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7" r:id="rId2"/>
    <p:sldId id="268" r:id="rId3"/>
    <p:sldId id="274" r:id="rId4"/>
    <p:sldId id="275" r:id="rId5"/>
    <p:sldId id="277" r:id="rId6"/>
    <p:sldId id="278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61290" autoAdjust="0"/>
  </p:normalViewPr>
  <p:slideViewPr>
    <p:cSldViewPr snapToGrid="0">
      <p:cViewPr varScale="1">
        <p:scale>
          <a:sx n="85" d="100"/>
          <a:sy n="85" d="100"/>
        </p:scale>
        <p:origin x="60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C261-7DC1-42C5-8EB8-E9FA3CD189A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6D141-2D46-438D-BECE-9D925A61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UAC GUA ACG</a:t>
            </a:r>
          </a:p>
          <a:p>
            <a:r>
              <a:rPr lang="en-US" dirty="0"/>
              <a:t>AUG CAU UGC</a:t>
            </a:r>
          </a:p>
          <a:p>
            <a:r>
              <a:rPr lang="en-US" dirty="0"/>
              <a:t>Met (start) His </a:t>
            </a:r>
            <a:r>
              <a:rPr lang="en-US" dirty="0" err="1"/>
              <a:t>Cys</a:t>
            </a:r>
            <a:endParaRPr lang="en-US" dirty="0"/>
          </a:p>
          <a:p>
            <a:endParaRPr lang="en-US" dirty="0"/>
          </a:p>
          <a:p>
            <a:r>
              <a:rPr lang="en-US" dirty="0"/>
              <a:t>UAA CGU AAC</a:t>
            </a:r>
          </a:p>
          <a:p>
            <a:r>
              <a:rPr lang="en-US" dirty="0"/>
              <a:t>AUU GCA UUG</a:t>
            </a:r>
          </a:p>
          <a:p>
            <a:r>
              <a:rPr lang="en-US" dirty="0"/>
              <a:t>Ile Ala Leu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57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0" name="Google Shape;220;p2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598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31" name="Google Shape;331;p35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0" name="Google Shape;340;p35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276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44" name="Google Shape;344;p3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53" name="Google Shape;353;p3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1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3" name="Google Shape;233;p27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50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6" name="Google Shape;246;p28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605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1" name="Google Shape;251;p29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0" name="Google Shape;260;p29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006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7" name="Google Shape;267;p30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6" name="Google Shape;276;p30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6720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8" name="Google Shape;288;p31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838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9" name="Google Shape;299;p32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837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4" name="Google Shape;304;p33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3" name="Google Shape;313;p33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1942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8" name="Google Shape;318;p34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7" name="Google Shape;327;p34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363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978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396899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836633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549229" y="798987"/>
            <a:ext cx="4970256" cy="385539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rgbClr val="CC4125"/>
              </a:buClr>
              <a:buSzPts val="5400"/>
            </a:pPr>
            <a:r>
              <a:rPr lang="en" sz="72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467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824219" y="2703377"/>
            <a:ext cx="4550059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6.7:</a:t>
            </a:r>
          </a:p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Mutations</a:t>
            </a:r>
          </a:p>
        </p:txBody>
      </p:sp>
      <p:sp>
        <p:nvSpPr>
          <p:cNvPr id="482" name="Google Shape;482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6942470" y="1796564"/>
            <a:ext cx="4943409" cy="21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10343488" y="5662438"/>
            <a:ext cx="1054465" cy="469689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3" name="Picture 2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C396EC2B-8386-B933-B878-A80FA4A27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80" y="4339930"/>
            <a:ext cx="3930259" cy="131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2"/>
    </mc:Choice>
    <mc:Fallback xmlns="">
      <p:transition spd="slow" advTm="65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sz="4400"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237061" indent="-50799">
              <a:spcBef>
                <a:spcPts val="0"/>
              </a:spcBef>
              <a:buSzPts val="2100"/>
              <a:buNone/>
            </a:pPr>
            <a:endParaRPr sz="1467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DADF0-7561-FC67-8FFC-442981B89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507" y="221597"/>
            <a:ext cx="2114550" cy="2028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1E84F5-2D0D-C524-3838-F0FE646A1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917" y="2414815"/>
            <a:ext cx="4297083" cy="31735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B26504-76CB-0026-F1D0-400D0F826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220" y="2414815"/>
            <a:ext cx="4098752" cy="41218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E88F3C-A242-FA07-5FD9-F551CD8A09E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067"/>
          <a:stretch>
            <a:fillRect/>
          </a:stretch>
        </p:blipFill>
        <p:spPr>
          <a:xfrm>
            <a:off x="0" y="2414815"/>
            <a:ext cx="4014026" cy="4443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64"/>
    </mc:Choice>
    <mc:Fallback xmlns="">
      <p:transition spd="slow" advTm="2446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6D38-E3AC-D049-3FE0-6E2810D9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Point Mutations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38CAB-4F8E-5467-A0F2-7E756FB9D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9153" y="1806499"/>
            <a:ext cx="6351494" cy="4504299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Mutation</a:t>
            </a:r>
            <a:r>
              <a:rPr lang="en-US" sz="2600" dirty="0"/>
              <a:t> –  random alterations in a DNA sequence – can affect changes in the amount/type of a protein produced, altering phenotype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Point mutation </a:t>
            </a:r>
            <a:r>
              <a:rPr lang="en-US" sz="2300" dirty="0"/>
              <a:t>– alterations of just 1 nucleotide base pair (substitution)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Insertion/deletion </a:t>
            </a:r>
            <a:r>
              <a:rPr lang="en-US" sz="2300" dirty="0"/>
              <a:t>– addition or loss of nucleotide pairs -&gt;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Frameshift mutation </a:t>
            </a:r>
            <a:r>
              <a:rPr lang="en-US" sz="2300" dirty="0"/>
              <a:t>– mutation that interferes with the codon groupings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Nonsense mutation </a:t>
            </a:r>
            <a:r>
              <a:rPr lang="en-US" sz="2300" dirty="0"/>
              <a:t>– causes premature stop codon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Silent mutation </a:t>
            </a:r>
            <a:r>
              <a:rPr lang="en-US" sz="2300" dirty="0"/>
              <a:t>– no effect on the resulting protein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A05832-0756-A346-A6A2-850703CF2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53" y="1537728"/>
            <a:ext cx="52578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ypes of Mutations">
            <a:extLst>
              <a:ext uri="{FF2B5EF4-FFF2-40B4-BE49-F238E27FC236}">
                <a16:creationId xmlns:a16="http://schemas.microsoft.com/office/drawing/2014/main" id="{54B2AB96-F2EF-0513-9843-5903E7079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246" y="173345"/>
            <a:ext cx="3442447" cy="170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23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002"/>
    </mc:Choice>
    <mc:Fallback xmlns="">
      <p:transition spd="slow" advTm="20700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0F6C-C5D2-54DC-4C03-2ECFBDBB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Causes of Mutations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BB977-0C14-8294-3458-3F91196FC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324600" cy="4351339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Mutagens</a:t>
            </a:r>
            <a:r>
              <a:rPr lang="en-US" sz="2600" dirty="0"/>
              <a:t> – substances that interact with DNA in ways that cause mutations</a:t>
            </a:r>
          </a:p>
          <a:p>
            <a:pPr lvl="1"/>
            <a:r>
              <a:rPr lang="en-US" sz="2300" dirty="0"/>
              <a:t>Radiation</a:t>
            </a:r>
          </a:p>
          <a:p>
            <a:r>
              <a:rPr lang="en-US" sz="2600" dirty="0"/>
              <a:t>Errors in DNA replication, DNA repair, cell cycle can cause mutations</a:t>
            </a:r>
          </a:p>
          <a:p>
            <a:pPr lvl="1"/>
            <a:r>
              <a:rPr lang="en-US" sz="2300" dirty="0"/>
              <a:t>Alteration in chromosome structure leads to genetic disorders</a:t>
            </a:r>
          </a:p>
          <a:p>
            <a:pPr lvl="1"/>
            <a:r>
              <a:rPr lang="en-US" sz="2300" dirty="0"/>
              <a:t>Changes in chromosome number due to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nondisjunction</a:t>
            </a:r>
            <a:r>
              <a:rPr lang="en-US" sz="2300" dirty="0"/>
              <a:t> leads to changes in phenotype/genetic disorders (aneuploidy) – Down Syndrome</a:t>
            </a:r>
          </a:p>
          <a:p>
            <a:pPr lvl="1"/>
            <a:endParaRPr lang="en-US" sz="2300" dirty="0"/>
          </a:p>
        </p:txBody>
      </p:sp>
      <p:pic>
        <p:nvPicPr>
          <p:cNvPr id="2050" name="Picture 2" descr="Nondisjunction in Meiosis — Overview &amp; Impact on Cells - Expii">
            <a:extLst>
              <a:ext uri="{FF2B5EF4-FFF2-40B4-BE49-F238E27FC236}">
                <a16:creationId xmlns:a16="http://schemas.microsoft.com/office/drawing/2014/main" id="{AB0F88B8-E32C-EBF9-F046-8FDFD7E5A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857" y="1274949"/>
            <a:ext cx="4562475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8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527"/>
    </mc:Choice>
    <mc:Fallback xmlns="">
      <p:transition spd="slow" advTm="6352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5209-B636-673D-5AB7-EC5C15F3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Horizontal Gene Acquisition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50F2D-3AFC-D890-969F-8ACC3F947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05323"/>
            <a:ext cx="6398807" cy="4987552"/>
          </a:xfrm>
        </p:spPr>
        <p:txBody>
          <a:bodyPr>
            <a:normAutofit/>
          </a:bodyPr>
          <a:lstStyle/>
          <a:p>
            <a:r>
              <a:rPr lang="en-US" sz="2600" dirty="0"/>
              <a:t>Prokaryotic gene acquisition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Transformation</a:t>
            </a:r>
            <a:r>
              <a:rPr lang="en-US" sz="2300" dirty="0"/>
              <a:t> – takes in DNA (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plasmid</a:t>
            </a:r>
            <a:r>
              <a:rPr lang="en-US" sz="2300" dirty="0"/>
              <a:t>) and adds it to genome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Transduction</a:t>
            </a:r>
            <a:r>
              <a:rPr lang="en-US" sz="2300" dirty="0"/>
              <a:t> – takes in viral DNA and adds it to genome – related viruses can recombine DNA if they infect the same host cell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Virus</a:t>
            </a:r>
            <a:r>
              <a:rPr lang="en-US" sz="2300" dirty="0"/>
              <a:t> - an infectious agent that replicates only inside the living cells of an organism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Conjugation</a:t>
            </a:r>
            <a:r>
              <a:rPr lang="en-US" sz="2300" dirty="0"/>
              <a:t> – transfers DNA through cell-cell connection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Transposition</a:t>
            </a:r>
            <a:r>
              <a:rPr lang="en-US" sz="2300" dirty="0"/>
              <a:t> – movement of DNA segments between DNA molecules</a:t>
            </a:r>
          </a:p>
        </p:txBody>
      </p:sp>
      <p:pic>
        <p:nvPicPr>
          <p:cNvPr id="3076" name="Picture 4" descr="Horizontal Gene Transfer – Meaning, Methods and Detection | Technology  Networks">
            <a:extLst>
              <a:ext uri="{FF2B5EF4-FFF2-40B4-BE49-F238E27FC236}">
                <a16:creationId xmlns:a16="http://schemas.microsoft.com/office/drawing/2014/main" id="{F5067630-0523-C861-A8F5-D9850827A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83" y="1985682"/>
            <a:ext cx="5914217" cy="332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Plasmid - Wikipedia">
            <a:extLst>
              <a:ext uri="{FF2B5EF4-FFF2-40B4-BE49-F238E27FC236}">
                <a16:creationId xmlns:a16="http://schemas.microsoft.com/office/drawing/2014/main" id="{82DD2849-4C85-3607-1FF5-4EAD803CB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902" y="5229410"/>
            <a:ext cx="2965324" cy="139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Virus - Innovative Genomics Institute (IGI)">
            <a:extLst>
              <a:ext uri="{FF2B5EF4-FFF2-40B4-BE49-F238E27FC236}">
                <a16:creationId xmlns:a16="http://schemas.microsoft.com/office/drawing/2014/main" id="{B5B700A2-8A98-7B9F-EABC-FE9CB746F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918" y="237358"/>
            <a:ext cx="1986616" cy="158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16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287"/>
    </mc:Choice>
    <mc:Fallback xmlns="">
      <p:transition spd="slow" advTm="9528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10B2-DC3F-9852-40A5-78A2C542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Mutations and Genetic Variation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7F489-A185-9313-38DC-0192EEEAA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Mutations can be beneficial, detrimental, or neutral depending on the environment – not all mutations are bad!</a:t>
            </a:r>
          </a:p>
          <a:p>
            <a:pPr lvl="1"/>
            <a:r>
              <a:rPr lang="en-US" sz="2300" dirty="0"/>
              <a:t>Passed down when they are useful to the organism to surviving in the environment – sickle cell anemia</a:t>
            </a:r>
          </a:p>
          <a:p>
            <a:r>
              <a:rPr lang="en-US" sz="2600" dirty="0"/>
              <a:t>Mutations are the primary source of genetic variation</a:t>
            </a:r>
          </a:p>
          <a:p>
            <a:endParaRPr lang="en-US" sz="2600" dirty="0"/>
          </a:p>
        </p:txBody>
      </p:sp>
      <p:pic>
        <p:nvPicPr>
          <p:cNvPr id="4098" name="Picture 2" descr="Sickle Cell Anemia Signs &amp; Symptoms | OSUCCC – James">
            <a:extLst>
              <a:ext uri="{FF2B5EF4-FFF2-40B4-BE49-F238E27FC236}">
                <a16:creationId xmlns:a16="http://schemas.microsoft.com/office/drawing/2014/main" id="{F14E96F4-D62F-1996-0036-AC6687B9E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871" y="4001294"/>
            <a:ext cx="3777129" cy="283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02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91"/>
    </mc:Choice>
    <mc:Fallback xmlns="">
      <p:transition spd="slow" advTm="6079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Mutations Review</a:t>
            </a:r>
            <a:endParaRPr sz="4400"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507987" indent="-507987">
              <a:spcBef>
                <a:spcPts val="0"/>
              </a:spcBef>
              <a:buSzPts val="2000"/>
              <a:buFont typeface="Kalam"/>
              <a:buAutoNum type="arabicPeriod"/>
            </a:pPr>
            <a:r>
              <a:rPr lang="en-US" sz="2600" dirty="0"/>
              <a:t>Point, frameshift, nonsense, silent mutations</a:t>
            </a:r>
          </a:p>
          <a:p>
            <a:pPr marL="507987" indent="-507987">
              <a:spcBef>
                <a:spcPts val="0"/>
              </a:spcBef>
              <a:buSzPts val="2000"/>
              <a:buFont typeface="Kalam"/>
              <a:buAutoNum type="arabicPeriod"/>
            </a:pPr>
            <a:r>
              <a:rPr lang="en-US" sz="2600" dirty="0"/>
              <a:t>Causes of mutations</a:t>
            </a:r>
          </a:p>
          <a:p>
            <a:pPr marL="507987" indent="-507987">
              <a:spcBef>
                <a:spcPts val="0"/>
              </a:spcBef>
              <a:buSzPts val="2000"/>
              <a:buFont typeface="Kalam"/>
              <a:buAutoNum type="arabicPeriod"/>
            </a:pPr>
            <a:r>
              <a:rPr lang="en-US" sz="2600" dirty="0"/>
              <a:t>Transformation, transduction, conjugation, transposition</a:t>
            </a:r>
          </a:p>
          <a:p>
            <a:pPr marL="507987" indent="-507987">
              <a:spcBef>
                <a:spcPts val="0"/>
              </a:spcBef>
              <a:buSzPts val="2000"/>
              <a:buFont typeface="Kalam"/>
              <a:buAutoNum type="arabicPeriod"/>
            </a:pPr>
            <a:endParaRPr lang="en-US" sz="2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35"/>
    </mc:Choice>
    <mc:Fallback xmlns="">
      <p:transition spd="slow" advTm="13235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6.6</Template>
  <TotalTime>1562</TotalTime>
  <Words>310</Words>
  <Application>Microsoft Office PowerPoint</Application>
  <PresentationFormat>Widescreen</PresentationFormat>
  <Paragraphs>42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Cambria</vt:lpstr>
      <vt:lpstr>Fredericka the Great</vt:lpstr>
      <vt:lpstr>Kalam</vt:lpstr>
      <vt:lpstr>FunkyShapesVTI</vt:lpstr>
      <vt:lpstr>AP BIO</vt:lpstr>
      <vt:lpstr>Objectives</vt:lpstr>
      <vt:lpstr>Point Mutations</vt:lpstr>
      <vt:lpstr>Causes of Mutations</vt:lpstr>
      <vt:lpstr>Horizontal Gene Acquisition</vt:lpstr>
      <vt:lpstr>Mutations and Genetic Variation</vt:lpstr>
      <vt:lpstr>Mutations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15</cp:revision>
  <dcterms:created xsi:type="dcterms:W3CDTF">2025-07-23T17:03:04Z</dcterms:created>
  <dcterms:modified xsi:type="dcterms:W3CDTF">2025-08-15T05:11:30Z</dcterms:modified>
</cp:coreProperties>
</file>