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4" r:id="rId4"/>
    <p:sldId id="275" r:id="rId5"/>
    <p:sldId id="276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7.1: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Introduction to Natural Selection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5"/>
    </mc:Choice>
    <mc:Fallback xmlns="">
      <p:transition spd="slow" advTm="11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67B4D-F471-C6B8-01AE-E6436461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84" y="2315695"/>
            <a:ext cx="309562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FB9A8-4778-F21F-B357-E10BCA65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92" y="285750"/>
            <a:ext cx="6772275" cy="628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48"/>
    </mc:Choice>
    <mc:Fallback xmlns="">
      <p:transition spd="slow" advTm="191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AE47-AB1E-AE9F-4DDA-1DE80CDA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CB62-088B-C6A6-5C5F-99F812A5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92906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Evolution</a:t>
            </a:r>
            <a:r>
              <a:rPr lang="en-US" sz="2600" dirty="0"/>
              <a:t> - the change in the heritable characteristics of biological populations over successive generations</a:t>
            </a:r>
          </a:p>
          <a:p>
            <a:pPr lvl="1"/>
            <a:r>
              <a:rPr lang="en-US" sz="2300" dirty="0"/>
              <a:t>“Descent with modification”</a:t>
            </a:r>
          </a:p>
          <a:p>
            <a:pPr lvl="1"/>
            <a:r>
              <a:rPr lang="en-US" sz="2300" dirty="0"/>
              <a:t>Theory – explains unity and diversity of life</a:t>
            </a:r>
          </a:p>
          <a:p>
            <a:pPr lvl="1"/>
            <a:r>
              <a:rPr lang="en-US" sz="2300" dirty="0"/>
              <a:t>Idea of common ancestry</a:t>
            </a:r>
          </a:p>
        </p:txBody>
      </p:sp>
      <p:pic>
        <p:nvPicPr>
          <p:cNvPr id="1026" name="Picture 2" descr="What Does Evolution Mean? | Answered | Evolution of Animals">
            <a:extLst>
              <a:ext uri="{FF2B5EF4-FFF2-40B4-BE49-F238E27FC236}">
                <a16:creationId xmlns:a16="http://schemas.microsoft.com/office/drawing/2014/main" id="{066F9865-D307-DF27-020D-DA6EE6E4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176" y="650965"/>
            <a:ext cx="3778624" cy="505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44"/>
    </mc:Choice>
    <mc:Fallback xmlns="">
      <p:transition spd="slow" advTm="683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01D-EF9C-7572-107E-4CDEBD03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do species evolve?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56FC0-7BB6-5209-C2C5-8D487057F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65259" cy="435133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Lamark (1744-1829) </a:t>
            </a:r>
          </a:p>
          <a:p>
            <a:pPr lvl="1"/>
            <a:r>
              <a:rPr lang="en-US" sz="2300" dirty="0"/>
              <a:t>Use and disuse (parts of the body used become stronger/larger)</a:t>
            </a:r>
          </a:p>
          <a:p>
            <a:pPr lvl="1"/>
            <a:r>
              <a:rPr lang="en-US" sz="2300" dirty="0"/>
              <a:t>Inheritance of acquired characteristics (your acquired traits can be directly passed down – muscles of a weightlifter)</a:t>
            </a:r>
          </a:p>
          <a:p>
            <a:r>
              <a:rPr lang="en-US" sz="2600" dirty="0"/>
              <a:t>Darwin (1809-1882)</a:t>
            </a:r>
          </a:p>
          <a:p>
            <a:pPr lvl="1"/>
            <a:r>
              <a:rPr lang="en-US" sz="2300" dirty="0"/>
              <a:t>Trip to Galapagos Islands</a:t>
            </a:r>
          </a:p>
          <a:p>
            <a:pPr lvl="1"/>
            <a:r>
              <a:rPr lang="en-US" sz="2300" dirty="0"/>
              <a:t>Observed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adaptations</a:t>
            </a:r>
            <a:r>
              <a:rPr lang="en-US" sz="2300" dirty="0"/>
              <a:t> – heritable characteristics that enhance an organisms’ ability to survive and reproduce (in specific environments)</a:t>
            </a:r>
          </a:p>
          <a:p>
            <a:pPr lvl="1"/>
            <a:endParaRPr lang="en-US" sz="2300" dirty="0"/>
          </a:p>
        </p:txBody>
      </p:sp>
      <p:pic>
        <p:nvPicPr>
          <p:cNvPr id="2050" name="Picture 2" descr="Darwin's finches - Wikipedia">
            <a:extLst>
              <a:ext uri="{FF2B5EF4-FFF2-40B4-BE49-F238E27FC236}">
                <a16:creationId xmlns:a16="http://schemas.microsoft.com/office/drawing/2014/main" id="{00D1B0F3-D7D8-8B8E-F6AE-9CF64B7B8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59" y="1963270"/>
            <a:ext cx="4688515" cy="35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9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20"/>
    </mc:Choice>
    <mc:Fallback xmlns="">
      <p:transition spd="slow" advTm="11262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6B04-0A71-5DFA-DD04-F4C985D0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Darwin’s Theory of Natural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D5AF-0BF9-4396-9DB1-6D41AB67B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754906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Natural selection </a:t>
            </a:r>
            <a:r>
              <a:rPr lang="en-US" sz="2600" dirty="0"/>
              <a:t>– explains how adaptations arise, and populations evolve</a:t>
            </a:r>
          </a:p>
          <a:p>
            <a:pPr lvl="1"/>
            <a:r>
              <a:rPr lang="en-US" sz="2300" dirty="0"/>
              <a:t>Members of a population vary phenotypically </a:t>
            </a:r>
          </a:p>
          <a:p>
            <a:pPr lvl="1"/>
            <a:r>
              <a:rPr lang="en-US" sz="2300" dirty="0"/>
              <a:t>A species can produce more offspring than an environment can support = </a:t>
            </a:r>
            <a:r>
              <a:rPr lang="en-US" sz="2300" u="sng" dirty="0"/>
              <a:t>competition</a:t>
            </a:r>
          </a:p>
          <a:p>
            <a:pPr lvl="1"/>
            <a:r>
              <a:rPr lang="en-US" sz="2300" dirty="0"/>
              <a:t>Individuals with inherited traits better suited to the environment are more likely to survive and reproduce -&gt; accumulation of favorable traits in the population over time</a:t>
            </a:r>
          </a:p>
          <a:p>
            <a:pPr lvl="1"/>
            <a:r>
              <a:rPr lang="en-US" sz="2300" dirty="0"/>
              <a:t>Nature “selects” for these traits</a:t>
            </a:r>
          </a:p>
        </p:txBody>
      </p:sp>
      <p:pic>
        <p:nvPicPr>
          <p:cNvPr id="3074" name="Picture 2" descr="SOL LS.11 Natural Selection - Standards">
            <a:extLst>
              <a:ext uri="{FF2B5EF4-FFF2-40B4-BE49-F238E27FC236}">
                <a16:creationId xmlns:a16="http://schemas.microsoft.com/office/drawing/2014/main" id="{881A9E67-1D8F-51C8-7BDD-389C9089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56" y="1825625"/>
            <a:ext cx="4172573" cy="39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497"/>
    </mc:Choice>
    <mc:Fallback xmlns="">
      <p:transition spd="slow" advTm="1694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0498-CB3E-6535-4114-7832F45F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05637-9390-B5A2-F35C-6AEE7B4A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138647" cy="466725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Fitness</a:t>
            </a:r>
            <a:r>
              <a:rPr lang="en-US" sz="2600" dirty="0"/>
              <a:t> – the reproductive success of an individual in a population</a:t>
            </a:r>
          </a:p>
          <a:p>
            <a:pPr lvl="1"/>
            <a:r>
              <a:rPr lang="en-US" sz="2300" dirty="0"/>
              <a:t>The goal of animals is to survive and reproduce</a:t>
            </a:r>
          </a:p>
          <a:p>
            <a:pPr lvl="1"/>
            <a:r>
              <a:rPr lang="en-US" sz="2300" dirty="0"/>
              <a:t>Can reproduce = high fitness (not strength or speed)</a:t>
            </a:r>
          </a:p>
          <a:p>
            <a:r>
              <a:rPr lang="en-US" sz="2600" dirty="0"/>
              <a:t>Environmental change will lead to adaptation to new conditions over time due to natural selection, and different genetic variations can be selected</a:t>
            </a:r>
          </a:p>
          <a:p>
            <a:pPr lvl="1"/>
            <a:r>
              <a:rPr lang="en-US" sz="2300" dirty="0"/>
              <a:t>Populations evolve, not individuals – change in the overall genetic makeup</a:t>
            </a:r>
          </a:p>
          <a:p>
            <a:endParaRPr lang="en-US" sz="2600" dirty="0"/>
          </a:p>
        </p:txBody>
      </p:sp>
      <p:pic>
        <p:nvPicPr>
          <p:cNvPr id="4098" name="Picture 2" descr="Artificial Selection, Natural Selection, and Biological Fitness –  Principles of Biology I">
            <a:extLst>
              <a:ext uri="{FF2B5EF4-FFF2-40B4-BE49-F238E27FC236}">
                <a16:creationId xmlns:a16="http://schemas.microsoft.com/office/drawing/2014/main" id="{810F9821-4B99-FA67-EB98-C1F187ED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58" y="4813186"/>
            <a:ext cx="3648635" cy="174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8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1"/>
    </mc:Choice>
    <mc:Fallback xmlns="">
      <p:transition spd="slow" advTm="663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Introduction to Natural Selection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The Theory of Evolution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Natural selection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Biological fitness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18"/>
    </mc:Choice>
    <mc:Fallback xmlns="">
      <p:transition spd="slow" advTm="21618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6.8</Template>
  <TotalTime>5361</TotalTime>
  <Words>263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Evolution</vt:lpstr>
      <vt:lpstr>How do species evolve?</vt:lpstr>
      <vt:lpstr>Darwin’s Theory of Natural Selection</vt:lpstr>
      <vt:lpstr>Fitness</vt:lpstr>
      <vt:lpstr>Introduction to Natural Selection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6</cp:revision>
  <dcterms:created xsi:type="dcterms:W3CDTF">2025-07-27T04:47:46Z</dcterms:created>
  <dcterms:modified xsi:type="dcterms:W3CDTF">2025-08-15T05:17:35Z</dcterms:modified>
</cp:coreProperties>
</file>