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8" r:id="rId3"/>
    <p:sldId id="274" r:id="rId4"/>
    <p:sldId id="275" r:id="rId5"/>
    <p:sldId id="276" r:id="rId6"/>
    <p:sldId id="277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7.10: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Speciation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1"/>
    </mc:Choice>
    <mc:Fallback xmlns="">
      <p:transition spd="slow" advTm="8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E0E9-CBC8-D40F-C9DE-EAE7E1FF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32" y="1235265"/>
            <a:ext cx="4678952" cy="553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916E0-763E-677B-2BF8-046D6C0A7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036" y="1977559"/>
            <a:ext cx="4120635" cy="1806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4407FC-BA60-BB94-C347-2303BAD5E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75902"/>
            <a:ext cx="2019300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8"/>
    </mc:Choice>
    <mc:Fallback xmlns="">
      <p:transition spd="slow" advTm="325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F022-EB2B-14A0-D99D-51DFBDD8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 of Speciation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5377-4950-867E-38DC-CEDCD8853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Speciation</a:t>
            </a:r>
            <a:r>
              <a:rPr lang="en-US" sz="2600" dirty="0"/>
              <a:t> – the process by which one species splits into multiple species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Species</a:t>
            </a:r>
            <a:r>
              <a:rPr lang="en-US" sz="2300" dirty="0"/>
              <a:t> – a group of population whose members have the potential to breed and produce viable, fertile offspring</a:t>
            </a:r>
          </a:p>
          <a:p>
            <a:pPr lvl="1"/>
            <a:r>
              <a:rPr lang="en-US" sz="2300" dirty="0"/>
              <a:t>Speciation is focused on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reproductive isolation </a:t>
            </a:r>
            <a:r>
              <a:rPr lang="en-US" sz="2300" dirty="0"/>
              <a:t>– biological barriers that prevent members of 2 species from producing hybrids</a:t>
            </a:r>
          </a:p>
        </p:txBody>
      </p:sp>
    </p:spTree>
    <p:extLst>
      <p:ext uri="{BB962C8B-B14F-4D97-AF65-F5344CB8AC3E}">
        <p14:creationId xmlns:p14="http://schemas.microsoft.com/office/powerpoint/2010/main" val="16976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96"/>
    </mc:Choice>
    <mc:Fallback xmlns="">
      <p:transition spd="slow" advTm="539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898F-CC82-AAAF-1737-28960F8C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Prezygotic Barriers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0617-E6F7-517B-58A0-BDEAAA428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Prezygotic barriers </a:t>
            </a:r>
            <a:r>
              <a:rPr lang="en-US" sz="2600" dirty="0"/>
              <a:t>prevent mating or hinder fertilization 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Habitat isolation </a:t>
            </a:r>
            <a:r>
              <a:rPr lang="en-US" sz="2300" dirty="0"/>
              <a:t>(location) -&gt; no reproduction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Behavioral isolation </a:t>
            </a:r>
            <a:r>
              <a:rPr lang="en-US" sz="2300" dirty="0"/>
              <a:t>(signals) -&gt; no reproduction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Temporal isolation </a:t>
            </a:r>
            <a:r>
              <a:rPr lang="en-US" sz="2300" dirty="0"/>
              <a:t>(time) -&gt; no reproduction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Mechanical isolation </a:t>
            </a:r>
            <a:r>
              <a:rPr lang="en-US" sz="2300" dirty="0"/>
              <a:t>(anatomy) -&gt; no reproduction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Gametic isolation </a:t>
            </a:r>
            <a:r>
              <a:rPr lang="en-US" sz="2300" dirty="0"/>
              <a:t>(zygote) -&gt; no zygote</a:t>
            </a:r>
          </a:p>
        </p:txBody>
      </p:sp>
      <p:pic>
        <p:nvPicPr>
          <p:cNvPr id="1026" name="Picture 2" descr="9 Interesting Facts About Blue-footed Boobies">
            <a:extLst>
              <a:ext uri="{FF2B5EF4-FFF2-40B4-BE49-F238E27FC236}">
                <a16:creationId xmlns:a16="http://schemas.microsoft.com/office/drawing/2014/main" id="{577FA236-8808-1ED5-CF05-026A81AD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82" y="4183828"/>
            <a:ext cx="3713628" cy="22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4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72"/>
    </mc:Choice>
    <mc:Fallback xmlns="">
      <p:transition spd="slow" advTm="902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2327-D110-3825-871D-34382F5F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Postzygotic Barriers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1961-1161-A9FB-F141-C452F55F7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Postzygotic barriers </a:t>
            </a:r>
            <a:r>
              <a:rPr lang="en-US" sz="2600" dirty="0"/>
              <a:t>prevent the zygote from being viable or fertile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Reduced hybrid viability </a:t>
            </a:r>
            <a:r>
              <a:rPr lang="en-US" sz="2300" dirty="0">
                <a:solidFill>
                  <a:schemeClr val="tx1"/>
                </a:solidFill>
              </a:rPr>
              <a:t>– development ceases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Reduced hybrid fertility </a:t>
            </a:r>
            <a:r>
              <a:rPr lang="en-US" sz="2300" dirty="0"/>
              <a:t>– offspring is sterile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Hybrid breakdown </a:t>
            </a:r>
            <a:r>
              <a:rPr lang="en-US" sz="2300" dirty="0"/>
              <a:t>– offspring of hybrids are weak/sterile</a:t>
            </a:r>
          </a:p>
        </p:txBody>
      </p:sp>
      <p:pic>
        <p:nvPicPr>
          <p:cNvPr id="2050" name="Picture 2" descr="The Mule Outperforms Both Its Horse Mom and Donkey Dad | HowStuffWorks">
            <a:extLst>
              <a:ext uri="{FF2B5EF4-FFF2-40B4-BE49-F238E27FC236}">
                <a16:creationId xmlns:a16="http://schemas.microsoft.com/office/drawing/2014/main" id="{3528B045-6B34-9C52-E585-6BE907BED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19" y="3703425"/>
            <a:ext cx="4956362" cy="27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89"/>
    </mc:Choice>
    <mc:Fallback xmlns="">
      <p:transition spd="slow" advTm="510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43C-B9F2-F6D2-2979-C1A1B5F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Types of Speciation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C9C78F-DFD9-AFE3-687C-60766E78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0413"/>
              </p:ext>
            </p:extLst>
          </p:nvPr>
        </p:nvGraphicFramePr>
        <p:xfrm>
          <a:off x="627530" y="1466571"/>
          <a:ext cx="7346576" cy="4920217"/>
        </p:xfrm>
        <a:graphic>
          <a:graphicData uri="http://schemas.openxmlformats.org/drawingml/2006/table">
            <a:tbl>
              <a:tblPr/>
              <a:tblGrid>
                <a:gridCol w="3326299">
                  <a:extLst>
                    <a:ext uri="{9D8B030D-6E8A-4147-A177-3AD203B41FA5}">
                      <a16:colId xmlns:a16="http://schemas.microsoft.com/office/drawing/2014/main" val="3397928079"/>
                    </a:ext>
                  </a:extLst>
                </a:gridCol>
                <a:gridCol w="4020277">
                  <a:extLst>
                    <a:ext uri="{9D8B030D-6E8A-4147-A177-3AD203B41FA5}">
                      <a16:colId xmlns:a16="http://schemas.microsoft.com/office/drawing/2014/main" val="1960810483"/>
                    </a:ext>
                  </a:extLst>
                </a:gridCol>
              </a:tblGrid>
              <a:tr h="71686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1" i="0" u="none" strike="noStrike" dirty="0">
                          <a:solidFill>
                            <a:srgbClr val="134F5C"/>
                          </a:solidFill>
                          <a:effectLst/>
                          <a:latin typeface="Cambria" panose="02040503050406030204" pitchFamily="18" charset="0"/>
                        </a:rPr>
                        <a:t>Allopatric Speciation</a:t>
                      </a:r>
                      <a:endParaRPr lang="en-US" sz="1800" dirty="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1" i="0" u="none" strike="noStrike" dirty="0">
                          <a:solidFill>
                            <a:srgbClr val="134F5C"/>
                          </a:solidFill>
                          <a:effectLst/>
                          <a:latin typeface="Cambria" panose="02040503050406030204" pitchFamily="18" charset="0"/>
                        </a:rPr>
                        <a:t>Sympatric Speciation</a:t>
                      </a:r>
                      <a:endParaRPr lang="en-US" sz="1800" dirty="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77898"/>
                  </a:ext>
                </a:extLst>
              </a:tr>
              <a:tr h="45162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Geographical Isolation – interrupts gene flow</a:t>
                      </a:r>
                      <a:endParaRPr lang="en-US" sz="1800" dirty="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Behavioral Isolation</a:t>
                      </a:r>
                      <a:endParaRPr lang="en-US" sz="180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34436"/>
                  </a:ext>
                </a:extLst>
              </a:tr>
              <a:tr h="716860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</a:rPr>
                        <a:t>Newly isolated populations – more altering of gene pools, geographic occurrences</a:t>
                      </a: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Sexual selection/ part of pop switching habitat, change in resource</a:t>
                      </a:r>
                      <a:endParaRPr lang="en-US" sz="1800" dirty="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73412"/>
                  </a:ext>
                </a:extLst>
              </a:tr>
              <a:tr h="43011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Slow</a:t>
                      </a:r>
                      <a:endParaRPr lang="en-US" sz="180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Fast</a:t>
                      </a:r>
                      <a:endParaRPr lang="en-US" sz="180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640557"/>
                  </a:ext>
                </a:extLst>
              </a:tr>
              <a:tr h="20358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Natural selection occurs (selection against hybrids) -&gt; speciation</a:t>
                      </a:r>
                      <a:endParaRPr lang="en-US" sz="1800" dirty="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900" b="1" i="0" u="none" strike="noStrike" dirty="0">
                          <a:solidFill>
                            <a:srgbClr val="134F5C"/>
                          </a:solidFill>
                          <a:effectLst/>
                          <a:latin typeface="Cambria" panose="02040503050406030204" pitchFamily="18" charset="0"/>
                        </a:rPr>
                        <a:t>Polyploidy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in plants (nondisjunction of chromosomes) -&gt; cannot breed with diploid members and produce fertile offspring</a:t>
                      </a:r>
                      <a:endParaRPr lang="en-US" sz="1800" dirty="0">
                        <a:effectLst/>
                      </a:endParaRPr>
                    </a:p>
                  </a:txBody>
                  <a:tcPr marL="71686" marR="71686" marT="71686" marB="716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99263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2F069EE9-97CF-9AC1-9141-5B681444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1812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Difference between Allopatric and Sympatric Speciation">
            <a:extLst>
              <a:ext uri="{FF2B5EF4-FFF2-40B4-BE49-F238E27FC236}">
                <a16:creationId xmlns:a16="http://schemas.microsoft.com/office/drawing/2014/main" id="{0005A850-7163-6398-8649-A47BE48C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30" y="474219"/>
            <a:ext cx="3846232" cy="359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BF4433-26DB-C240-03AD-F12F9557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4106" y="4120314"/>
            <a:ext cx="4086224" cy="2429851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Hybrid zones </a:t>
            </a:r>
            <a:r>
              <a:rPr lang="en-US" sz="2300" dirty="0"/>
              <a:t>– places where species can meet, not complete barrier -&gt; reinforce barrier, species fuse, or stabilize hybrids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604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540"/>
    </mc:Choice>
    <mc:Fallback xmlns="">
      <p:transition spd="slow" advTm="1615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553A-C052-BEAB-A75C-F30F267F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Rates of Evolution and Speciation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9476-1BED-B67D-85BB-4CC429330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Divergent evolution </a:t>
            </a:r>
            <a:r>
              <a:rPr lang="en-US" sz="2600" dirty="0"/>
              <a:t>– adaptation to new habitats results in phenotypic diversification -&gt; speciation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Adaptive radiation </a:t>
            </a:r>
            <a:r>
              <a:rPr lang="en-US" sz="2300" dirty="0"/>
              <a:t>– many new species arise from a single common ancestor due to many new niches available to be filled (like after an extinction) – speeds up speciation</a:t>
            </a:r>
            <a:endParaRPr lang="en-US" sz="2600" dirty="0"/>
          </a:p>
          <a:p>
            <a:endParaRPr lang="en-US" sz="2600" dirty="0"/>
          </a:p>
        </p:txBody>
      </p:sp>
      <p:pic>
        <p:nvPicPr>
          <p:cNvPr id="4098" name="Picture 2" descr="Divergent vs convergent evolution with ancestors development outline diagram">
            <a:extLst>
              <a:ext uri="{FF2B5EF4-FFF2-40B4-BE49-F238E27FC236}">
                <a16:creationId xmlns:a16="http://schemas.microsoft.com/office/drawing/2014/main" id="{A9E64E3A-D02A-CDE5-4B25-4757BB71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2679"/>
            <a:ext cx="5874124" cy="293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C3FED39-AD89-4640-DDC2-6028DB7EB659}"/>
              </a:ext>
            </a:extLst>
          </p:cNvPr>
          <p:cNvSpPr txBox="1">
            <a:spLocks/>
          </p:cNvSpPr>
          <p:nvPr/>
        </p:nvSpPr>
        <p:spPr>
          <a:xfrm>
            <a:off x="838200" y="3652136"/>
            <a:ext cx="4630271" cy="301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lvl="1"/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Punctuated equilibrium </a:t>
            </a:r>
            <a:r>
              <a:rPr lang="en-US" sz="2300" kern="0" dirty="0"/>
              <a:t>– periods of stasis followed by sudden change</a:t>
            </a:r>
          </a:p>
          <a:p>
            <a:pPr lvl="1"/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Gradualism</a:t>
            </a:r>
            <a:r>
              <a:rPr lang="en-US" sz="2300" kern="0" dirty="0"/>
              <a:t> – gradual evolution over time</a:t>
            </a:r>
          </a:p>
          <a:p>
            <a:pPr lvl="1"/>
            <a:r>
              <a:rPr lang="en-US" sz="2300" kern="0" dirty="0"/>
              <a:t>Compares to </a:t>
            </a:r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convergent evolution</a:t>
            </a:r>
          </a:p>
          <a:p>
            <a:endParaRPr lang="en-US" sz="2600" kern="0" dirty="0"/>
          </a:p>
          <a:p>
            <a:endParaRPr 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33122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94"/>
    </mc:Choice>
    <mc:Fallback xmlns="">
      <p:transition spd="slow" advTm="1230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Speciation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Reproductive barriers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Allopatric and sympatric speciation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Rates of speciation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03"/>
    </mc:Choice>
    <mc:Fallback xmlns="">
      <p:transition spd="slow" advTm="23103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7.9</Template>
  <TotalTime>1780</TotalTime>
  <Words>317</Words>
  <Application>Microsoft Office PowerPoint</Application>
  <PresentationFormat>Widescreen</PresentationFormat>
  <Paragraphs>45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Overview of Speciation</vt:lpstr>
      <vt:lpstr>Prezygotic Barriers</vt:lpstr>
      <vt:lpstr>Postzygotic Barriers</vt:lpstr>
      <vt:lpstr>Types of Speciation</vt:lpstr>
      <vt:lpstr>Rates of Evolution and Speciation</vt:lpstr>
      <vt:lpstr>Speciation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9</cp:revision>
  <dcterms:created xsi:type="dcterms:W3CDTF">2025-07-30T23:30:17Z</dcterms:created>
  <dcterms:modified xsi:type="dcterms:W3CDTF">2025-08-15T05:15:15Z</dcterms:modified>
</cp:coreProperties>
</file>