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7" r:id="rId2"/>
    <p:sldId id="268" r:id="rId3"/>
    <p:sldId id="274" r:id="rId4"/>
    <p:sldId id="275" r:id="rId5"/>
    <p:sldId id="276" r:id="rId6"/>
    <p:sldId id="277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61290" autoAdjust="0"/>
  </p:normalViewPr>
  <p:slideViewPr>
    <p:cSldViewPr snapToGrid="0">
      <p:cViewPr varScale="1">
        <p:scale>
          <a:sx n="85" d="100"/>
          <a:sy n="85" d="100"/>
        </p:scale>
        <p:origin x="79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3C261-7DC1-42C5-8EB8-E9FA3CD189A7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6D141-2D46-438D-BECE-9D925A61B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49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c8773d8918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9" name="Google Shape;469;g2c8773d8918_4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0" name="Google Shape;470;g2c8773d8918_4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c8773d8918_4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7" name="Google Shape;497;g2c8773d8918_4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8" name="Google Shape;498;g2c8773d8918_4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c8773d8918_4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8" name="Google Shape;538;g2c8773d8918_4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9" name="Google Shape;539;g2c8773d8918_4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Kalam"/>
              <a:buNone/>
              <a:defRPr sz="6000" b="1" cap="none"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0" name="Google Shape;210;p2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cap="none"/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11" name="Google Shape;211;p26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12" name="Google Shape;212;p26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17" name="Google Shape;217;p2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20" name="Google Shape;220;p26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35984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0" name="Google Shape;330;p3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31" name="Google Shape;331;p35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32" name="Google Shape;332;p35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37" name="Google Shape;337;p3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3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3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40" name="Google Shape;340;p35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927636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3" name="Google Shape;343;p3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9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44" name="Google Shape;344;p36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45" name="Google Shape;345;p36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8" name="Google Shape;348;p36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50" name="Google Shape;350;p3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3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3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53" name="Google Shape;353;p36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6118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3" name="Google Shape;223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24" name="Google Shape;224;p27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25" name="Google Shape;225;p27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30" name="Google Shape;230;p2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33" name="Google Shape;233;p27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95090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Kalam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6" name="Google Shape;236;p28"/>
          <p:cNvSpPr txBox="1"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400">
                <a:solidFill>
                  <a:srgbClr val="888888"/>
                </a:solidFill>
              </a:defRPr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2000">
                <a:solidFill>
                  <a:srgbClr val="888888"/>
                </a:solidFill>
              </a:defRPr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7" name="Google Shape;237;p28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38" name="Google Shape;238;p2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43" name="Google Shape;243;p2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46" name="Google Shape;246;p28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86055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9" name="Google Shape;249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0" name="Google Shape;250;p2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51" name="Google Shape;251;p29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52" name="Google Shape;252;p29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57" name="Google Shape;257;p2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9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60" name="Google Shape;260;p29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500636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3" name="Google Shape;263;p3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4" name="Google Shape;264;p3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5" name="Google Shape;265;p30"/>
          <p:cNvSpPr txBox="1">
            <a:spLocks noGrp="1"/>
          </p:cNvSpPr>
          <p:nvPr>
            <p:ph type="body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6" name="Google Shape;266;p30"/>
          <p:cNvSpPr txBox="1">
            <a:spLocks noGrp="1"/>
          </p:cNvSpPr>
          <p:nvPr>
            <p:ph type="body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67" name="Google Shape;267;p30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68" name="Google Shape;268;p30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73" name="Google Shape;273;p3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3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76" name="Google Shape;276;p30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56720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79" name="Google Shape;279;p31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80" name="Google Shape;280;p31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85" name="Google Shape;285;p3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3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3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88" name="Google Shape;288;p31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28382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32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91" name="Google Shape;291;p32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96" name="Google Shape;296;p3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3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3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99" name="Google Shape;299;p32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58370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lam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507987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/>
            </a:lvl1pPr>
            <a:lvl2pPr marL="1219170" lvl="1" indent="-482588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800"/>
            </a:lvl2pPr>
            <a:lvl3pPr marL="1828754" lvl="2" indent="-4571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3pPr>
            <a:lvl4pPr marL="2438339" lvl="3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4pPr>
            <a:lvl5pPr marL="3047924" lvl="4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5pPr>
            <a:lvl6pPr marL="3657509" lvl="5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6pPr>
            <a:lvl7pPr marL="4267093" lvl="6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7pPr>
            <a:lvl8pPr marL="4876678" lvl="7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8pPr>
            <a:lvl9pPr marL="5486263" lvl="8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3" name="Google Shape;303;p33"/>
          <p:cNvSpPr txBox="1">
            <a:spLocks noGrp="1"/>
          </p:cNvSpPr>
          <p:nvPr>
            <p:ph type="body" idx="2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04" name="Google Shape;304;p33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05" name="Google Shape;305;p33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7" name="Google Shape;307;p33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10" name="Google Shape;310;p3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3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13" name="Google Shape;313;p33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71942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lam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6" name="Google Shape;316;p34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17" name="Google Shape;317;p34"/>
          <p:cNvSpPr txBox="1">
            <a:spLocks noGrp="1"/>
          </p:cNvSpPr>
          <p:nvPr>
            <p:ph type="body" idx="1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18" name="Google Shape;318;p34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19" name="Google Shape;319;p34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24" name="Google Shape;324;p3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3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3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27" name="Google Shape;327;p34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636361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Kalam"/>
              <a:buNone/>
              <a:defRPr sz="33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04" name="Google Shape;204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5" name="Google Shape;205;p2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6" name="Google Shape;206;p2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7" name="Google Shape;207;p2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997852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3" name="Google Shape;473;p48"/>
          <p:cNvSpPr/>
          <p:nvPr/>
        </p:nvSpPr>
        <p:spPr>
          <a:xfrm>
            <a:off x="1656624" y="901770"/>
            <a:ext cx="4970256" cy="3855397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4" name="Google Shape;474;p48"/>
          <p:cNvSpPr/>
          <p:nvPr/>
        </p:nvSpPr>
        <p:spPr>
          <a:xfrm>
            <a:off x="1656624" y="901770"/>
            <a:ext cx="4970256" cy="3855397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5" name="Google Shape;475;p48"/>
          <p:cNvSpPr/>
          <p:nvPr/>
        </p:nvSpPr>
        <p:spPr>
          <a:xfrm>
            <a:off x="1" y="1"/>
            <a:ext cx="3871489" cy="4096327"/>
          </a:xfrm>
          <a:custGeom>
            <a:avLst/>
            <a:gdLst/>
            <a:ahLst/>
            <a:cxnLst/>
            <a:rect l="l" t="t" r="r" b="b"/>
            <a:pathLst>
              <a:path w="3871489" h="4096327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80B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6" name="Google Shape;476;p48"/>
          <p:cNvSpPr/>
          <p:nvPr/>
        </p:nvSpPr>
        <p:spPr>
          <a:xfrm>
            <a:off x="1" y="1"/>
            <a:ext cx="3871489" cy="4096327"/>
          </a:xfrm>
          <a:custGeom>
            <a:avLst/>
            <a:gdLst/>
            <a:ahLst/>
            <a:cxnLst/>
            <a:rect l="l" t="t" r="r" b="b"/>
            <a:pathLst>
              <a:path w="3871489" h="4096327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80B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7" name="Google Shape;477;p48"/>
          <p:cNvSpPr/>
          <p:nvPr/>
        </p:nvSpPr>
        <p:spPr>
          <a:xfrm>
            <a:off x="0" y="1396899"/>
            <a:ext cx="1861853" cy="277779"/>
          </a:xfrm>
          <a:custGeom>
            <a:avLst/>
            <a:gdLst/>
            <a:ahLst/>
            <a:cxnLst/>
            <a:rect l="l" t="t" r="r" b="b"/>
            <a:pathLst>
              <a:path w="1861854" h="277779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8" name="Google Shape;478;p48"/>
          <p:cNvSpPr/>
          <p:nvPr/>
        </p:nvSpPr>
        <p:spPr>
          <a:xfrm>
            <a:off x="0" y="1836633"/>
            <a:ext cx="1861853" cy="277779"/>
          </a:xfrm>
          <a:custGeom>
            <a:avLst/>
            <a:gdLst/>
            <a:ahLst/>
            <a:cxnLst/>
            <a:rect l="l" t="t" r="r" b="b"/>
            <a:pathLst>
              <a:path w="1861854" h="277779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9" name="Google Shape;479;p48"/>
          <p:cNvSpPr/>
          <p:nvPr/>
        </p:nvSpPr>
        <p:spPr>
          <a:xfrm>
            <a:off x="1549229" y="798987"/>
            <a:ext cx="4970256" cy="3855397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0" name="Google Shape;480;p48"/>
          <p:cNvSpPr txBox="1">
            <a:spLocks noGrp="1"/>
          </p:cNvSpPr>
          <p:nvPr>
            <p:ph type="ctrTitle"/>
          </p:nvPr>
        </p:nvSpPr>
        <p:spPr>
          <a:xfrm>
            <a:off x="2044968" y="982020"/>
            <a:ext cx="4108560" cy="1641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b" anchorCtr="0">
            <a:normAutofit/>
          </a:bodyPr>
          <a:lstStyle/>
          <a:p>
            <a:pPr>
              <a:buClr>
                <a:srgbClr val="CC4125"/>
              </a:buClr>
              <a:buSzPts val="5400"/>
            </a:pPr>
            <a:r>
              <a:rPr lang="en" sz="7200" dirty="0">
                <a:solidFill>
                  <a:srgbClr val="CC4125"/>
                </a:solidFill>
                <a:latin typeface="Fredericka the Great"/>
                <a:ea typeface="Fredericka the Great"/>
                <a:cs typeface="Fredericka the Great"/>
                <a:sym typeface="Fredericka the Great"/>
              </a:rPr>
              <a:t>AP BIO</a:t>
            </a:r>
            <a:endParaRPr sz="1467" dirty="0"/>
          </a:p>
        </p:txBody>
      </p:sp>
      <p:sp>
        <p:nvSpPr>
          <p:cNvPr id="481" name="Google Shape;481;p48"/>
          <p:cNvSpPr txBox="1">
            <a:spLocks noGrp="1"/>
          </p:cNvSpPr>
          <p:nvPr>
            <p:ph type="subTitle" idx="1"/>
          </p:nvPr>
        </p:nvSpPr>
        <p:spPr>
          <a:xfrm>
            <a:off x="1824219" y="2703377"/>
            <a:ext cx="4550059" cy="1641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Clr>
                <a:srgbClr val="134F5C"/>
              </a:buClr>
              <a:buSzPts val="3900"/>
            </a:pPr>
            <a:r>
              <a:rPr lang="en" sz="5200" b="1" dirty="0">
                <a:solidFill>
                  <a:srgbClr val="134F5C"/>
                </a:solidFill>
                <a:latin typeface="Kalam"/>
                <a:ea typeface="Kalam"/>
                <a:cs typeface="Kalam"/>
                <a:sym typeface="Kalam"/>
              </a:rPr>
              <a:t>TOPIC 7.12:</a:t>
            </a:r>
          </a:p>
          <a:p>
            <a:pPr marL="0" indent="0">
              <a:spcBef>
                <a:spcPts val="0"/>
              </a:spcBef>
              <a:buClr>
                <a:srgbClr val="134F5C"/>
              </a:buClr>
              <a:buSzPts val="3900"/>
            </a:pPr>
            <a:r>
              <a:rPr lang="en" sz="5200" b="1" dirty="0">
                <a:solidFill>
                  <a:srgbClr val="134F5C"/>
                </a:solidFill>
                <a:latin typeface="Kalam"/>
                <a:ea typeface="Kalam"/>
                <a:cs typeface="Kalam"/>
                <a:sym typeface="Kalam"/>
              </a:rPr>
              <a:t>Origins of Life on Earth</a:t>
            </a:r>
          </a:p>
        </p:txBody>
      </p:sp>
      <p:sp>
        <p:nvSpPr>
          <p:cNvPr id="482" name="Google Shape;482;p48"/>
          <p:cNvSpPr/>
          <p:nvPr/>
        </p:nvSpPr>
        <p:spPr>
          <a:xfrm>
            <a:off x="1366115" y="3453762"/>
            <a:ext cx="319941" cy="319941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3" name="Google Shape;483;p48"/>
          <p:cNvSpPr/>
          <p:nvPr/>
        </p:nvSpPr>
        <p:spPr>
          <a:xfrm>
            <a:off x="1366115" y="345376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84" name="Google Shape;484;p48" descr="Green patterned leaves"/>
          <p:cNvPicPr preferRelativeResize="0"/>
          <p:nvPr/>
        </p:nvPicPr>
        <p:blipFill rotWithShape="1">
          <a:blip r:embed="rId3">
            <a:alphaModFix/>
          </a:blip>
          <a:srcRect t="18158" r="1" b="15675"/>
          <a:stretch/>
        </p:blipFill>
        <p:spPr>
          <a:xfrm>
            <a:off x="6942470" y="1796564"/>
            <a:ext cx="4943409" cy="2170137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48"/>
          <p:cNvSpPr/>
          <p:nvPr/>
        </p:nvSpPr>
        <p:spPr>
          <a:xfrm>
            <a:off x="8068715" y="982020"/>
            <a:ext cx="622472" cy="622472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6" name="Google Shape;486;p48"/>
          <p:cNvSpPr/>
          <p:nvPr/>
        </p:nvSpPr>
        <p:spPr>
          <a:xfrm>
            <a:off x="8068715" y="982020"/>
            <a:ext cx="622472" cy="622472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7" name="Google Shape;487;p48"/>
          <p:cNvSpPr/>
          <p:nvPr/>
        </p:nvSpPr>
        <p:spPr>
          <a:xfrm>
            <a:off x="9983019" y="4738592"/>
            <a:ext cx="2208981" cy="2119409"/>
          </a:xfrm>
          <a:custGeom>
            <a:avLst/>
            <a:gdLst/>
            <a:ahLst/>
            <a:cxnLst/>
            <a:rect l="l" t="t" r="r" b="b"/>
            <a:pathLst>
              <a:path w="3432581" h="3293393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8" name="Google Shape;488;p48"/>
          <p:cNvSpPr/>
          <p:nvPr/>
        </p:nvSpPr>
        <p:spPr>
          <a:xfrm>
            <a:off x="9983019" y="4738592"/>
            <a:ext cx="2208981" cy="2119409"/>
          </a:xfrm>
          <a:custGeom>
            <a:avLst/>
            <a:gdLst/>
            <a:ahLst/>
            <a:cxnLst/>
            <a:rect l="l" t="t" r="r" b="b"/>
            <a:pathLst>
              <a:path w="3432581" h="3293393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489" name="Google Shape;489;p48"/>
          <p:cNvGrpSpPr/>
          <p:nvPr/>
        </p:nvGrpSpPr>
        <p:grpSpPr>
          <a:xfrm>
            <a:off x="10343488" y="5662438"/>
            <a:ext cx="1054465" cy="469689"/>
            <a:chOff x="9841624" y="4115729"/>
            <a:chExt cx="602169" cy="268223"/>
          </a:xfrm>
        </p:grpSpPr>
        <p:sp>
          <p:nvSpPr>
            <p:cNvPr id="490" name="Google Shape;490;p4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1" name="Google Shape;491;p4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2" name="Google Shape;492;p4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3" name="Google Shape;493;p4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4" name="Google Shape;494;p48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pic>
        <p:nvPicPr>
          <p:cNvPr id="3" name="Picture 2" descr="A black background with blue and red letters&#10;&#10;AI-generated content may be incorrect.">
            <a:extLst>
              <a:ext uri="{FF2B5EF4-FFF2-40B4-BE49-F238E27FC236}">
                <a16:creationId xmlns:a16="http://schemas.microsoft.com/office/drawing/2014/main" id="{C396EC2B-8386-B933-B878-A80FA4A278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580" y="4339930"/>
            <a:ext cx="3930259" cy="13188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90"/>
    </mc:Choice>
    <mc:Fallback xmlns="">
      <p:transition spd="slow" advTm="99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pPr>
              <a:buSzPts val="3300"/>
            </a:pPr>
            <a:r>
              <a:rPr lang="en" sz="4400" b="1" dirty="0">
                <a:latin typeface="Kalam"/>
                <a:ea typeface="Kalam"/>
                <a:cs typeface="Kalam"/>
                <a:sym typeface="Kalam"/>
              </a:rPr>
              <a:t>Objectives</a:t>
            </a:r>
            <a:endParaRPr sz="4400" dirty="0"/>
          </a:p>
        </p:txBody>
      </p:sp>
      <p:sp>
        <p:nvSpPr>
          <p:cNvPr id="501" name="Google Shape;501;p4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/>
          </a:bodyPr>
          <a:lstStyle/>
          <a:p>
            <a:pPr marL="237061" indent="-50799">
              <a:spcBef>
                <a:spcPts val="0"/>
              </a:spcBef>
              <a:buSzPts val="2100"/>
              <a:buNone/>
            </a:pPr>
            <a:endParaRPr sz="1467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66F4C7-3C5F-F42A-C59F-464E1EEB3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483" y="445704"/>
            <a:ext cx="6229629" cy="60471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C002D7-3BAF-AD54-6808-1469568A3A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12" y="2751650"/>
            <a:ext cx="2484063" cy="19332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06"/>
    </mc:Choice>
    <mc:Fallback xmlns="">
      <p:transition spd="slow" advTm="1770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67273-0A6A-B03A-21DB-F7CB42D5E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The Origins of Life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BF9EB-CF5D-FA95-5A30-5674797E9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82" y="1787338"/>
            <a:ext cx="7427259" cy="4705537"/>
          </a:xfrm>
        </p:spPr>
        <p:txBody>
          <a:bodyPr>
            <a:normAutofit/>
          </a:bodyPr>
          <a:lstStyle/>
          <a:p>
            <a:r>
              <a:rPr lang="en-US" sz="2600" dirty="0"/>
              <a:t>Earth formed approximately 4.6 billion years ago, the environment was too hostile for life 3.9 billion years ago, and life first appeared 3.5 billion years ago – appearance of water (prokaryotes) </a:t>
            </a:r>
          </a:p>
          <a:p>
            <a:pPr lvl="1"/>
            <a:r>
              <a:rPr lang="en-US" sz="2300" dirty="0"/>
              <a:t>Evidence using geological data (dating of the fossil record) – 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radiometric dating </a:t>
            </a:r>
            <a:r>
              <a:rPr lang="en-US" sz="2300" dirty="0"/>
              <a:t>– uses the rate of decay of radioactive isotopes to determine age of rocks</a:t>
            </a:r>
          </a:p>
          <a:p>
            <a:pPr lvl="1"/>
            <a:r>
              <a:rPr lang="en-US" sz="2300" dirty="0"/>
              <a:t>Oxygen accumulation 2.7 billion years ago through photosynthesis  allowed for respiration, and eukaryotes appeared 2.1 billion years ago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0D0DAC-EA89-E558-8FEB-5EF5C4EFC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4047" y="2195343"/>
            <a:ext cx="3384736" cy="218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6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566"/>
    </mc:Choice>
    <mc:Fallback xmlns="">
      <p:transition spd="slow" advTm="6656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C1A24-71C8-22CA-D712-B052F9DCE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Models for the Origins of Life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B470E-87F6-6C4D-D818-D6F984727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84966"/>
            <a:ext cx="6247279" cy="5077199"/>
          </a:xfrm>
        </p:spPr>
        <p:txBody>
          <a:bodyPr>
            <a:normAutofit/>
          </a:bodyPr>
          <a:lstStyle/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Oparin-Haldane Hypothesis </a:t>
            </a:r>
            <a:r>
              <a:rPr lang="en-US" sz="2600" dirty="0"/>
              <a:t>– inorganic compounds, energized by lightning or UV radiation, developed organic compounds</a:t>
            </a:r>
          </a:p>
          <a:p>
            <a:pPr lvl="1"/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Urey-Miller Experiment </a:t>
            </a:r>
            <a:r>
              <a:rPr lang="en-US" sz="2300" dirty="0"/>
              <a:t>– showed that macromolecules can be formed from inorganic compounds, but different atmospheric conditions</a:t>
            </a:r>
          </a:p>
          <a:p>
            <a:pPr lvl="1"/>
            <a:r>
              <a:rPr lang="en-US" sz="2300" dirty="0"/>
              <a:t>CHONP rule</a:t>
            </a:r>
          </a:p>
          <a:p>
            <a:pPr lvl="1"/>
            <a:r>
              <a:rPr lang="en-US" sz="2300" dirty="0"/>
              <a:t>Atmosphere had a lot of energy, little oxygen – reducing environment</a:t>
            </a:r>
          </a:p>
          <a:p>
            <a:r>
              <a:rPr lang="en-US" sz="2600" dirty="0"/>
              <a:t>Meteorites may have transported organic compounds</a:t>
            </a:r>
          </a:p>
          <a:p>
            <a:endParaRPr lang="en-US" sz="2600" dirty="0"/>
          </a:p>
        </p:txBody>
      </p:sp>
      <p:pic>
        <p:nvPicPr>
          <p:cNvPr id="2050" name="Picture 2" descr="Hypotheses about the origins of life (article) | Khan Academy">
            <a:extLst>
              <a:ext uri="{FF2B5EF4-FFF2-40B4-BE49-F238E27FC236}">
                <a16:creationId xmlns:a16="http://schemas.microsoft.com/office/drawing/2014/main" id="{88EFF16D-5349-C77C-B233-CFB686800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397" y="1595718"/>
            <a:ext cx="4426463" cy="3550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4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029"/>
    </mc:Choice>
    <mc:Fallback xmlns="">
      <p:transition spd="slow" advTm="10502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98E93-4A46-0173-AD83-C619A8612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How Life Arose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78E11-4ECA-9EC4-1BD7-E5038016C4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Experiments suggest spontaneous creation of polymers from monomers </a:t>
            </a:r>
          </a:p>
          <a:p>
            <a:r>
              <a:rPr lang="en-US" sz="2600" dirty="0"/>
              <a:t>Inorganic molecules -&gt; organic monomers -&gt; organic polymers -&gt; </a:t>
            </a: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Protocells</a:t>
            </a:r>
            <a:r>
              <a:rPr lang="en-US" sz="2600" dirty="0"/>
              <a:t> (membrane – differing internal and external environments) -&gt; self replication</a:t>
            </a:r>
          </a:p>
          <a:p>
            <a:endParaRPr lang="en-US" sz="2600" dirty="0"/>
          </a:p>
        </p:txBody>
      </p:sp>
      <p:pic>
        <p:nvPicPr>
          <p:cNvPr id="3074" name="Picture 2" descr="Exploring Life's Origins: Protocells">
            <a:extLst>
              <a:ext uri="{FF2B5EF4-FFF2-40B4-BE49-F238E27FC236}">
                <a16:creationId xmlns:a16="http://schemas.microsoft.com/office/drawing/2014/main" id="{AFECC0B6-C007-0A92-E9E7-4B1061D2E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847" y="3727076"/>
            <a:ext cx="2960594" cy="2960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77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230"/>
    </mc:Choice>
    <mc:Fallback xmlns="">
      <p:transition spd="slow" advTm="4623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A4C5B-AEF9-E964-A56A-9D88F55AE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RNA World Hypothesis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C06CD-E932-DC49-0C93-595E0019F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638862" cy="4351339"/>
          </a:xfrm>
        </p:spPr>
        <p:txBody>
          <a:bodyPr>
            <a:normAutofit/>
          </a:bodyPr>
          <a:lstStyle/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RNA World Hypothesis </a:t>
            </a:r>
            <a:r>
              <a:rPr lang="en-US" sz="2600" dirty="0"/>
              <a:t>– RNA could have been earliest genetic material – catalyzes protein synthesis</a:t>
            </a:r>
          </a:p>
          <a:p>
            <a:pPr lvl="1"/>
            <a:r>
              <a:rPr lang="en-US" sz="2300" dirty="0"/>
              <a:t>Genetic continuity assured by RNA replication – 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ribozymes </a:t>
            </a:r>
            <a:r>
              <a:rPr lang="en-US" sz="2300" dirty="0">
                <a:solidFill>
                  <a:schemeClr val="tx1"/>
                </a:solidFill>
              </a:rPr>
              <a:t>(RNA catalysts) </a:t>
            </a:r>
            <a:r>
              <a:rPr lang="en-US" sz="2300" dirty="0"/>
              <a:t>allow for RNA self replication</a:t>
            </a:r>
          </a:p>
          <a:p>
            <a:pPr lvl="1"/>
            <a:r>
              <a:rPr lang="en-US" sz="2300" dirty="0"/>
              <a:t>No protein enzymes used</a:t>
            </a:r>
          </a:p>
          <a:p>
            <a:endParaRPr lang="en-US" sz="2600" dirty="0"/>
          </a:p>
        </p:txBody>
      </p:sp>
      <p:pic>
        <p:nvPicPr>
          <p:cNvPr id="4098" name="Picture 2" descr="RNA World Hypothesis | BioNinja">
            <a:extLst>
              <a:ext uri="{FF2B5EF4-FFF2-40B4-BE49-F238E27FC236}">
                <a16:creationId xmlns:a16="http://schemas.microsoft.com/office/drawing/2014/main" id="{A4841D8A-25FC-C70A-9B65-D04549C34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62" y="1559858"/>
            <a:ext cx="5262779" cy="408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07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616"/>
    </mc:Choice>
    <mc:Fallback xmlns="">
      <p:transition spd="slow" advTm="7261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pPr>
              <a:buSzPts val="3300"/>
            </a:pPr>
            <a:r>
              <a:rPr lang="en" sz="4400" b="1" dirty="0">
                <a:latin typeface="Kalam"/>
                <a:ea typeface="Kalam"/>
                <a:cs typeface="Kalam"/>
                <a:sym typeface="Kalam"/>
              </a:rPr>
              <a:t>Origins of Life on Earth Review</a:t>
            </a:r>
            <a:endParaRPr sz="4400" dirty="0"/>
          </a:p>
        </p:txBody>
      </p:sp>
      <p:sp>
        <p:nvSpPr>
          <p:cNvPr id="542" name="Google Shape;542;p5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/>
          </a:bodyPr>
          <a:lstStyle/>
          <a:p>
            <a:pPr marL="514350" indent="-514350">
              <a:spcBef>
                <a:spcPts val="0"/>
              </a:spcBef>
              <a:buSzPts val="2000"/>
              <a:buAutoNum type="arabicPeriod"/>
            </a:pPr>
            <a:r>
              <a:rPr lang="en-US" sz="2600" dirty="0"/>
              <a:t>Urey-Miller experiment and models for organic compound creation</a:t>
            </a:r>
          </a:p>
          <a:p>
            <a:pPr marL="514350" indent="-514350">
              <a:spcBef>
                <a:spcPts val="0"/>
              </a:spcBef>
              <a:buSzPts val="2000"/>
              <a:buAutoNum type="arabicPeriod"/>
            </a:pPr>
            <a:r>
              <a:rPr lang="en-US" sz="2600" dirty="0"/>
              <a:t>Protocells and how life arose</a:t>
            </a:r>
          </a:p>
          <a:p>
            <a:pPr marL="514350" indent="-514350">
              <a:spcBef>
                <a:spcPts val="0"/>
              </a:spcBef>
              <a:buSzPts val="2000"/>
              <a:buAutoNum type="arabicPeriod"/>
            </a:pPr>
            <a:r>
              <a:rPr lang="en-US" sz="2600" dirty="0"/>
              <a:t>RNA World Hypothesis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89"/>
    </mc:Choice>
    <mc:Fallback xmlns="">
      <p:transition spd="slow" advTm="31689"/>
    </mc:Fallback>
  </mc:AlternateContent>
</p:sld>
</file>

<file path=ppt/theme/theme1.xml><?xml version="1.0" encoding="utf-8"?>
<a:theme xmlns:a="http://schemas.openxmlformats.org/drawingml/2006/main" name="FunkyShapesVTI">
  <a:themeElements>
    <a:clrScheme name="Custom 15">
      <a:dk1>
        <a:srgbClr val="000000"/>
      </a:dk1>
      <a:lt1>
        <a:srgbClr val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AP Study Font">
      <a:majorFont>
        <a:latin typeface="Kalam Bold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 Bio 7.11</Template>
  <TotalTime>1078</TotalTime>
  <Words>253</Words>
  <Application>Microsoft Office PowerPoint</Application>
  <PresentationFormat>Widescreen</PresentationFormat>
  <Paragraphs>28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Arial</vt:lpstr>
      <vt:lpstr>Cambria</vt:lpstr>
      <vt:lpstr>Fredericka the Great</vt:lpstr>
      <vt:lpstr>Kalam</vt:lpstr>
      <vt:lpstr>FunkyShapesVTI</vt:lpstr>
      <vt:lpstr>AP BIO</vt:lpstr>
      <vt:lpstr>Objectives</vt:lpstr>
      <vt:lpstr>The Origins of Life</vt:lpstr>
      <vt:lpstr>Models for the Origins of Life</vt:lpstr>
      <vt:lpstr>How Life Arose</vt:lpstr>
      <vt:lpstr>RNA World Hypothesis</vt:lpstr>
      <vt:lpstr>Origins of Life on Earth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Karpoukhin</dc:creator>
  <cp:lastModifiedBy>Daniel Karpoukhin</cp:lastModifiedBy>
  <cp:revision>10</cp:revision>
  <dcterms:created xsi:type="dcterms:W3CDTF">2025-07-30T23:30:17Z</dcterms:created>
  <dcterms:modified xsi:type="dcterms:W3CDTF">2025-08-15T05:18:31Z</dcterms:modified>
</cp:coreProperties>
</file>