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Action1.xml" ContentType="application/vnd.ms-office.inkAction+xml"/>
  <Override PartName="/ppt/notesSlides/notesSlide3.xml" ContentType="application/vnd.openxmlformats-officedocument.presentationml.notesSlide+xml"/>
  <Override PartName="/ppt/ink/inkAction2.xml" ContentType="application/vnd.ms-office.inkAction+xml"/>
  <Override PartName="/ppt/ink/inkAction3.xml" ContentType="application/vnd.ms-office.inkAction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7" r:id="rId2"/>
    <p:sldId id="268" r:id="rId3"/>
    <p:sldId id="277" r:id="rId4"/>
    <p:sldId id="278" r:id="rId5"/>
    <p:sldId id="279" r:id="rId6"/>
    <p:sldId id="280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1290" autoAdjust="0"/>
  </p:normalViewPr>
  <p:slideViewPr>
    <p:cSldViewPr snapToGrid="0">
      <p:cViewPr varScale="1">
        <p:scale>
          <a:sx n="74" d="100"/>
          <a:sy n="74" d="100"/>
        </p:scale>
        <p:origin x="57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8-10T21:02:29.516"/>
    </inkml:context>
    <inkml:brush xml:id="br0">
      <inkml:brushProperty name="width" value="0.05292" units="cm"/>
      <inkml:brushProperty name="height" value="0.05292" units="cm"/>
    </inkml:brush>
  </inkml:definitions>
  <iact:action type="add" startTime="38965">
    <iact:property name="dataType"/>
    <iact:actionData xml:id="d0">
      <inkml:trace xmlns:inkml="http://www.w3.org/2003/InkML" xml:id="stk0" contextRef="#ctx0" brushRef="#br0">18923 8615 0,'24'0'53,"-48"0"-51,-219 291 33,122 0-5,72-291-27,49 49 25,-48-146 3,96 0-29,-48-98 37,24 147-36,-24 169 71,-24 146-71,24-170 41,24-97-13,49 0-28,0 0 41</inkml:trace>
    </iact:actionData>
  </iact:action>
  <iact:action type="add" startTime="64839">
    <iact:property name="dataType"/>
    <iact:actionData xml:id="d1">
      <inkml:trace xmlns:inkml="http://www.w3.org/2003/InkML" xml:id="stk1" contextRef="#ctx0" brushRef="#br0">20766 6164 0,'-48'0'36,"48"48"-21,73-48 65,72 0-78,146 0 40,-169 0-39,-1 0 25,24 0-26,74-24 42,-171 24-42,1-49 57,-122-48-56,49 97 26,-49 0-24,25 0-5,145 25 87,194 47-82,-243-72-5,1 49 41,-74 0-8,-120-25-31,121-24-1,-25 0 15</inkml:trace>
    </iact:actionData>
  </iact:action>
  <iact:action type="add" startTime="78183">
    <iact:property name="dataType"/>
    <iact:actionData xml:id="d2">
      <inkml:trace xmlns:inkml="http://www.w3.org/2003/InkML" xml:id="stk2" contextRef="#ctx0" brushRef="#br0">26492 6528 0,'0'-24'128,"121"24"-125,-48 0 40,24 0-40,-24 0 26,-1-49-28,1 49 29,48 0-28,-48 24 27,0 1-26,-24-25-2,-1 0 56,98 0-52,-122 0-5,49 0 57,-49 0-54,-73-98 71,-193-144-70,120 193 40,74 49-41,72 0 42,98 0-43,96 97 57,73 49-56,-267-122 55,-48 122-56,-243-1 45,122-23-45,48-25 38,121-24-40</inkml:trace>
    </iact:actionData>
  </iact:action>
  <iact:action type="add" startTime="98210">
    <iact:property name="dataType"/>
    <iact:actionData xml:id="d3">
      <inkml:trace xmlns:inkml="http://www.w3.org/2003/InkML" xml:id="stk3" contextRef="#ctx0" brushRef="#br0">29185 4174 0,'24'-24'42,"-267"121"-3,170 0-38,-48 291 37,121-48-36,0 24 27,121-122-27,-121-169 28,49-73-26,-146-218 29,-49 72-31,98 49 20,-25 49-19,25 48-2,96 267 31,49-98-4,194 171-26,-170-291 0,1-74 39,-74-144-39,-48-195 27,0-122-26,0 389-2,0 0 42,0 121-41,0 98 18</inkml:trace>
    </iact:actionData>
  </iact:action>
  <iact:action type="add" startTime="103028">
    <iact:property name="dataType"/>
    <iact:actionData xml:id="d4">
      <inkml:trace xmlns:inkml="http://www.w3.org/2003/InkML" xml:id="stk4" contextRef="#ctx0" brushRef="#br0">20791 15143 0,'0'0'0,"-243"218"38,97 25-35,74-122-2,-50 365 30,122-292 0,0-170-28,97 49 21</inkml:trace>
    </iact:actionData>
  </iact:action>
  <iact:action type="add" startTime="103415">
    <iact:property name="dataType"/>
    <iact:actionData xml:id="d5">
      <inkml:trace xmlns:inkml="http://www.w3.org/2003/InkML" xml:id="stk5" contextRef="#ctx0" brushRef="#br0">20621 15240 0,'0'0'28,"-413"0"-10,50 0 13,363 48 15,436-120-15,1-123 0,-389 147-27,1 48 24,-98 315 2,49-145-29,-145 146 42,145-171-41</inkml:trace>
    </iact:actionData>
  </iact:action>
  <iact:action type="add" startTime="111224">
    <iact:property name="dataType"/>
    <iact:actionData xml:id="d6">
      <inkml:trace xmlns:inkml="http://www.w3.org/2003/InkML" xml:id="stk6" contextRef="#ctx0" brushRef="#br0">24648 12255 0,'0'0'0,"0"-24"0,0 145 118,97 874-113,-97-825 21,-24-49-23,-122-291 41,73-145-41,73 291 40,170 412-12,-121-121-29,72-73 43,-48-194-14,72-267-27,-72 170-4,24-49 42,-170 146 20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8-10T21:02:29.516"/>
    </inkml:context>
    <inkml:brush xml:id="br0">
      <inkml:brushProperty name="width" value="0.05292" units="cm"/>
      <inkml:brushProperty name="height" value="0.05292" units="cm"/>
    </inkml:brush>
  </inkml:definitions>
  <iact:action type="add" startTime="63439">
    <iact:property name="dataType"/>
    <iact:actionData xml:id="d0">
      <inkml:trace xmlns:inkml="http://www.w3.org/2003/InkML" xml:id="stk0" contextRef="#ctx0" brushRef="#br0">1795 10847 0,'24'25'121,"243"-25"-118,316 48 27,-268-48-29,898 73 27,-679-73 5,-462 0-31,-47-49 25,-705-315 5,98 219 0,509 145 1,195 48-32,290 171 26,-242-146-25,315 242 28,-436-242-29,-1 72 29,-72-145-2,-291 49-26,72-49 30,194 0-29,49 97 13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8-10T21:02:29.516"/>
    </inkml:context>
    <inkml:brush xml:id="br0">
      <inkml:brushProperty name="width" value="0.05292" units="cm"/>
      <inkml:brushProperty name="height" value="0.05292" units="cm"/>
    </inkml:brush>
  </inkml:definitions>
  <iact:action type="add" startTime="7684">
    <iact:property name="dataType"/>
    <iact:actionData xml:id="d0">
      <inkml:trace xmlns:inkml="http://www.w3.org/2003/InkML" xml:id="stk0" contextRef="#ctx0" brushRef="#br0">29354 12498 0,'0'0'0,"73"-49"31,-24 49-29,-122 0 42,-315 97-41,-122 194 26,25 73-27,291-218-2,48-25 29,-48 25-26,146-146-3,48 48 30,24-315 0,194-145-28,-24 24 27,-145 218-26,-25 146 26,-97 48-26,-145 291 39,97 1-41,-25 72 30,146-194-29,0-145 28,73-1-27,73 1 25,23-49-26,-47-25 27,-74 25-27,-23 0 27,-25-24-29</inkml:trace>
    </iact:actionData>
  </iact:action>
  <iact:action type="add" startTime="19650">
    <iact:property name="dataType"/>
    <iact:actionData xml:id="d1">
      <inkml:trace xmlns:inkml="http://www.w3.org/2003/InkML" xml:id="stk1" contextRef="#ctx0" brushRef="#br0">24041 18831 0,'25'0'157,"217"49"-124,-48-49-1,-121 0-31,121 0 28,-121 0-1,73-24-25,-49 24 29,-49 0 16</inkml:trace>
    </iact:actionData>
  </iact:action>
  <iact:action type="add" startTime="24564">
    <iact:property name="dataType"/>
    <iact:actionData xml:id="d2">
      <inkml:trace xmlns:inkml="http://www.w3.org/2003/InkML" xml:id="stk2" contextRef="#ctx0" brushRef="#br0">15987 18904 0,'49'0'127,"-25"0"-106,24 0-17,25 0 32,0 0-33,-24 0-3,72 0 43,-73 0-40,171-48 40,-122 48-39,-49 24 53,1-24-54,-49 73 71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Flowers react more to temperature and will bloom earlier, disrupting pollinator-flower relationship – flowers and pollinators which have the traits that allow survival in this changed environment will reproduce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6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11/relationships/inkAction" Target="../ink/inkAction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inkAction" Target="../ink/inkAction3.xml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7.2: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Natural Selection</a:t>
            </a: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96EC2B-8386-B933-B878-A80FA4A27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0"/>
    </mc:Choice>
    <mc:Fallback xmlns="">
      <p:transition spd="slow" advTm="85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2490F-6CB3-2A0C-E596-DE7B5C86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70" y="1304218"/>
            <a:ext cx="6467755" cy="5188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E12174-E096-3453-ACC2-2DD1F04DF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144" y="2500312"/>
            <a:ext cx="2705100" cy="1857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49"/>
    </mc:Choice>
    <mc:Fallback xmlns="">
      <p:transition spd="slow" advTm="218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7A35-7D7A-2667-77A6-96A1ECDC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Natural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F08F1-9A3E-5819-2309-5CFC111A5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798547" cy="4351339"/>
          </a:xfrm>
        </p:spPr>
        <p:txBody>
          <a:bodyPr>
            <a:normAutofit lnSpcReduction="10000"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Natural selection </a:t>
            </a:r>
            <a:r>
              <a:rPr lang="en-US" sz="2600" dirty="0"/>
              <a:t>- individuals with certain inherited traits survive and reproduce at higher rates in an environment due to those traits </a:t>
            </a:r>
            <a:endParaRPr lang="en-US" sz="2300" dirty="0"/>
          </a:p>
          <a:p>
            <a:pPr lvl="1"/>
            <a:r>
              <a:rPr lang="en-US" sz="2300" dirty="0"/>
              <a:t>Leads to descent with modification</a:t>
            </a:r>
          </a:p>
          <a:p>
            <a:pPr lvl="1"/>
            <a:r>
              <a:rPr lang="en-US" sz="2300" dirty="0"/>
              <a:t>These traits are “selected” by nature</a:t>
            </a:r>
          </a:p>
          <a:p>
            <a:r>
              <a:rPr lang="en-US" sz="2600" dirty="0"/>
              <a:t>Changes genetic and phenotypic makeup of a </a:t>
            </a:r>
            <a:r>
              <a:rPr lang="en-US" sz="2600" u="sng" dirty="0"/>
              <a:t>population</a:t>
            </a:r>
            <a:r>
              <a:rPr lang="en-US" sz="2600" dirty="0"/>
              <a:t> over time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Population</a:t>
            </a:r>
            <a:r>
              <a:rPr lang="en-US" sz="2600" dirty="0"/>
              <a:t> – a group of individuals of the same species that live together and interbreed</a:t>
            </a:r>
          </a:p>
          <a:p>
            <a:pPr marL="795847" lvl="1" indent="0">
              <a:buNone/>
            </a:pPr>
            <a:endParaRPr lang="en-US" sz="2300" dirty="0"/>
          </a:p>
        </p:txBody>
      </p:sp>
      <p:pic>
        <p:nvPicPr>
          <p:cNvPr id="4" name="Picture 2" descr="SOL LS.11 Natural Selection - Standards">
            <a:extLst>
              <a:ext uri="{FF2B5EF4-FFF2-40B4-BE49-F238E27FC236}">
                <a16:creationId xmlns:a16="http://schemas.microsoft.com/office/drawing/2014/main" id="{DD40129D-6354-76EB-7E2D-67E6330C7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756" y="1825625"/>
            <a:ext cx="4172573" cy="391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E0AF717-25A4-1FAD-9578-BED0CF7CD3D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46320" y="1494000"/>
              <a:ext cx="3886560" cy="4447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E0AF717-25A4-1FAD-9578-BED0CF7CD3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6960" y="1484640"/>
                <a:ext cx="3905280" cy="44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50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262"/>
    </mc:Choice>
    <mc:Fallback xmlns="">
      <p:transition spd="slow" advTm="149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68FF-DB62-8AF6-E75A-45B9581E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Genetic Variation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C2710-D0D3-BCD3-1232-E642D999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2950"/>
            <a:ext cx="10777695" cy="4351339"/>
          </a:xfrm>
        </p:spPr>
        <p:txBody>
          <a:bodyPr>
            <a:normAutofit/>
          </a:bodyPr>
          <a:lstStyle/>
          <a:p>
            <a:r>
              <a:rPr lang="en-US" sz="2600" dirty="0"/>
              <a:t>Natural selection acts on genetic/phenotypic variation</a:t>
            </a:r>
          </a:p>
          <a:p>
            <a:pPr lvl="1"/>
            <a:r>
              <a:rPr lang="en-US" sz="2300" dirty="0"/>
              <a:t>Without variation, it cannot occur</a:t>
            </a:r>
          </a:p>
          <a:p>
            <a:r>
              <a:rPr lang="en-US" sz="2600" dirty="0"/>
              <a:t>Environments change over time, changing which individuals have the best adapted traits for the environment – change in fitness</a:t>
            </a:r>
          </a:p>
          <a:p>
            <a:pPr lvl="1"/>
            <a:r>
              <a:rPr lang="en-US" sz="2300" dirty="0"/>
              <a:t>New individuals will be “selected” for</a:t>
            </a:r>
          </a:p>
          <a:p>
            <a:pPr lvl="1"/>
            <a:r>
              <a:rPr lang="en-US" sz="2300" dirty="0"/>
              <a:t>Higher genetic variation within a population increases chances of that population’s survival</a:t>
            </a:r>
          </a:p>
          <a:p>
            <a:pPr lvl="1"/>
            <a:r>
              <a:rPr lang="en-US" sz="2300" dirty="0"/>
              <a:t>Example: changes in flowering time due to climate change</a:t>
            </a:r>
          </a:p>
        </p:txBody>
      </p:sp>
      <p:pic>
        <p:nvPicPr>
          <p:cNvPr id="1026" name="Picture 2" descr="Climate Change: Flowering Time May Be Shifting in Surprising Ways: Current  Biology">
            <a:extLst>
              <a:ext uri="{FF2B5EF4-FFF2-40B4-BE49-F238E27FC236}">
                <a16:creationId xmlns:a16="http://schemas.microsoft.com/office/drawing/2014/main" id="{FF67BF46-1209-16A7-B484-B80F9ED78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242" y="4702629"/>
            <a:ext cx="3370757" cy="21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D2D420-6119-8396-CE8A-71AD9527B9E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46200" y="3756600"/>
              <a:ext cx="1092240" cy="367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D2D420-6119-8396-CE8A-71AD9527B9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6840" y="3747240"/>
                <a:ext cx="1110960" cy="3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308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63"/>
    </mc:Choice>
    <mc:Fallback xmlns="">
      <p:transition spd="slow" advTm="1231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1A60-743F-7DB2-5EB0-71BE0F88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Illustrative Example: DDT Resistance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17114-1F31-B8B4-246D-EA0DCE603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Some insects in a population have a mutation which allows them to survive being sprayed with pesticide -&gt; will reproduce -&gt; population will become resistant over time</a:t>
            </a:r>
          </a:p>
        </p:txBody>
      </p:sp>
      <p:pic>
        <p:nvPicPr>
          <p:cNvPr id="3074" name="Picture 2" descr="Chapter 14: Concept 14.3">
            <a:extLst>
              <a:ext uri="{FF2B5EF4-FFF2-40B4-BE49-F238E27FC236}">
                <a16:creationId xmlns:a16="http://schemas.microsoft.com/office/drawing/2014/main" id="{87391604-412F-D26B-F5B8-0FA591655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54" y="3182397"/>
            <a:ext cx="8657492" cy="359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93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55"/>
    </mc:Choice>
    <mc:Fallback xmlns="">
      <p:transition spd="slow" advTm="3805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B115-95E0-7A5B-6DE1-B00BD39A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Illustrative Example: Sickle Cell Anemia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DAC50-66E5-07AB-6890-19B2EF86C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Sickle cell anemia </a:t>
            </a:r>
            <a:r>
              <a:rPr lang="en-US" sz="2600" dirty="0"/>
              <a:t>is a trait that makes your blood cells look like sickles – block blood flow</a:t>
            </a:r>
          </a:p>
          <a:p>
            <a:pPr lvl="1"/>
            <a:r>
              <a:rPr lang="en-US" sz="2300" dirty="0"/>
              <a:t>Continues to be selected for due to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heterozygote advantage </a:t>
            </a:r>
            <a:r>
              <a:rPr lang="en-US" sz="2300" dirty="0"/>
              <a:t>– sickle cell trait offers protection against malaria</a:t>
            </a:r>
          </a:p>
          <a:p>
            <a:pPr lvl="1"/>
            <a:r>
              <a:rPr lang="en-US" sz="2300" dirty="0"/>
              <a:t>Carriers of sickle cell don’t have sickle shaped cells, but still retain the anti-malaria benefits </a:t>
            </a:r>
          </a:p>
          <a:p>
            <a:pPr lvl="1"/>
            <a:r>
              <a:rPr lang="en-US" sz="2300" dirty="0"/>
              <a:t>So still prevalent in areas with more malaria</a:t>
            </a:r>
          </a:p>
        </p:txBody>
      </p:sp>
      <p:pic>
        <p:nvPicPr>
          <p:cNvPr id="4098" name="Picture 2" descr="Polymorphisms | BioNinja">
            <a:extLst>
              <a:ext uri="{FF2B5EF4-FFF2-40B4-BE49-F238E27FC236}">
                <a16:creationId xmlns:a16="http://schemas.microsoft.com/office/drawing/2014/main" id="{AE75D81C-9C9A-4CF8-355F-E2799D8AEF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95"/>
          <a:stretch>
            <a:fillRect/>
          </a:stretch>
        </p:blipFill>
        <p:spPr bwMode="auto">
          <a:xfrm>
            <a:off x="1846729" y="4484404"/>
            <a:ext cx="8302159" cy="230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8313017-092A-FFEB-D27A-756CBFBECF5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755320" y="4464360"/>
              <a:ext cx="4856400" cy="2359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8313017-092A-FFEB-D27A-756CBFBECF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45960" y="4455000"/>
                <a:ext cx="4875120" cy="23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460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99"/>
    </mc:Choice>
    <mc:Fallback xmlns="">
      <p:transition spd="slow" advTm="592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Natural Selection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Genetic variation and natural selection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35"/>
    </mc:Choice>
    <mc:Fallback xmlns="">
      <p:transition spd="slow" advTm="19435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7.1</Template>
  <TotalTime>5053</TotalTime>
  <Words>274</Words>
  <Application>Microsoft Office PowerPoint</Application>
  <PresentationFormat>Widescreen</PresentationFormat>
  <Paragraphs>31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Natural Selection</vt:lpstr>
      <vt:lpstr>Genetic Variation</vt:lpstr>
      <vt:lpstr>Illustrative Example: DDT Resistance</vt:lpstr>
      <vt:lpstr>Illustrative Example: Sickle Cell Anemia</vt:lpstr>
      <vt:lpstr>Natural Selection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Zohar Brand</cp:lastModifiedBy>
  <cp:revision>7</cp:revision>
  <dcterms:created xsi:type="dcterms:W3CDTF">2025-07-27T04:47:46Z</dcterms:created>
  <dcterms:modified xsi:type="dcterms:W3CDTF">2025-08-17T00:51:59Z</dcterms:modified>
</cp:coreProperties>
</file>