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7" r:id="rId2"/>
    <p:sldId id="268" r:id="rId3"/>
    <p:sldId id="274" r:id="rId4"/>
    <p:sldId id="279" r:id="rId5"/>
    <p:sldId id="275" r:id="rId6"/>
    <p:sldId id="276" r:id="rId7"/>
    <p:sldId id="277" r:id="rId8"/>
    <p:sldId id="278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61290" autoAdjust="0"/>
  </p:normalViewPr>
  <p:slideViewPr>
    <p:cSldViewPr snapToGrid="0">
      <p:cViewPr varScale="1">
        <p:scale>
          <a:sx n="85" d="100"/>
          <a:sy n="85" d="100"/>
        </p:scale>
        <p:origin x="36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3C261-7DC1-42C5-8EB8-E9FA3CD189A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6D141-2D46-438D-BECE-9D925A61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4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8773d891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2c8773d891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g2c8773d891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8773d8918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2c8773d8918_4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g2c8773d8918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8773d8918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2c8773d8918_4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g2c8773d8918_4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 b="1" cap="none"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cap="none"/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11" name="Google Shape;211;p2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12" name="Google Shape;212;p2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17" name="Google Shape;217;p2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20" name="Google Shape;220;p2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35984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31" name="Google Shape;331;p35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32" name="Google Shape;332;p3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37" name="Google Shape;337;p3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0" name="Google Shape;340;p35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2763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44" name="Google Shape;344;p3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45" name="Google Shape;345;p3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50" name="Google Shape;350;p3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53" name="Google Shape;353;p3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118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4" name="Google Shape;224;p27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25" name="Google Shape;225;p2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30" name="Google Shape;230;p2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33" name="Google Shape;233;p27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509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7" name="Google Shape;237;p28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38" name="Google Shape;238;p2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43" name="Google Shape;243;p2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46" name="Google Shape;246;p28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86055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51" name="Google Shape;251;p29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52" name="Google Shape;252;p29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57" name="Google Shape;257;p2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60" name="Google Shape;260;p29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0063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7" name="Google Shape;267;p30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68" name="Google Shape;268;p3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73" name="Google Shape;273;p3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76" name="Google Shape;276;p30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6720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79" name="Google Shape;279;p31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80" name="Google Shape;280;p31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85" name="Google Shape;285;p3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88" name="Google Shape;288;p31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8382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2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91" name="Google Shape;291;p32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96" name="Google Shape;296;p3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99" name="Google Shape;299;p32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58370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507987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82588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2pPr>
            <a:lvl3pPr marL="1828754" lvl="2" indent="-4571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4pPr>
            <a:lvl5pPr marL="3047924" lvl="4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5pPr>
            <a:lvl6pPr marL="3657509" lvl="5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4267093" lvl="6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4876678" lvl="7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5486263" lvl="8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04" name="Google Shape;304;p33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05" name="Google Shape;305;p3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10" name="Google Shape;310;p3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13" name="Google Shape;313;p33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1942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6" name="Google Shape;316;p34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18" name="Google Shape;318;p34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19" name="Google Shape;319;p3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24" name="Google Shape;324;p3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27" name="Google Shape;327;p34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3636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  <a:defRPr sz="33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99785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3" name="Google Shape;473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0" y="1396899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0" y="1836633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1549229" y="798987"/>
            <a:ext cx="4970256" cy="385539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0" name="Google Shape;480;p48"/>
          <p:cNvSpPr txBox="1">
            <a:spLocks noGrp="1"/>
          </p:cNvSpPr>
          <p:nvPr>
            <p:ph type="ctrTitle"/>
          </p:nvPr>
        </p:nvSpPr>
        <p:spPr>
          <a:xfrm>
            <a:off x="2044968" y="982020"/>
            <a:ext cx="4108560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/>
          </a:bodyPr>
          <a:lstStyle/>
          <a:p>
            <a:pPr>
              <a:buClr>
                <a:srgbClr val="CC4125"/>
              </a:buClr>
              <a:buSzPts val="5400"/>
            </a:pPr>
            <a:r>
              <a:rPr lang="en" sz="7200" dirty="0">
                <a:solidFill>
                  <a:srgbClr val="CC4125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AP BIO</a:t>
            </a:r>
            <a:endParaRPr sz="1467"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subTitle" idx="1"/>
          </p:nvPr>
        </p:nvSpPr>
        <p:spPr>
          <a:xfrm>
            <a:off x="1824219" y="2703377"/>
            <a:ext cx="4550059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52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TOPIC 7.4: Population Genetics</a:t>
            </a:r>
          </a:p>
        </p:txBody>
      </p:sp>
      <p:sp>
        <p:nvSpPr>
          <p:cNvPr id="482" name="Google Shape;482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4" name="Google Shape;484;p48" descr="Green patterned leaves"/>
          <p:cNvPicPr preferRelativeResize="0"/>
          <p:nvPr/>
        </p:nvPicPr>
        <p:blipFill rotWithShape="1">
          <a:blip r:embed="rId3">
            <a:alphaModFix/>
          </a:blip>
          <a:srcRect t="18158" r="1" b="15675"/>
          <a:stretch/>
        </p:blipFill>
        <p:spPr>
          <a:xfrm>
            <a:off x="6942470" y="1796564"/>
            <a:ext cx="4943409" cy="2170137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9" name="Google Shape;489;p48"/>
          <p:cNvGrpSpPr/>
          <p:nvPr/>
        </p:nvGrpSpPr>
        <p:grpSpPr>
          <a:xfrm>
            <a:off x="10343488" y="5662438"/>
            <a:ext cx="1054465" cy="469689"/>
            <a:chOff x="9841624" y="4115729"/>
            <a:chExt cx="602169" cy="268223"/>
          </a:xfrm>
        </p:grpSpPr>
        <p:sp>
          <p:nvSpPr>
            <p:cNvPr id="490" name="Google Shape;490;p4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pic>
        <p:nvPicPr>
          <p:cNvPr id="3" name="Picture 2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C396EC2B-8386-B933-B878-A80FA4A27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580" y="4339930"/>
            <a:ext cx="3930259" cy="1318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22"/>
    </mc:Choice>
    <mc:Fallback xmlns="">
      <p:transition spd="slow" advTm="81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Objectives</a:t>
            </a:r>
            <a:endParaRPr sz="4400" dirty="0"/>
          </a:p>
        </p:txBody>
      </p:sp>
      <p:sp>
        <p:nvSpPr>
          <p:cNvPr id="501" name="Google Shape;501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237061" indent="-50799">
              <a:spcBef>
                <a:spcPts val="0"/>
              </a:spcBef>
              <a:buSzPts val="2100"/>
              <a:buNone/>
            </a:pPr>
            <a:endParaRPr sz="14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5AFE0F-5EF6-325D-B22E-43563A7DA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52" y="1526708"/>
            <a:ext cx="5396618" cy="49437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CE988E-18BF-BC80-9D56-EF550AEA2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493" y="2973100"/>
            <a:ext cx="4912799" cy="3497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76C5E3-951C-A96E-5F2D-A582E78CD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818" y="546099"/>
            <a:ext cx="2124075" cy="1781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75"/>
    </mc:Choice>
    <mc:Fallback xmlns="">
      <p:transition spd="slow" advTm="2327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F6759-1139-29B5-3645-2C94F5DFD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Allele Frequency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309BF-BD50-480F-3F92-71EA2AD40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8288"/>
            <a:ext cx="10515600" cy="4351339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Allele frequency </a:t>
            </a:r>
            <a:r>
              <a:rPr lang="en-US" sz="2600" dirty="0"/>
              <a:t>– how frequently an allele appears in a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population</a:t>
            </a:r>
          </a:p>
          <a:p>
            <a:pPr lvl="1"/>
            <a:r>
              <a:rPr lang="en-US" sz="2300" dirty="0"/>
              <a:t>If this changes = evolution</a:t>
            </a:r>
          </a:p>
          <a:p>
            <a:pPr lvl="1"/>
            <a:r>
              <a:rPr lang="en-US" sz="2300" dirty="0"/>
              <a:t># of copies of an allele/total population</a:t>
            </a:r>
          </a:p>
        </p:txBody>
      </p:sp>
      <p:pic>
        <p:nvPicPr>
          <p:cNvPr id="1026" name="Picture 2" descr="Allele Frequency | BioNinja">
            <a:extLst>
              <a:ext uri="{FF2B5EF4-FFF2-40B4-BE49-F238E27FC236}">
                <a16:creationId xmlns:a16="http://schemas.microsoft.com/office/drawing/2014/main" id="{5F05E367-EA5B-80E7-D9CC-CA9648EFCA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3" b="18786"/>
          <a:stretch>
            <a:fillRect/>
          </a:stretch>
        </p:blipFill>
        <p:spPr bwMode="auto">
          <a:xfrm>
            <a:off x="3904039" y="3266088"/>
            <a:ext cx="5656729" cy="297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72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691"/>
    </mc:Choice>
    <mc:Fallback xmlns="">
      <p:transition spd="slow" advTm="9069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B1605-0616-65CE-D5B2-C20F79F7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Population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6B46A-D8B6-4964-0679-0FB533FD6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5705"/>
            <a:ext cx="8408437" cy="5032376"/>
          </a:xfrm>
        </p:spPr>
        <p:txBody>
          <a:bodyPr>
            <a:normAutofit/>
          </a:bodyPr>
          <a:lstStyle/>
          <a:p>
            <a:r>
              <a:rPr lang="en-US" sz="2600" dirty="0"/>
              <a:t>Types of population distribution due to selection: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Disruptive</a:t>
            </a:r>
            <a:r>
              <a:rPr lang="en-US" sz="2300" dirty="0"/>
              <a:t> (extremes – only large and small beaks helpful ), 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stabilizing</a:t>
            </a:r>
            <a:r>
              <a:rPr lang="en-US" sz="2300" dirty="0"/>
              <a:t> (center – baby weight), 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directional </a:t>
            </a:r>
            <a:r>
              <a:rPr lang="en-US" sz="2300" dirty="0">
                <a:solidFill>
                  <a:schemeClr val="tx1"/>
                </a:solidFill>
              </a:rPr>
              <a:t>(one direction - one color is more camouflage)</a:t>
            </a:r>
          </a:p>
          <a:p>
            <a:r>
              <a:rPr lang="en-US" sz="2600" dirty="0"/>
              <a:t>Variation is preserved (unfavorable alleles not always selected against) </a:t>
            </a:r>
          </a:p>
          <a:p>
            <a:pPr lvl="1"/>
            <a:r>
              <a:rPr lang="en-US" sz="2300" dirty="0"/>
              <a:t>Diploidy – recessive alleles are hidden in heterozygotes</a:t>
            </a:r>
          </a:p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Balancing selection </a:t>
            </a:r>
            <a:r>
              <a:rPr lang="en-US" sz="2600" dirty="0">
                <a:solidFill>
                  <a:schemeClr val="tx1"/>
                </a:solidFill>
              </a:rPr>
              <a:t>– a mix is favored</a:t>
            </a:r>
            <a:endParaRPr lang="en-US" sz="2600" b="1" dirty="0">
              <a:solidFill>
                <a:schemeClr val="tx1"/>
              </a:solidFill>
            </a:endParaRPr>
          </a:p>
          <a:p>
            <a:pPr lvl="1"/>
            <a:r>
              <a:rPr lang="en-US" sz="2300" dirty="0"/>
              <a:t>Heterozygote advantage - sickle cell anemia</a:t>
            </a:r>
          </a:p>
          <a:p>
            <a:pPr lvl="1"/>
            <a:r>
              <a:rPr lang="en-US" sz="2300" dirty="0"/>
              <a:t>Frequency dependent – success of a trait based on how common it is within the population</a:t>
            </a:r>
            <a:r>
              <a:rPr lang="en-US" sz="2000" dirty="0"/>
              <a:t> – </a:t>
            </a:r>
            <a:r>
              <a:rPr lang="en-US" sz="2300" dirty="0"/>
              <a:t>common warning colors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B008D1A-7566-EDF1-2DC4-2AC1AE178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453" y="365125"/>
            <a:ext cx="2630942" cy="533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55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181"/>
    </mc:Choice>
    <mc:Fallback xmlns="">
      <p:transition spd="slow" advTm="17818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DCB8-EDDD-15BE-41DF-51455C22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Mutations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0701B-54C9-CA34-30DA-7544BF751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546446" cy="4351339"/>
          </a:xfrm>
        </p:spPr>
        <p:txBody>
          <a:bodyPr>
            <a:normAutofit/>
          </a:bodyPr>
          <a:lstStyle/>
          <a:p>
            <a:r>
              <a:rPr lang="en-US" sz="2600" dirty="0"/>
              <a:t>Adds genetic variation to a population randomly – provides extra variation that natural selection can act on</a:t>
            </a:r>
          </a:p>
          <a:p>
            <a:pPr lvl="1"/>
            <a:r>
              <a:rPr lang="en-US" sz="2300" dirty="0"/>
              <a:t>Only source of new genes</a:t>
            </a:r>
          </a:p>
        </p:txBody>
      </p:sp>
      <p:pic>
        <p:nvPicPr>
          <p:cNvPr id="2050" name="Picture 2" descr="Solved Mutation creates variation Unfavorable mutations | Chegg.com">
            <a:extLst>
              <a:ext uri="{FF2B5EF4-FFF2-40B4-BE49-F238E27FC236}">
                <a16:creationId xmlns:a16="http://schemas.microsoft.com/office/drawing/2014/main" id="{B11C5F32-4CC9-5F3F-76E6-BF228C7C48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3" r="23470" b="33987"/>
          <a:stretch>
            <a:fillRect/>
          </a:stretch>
        </p:blipFill>
        <p:spPr bwMode="auto">
          <a:xfrm>
            <a:off x="6384646" y="1253330"/>
            <a:ext cx="4812272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49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025"/>
    </mc:Choice>
    <mc:Fallback xmlns="">
      <p:transition spd="slow" advTm="5902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C3E25-C9B2-D91C-FCE2-8A493C26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Genetic Drift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9AE98-C331-40AA-F5D7-0F1F4364C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0953" y="1377390"/>
            <a:ext cx="6477000" cy="5115485"/>
          </a:xfrm>
        </p:spPr>
        <p:txBody>
          <a:bodyPr>
            <a:normAutofit lnSpcReduction="10000"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Genetic drift </a:t>
            </a:r>
            <a:r>
              <a:rPr lang="en-US" sz="2600" dirty="0"/>
              <a:t>– the unpredictable fluctuation in allele frequencies from one generation to the next - nonselective</a:t>
            </a:r>
          </a:p>
          <a:p>
            <a:pPr lvl="1"/>
            <a:r>
              <a:rPr lang="en-US" sz="2300" dirty="0"/>
              <a:t>Happens more often in smaller population</a:t>
            </a:r>
          </a:p>
          <a:p>
            <a:pPr lvl="1"/>
            <a:r>
              <a:rPr lang="en-US" sz="2300" dirty="0"/>
              <a:t>Can lower genetic diversity </a:t>
            </a:r>
          </a:p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Founder effect </a:t>
            </a:r>
            <a:r>
              <a:rPr lang="en-US" sz="2600" dirty="0"/>
              <a:t>– a few individuals become isolated from a larger population and establish a new population</a:t>
            </a:r>
          </a:p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Bottleneck effect </a:t>
            </a:r>
            <a:r>
              <a:rPr lang="en-US" sz="2600" dirty="0"/>
              <a:t>– a sudden change in environment drastically reduces the size of a population</a:t>
            </a:r>
          </a:p>
        </p:txBody>
      </p:sp>
      <p:pic>
        <p:nvPicPr>
          <p:cNvPr id="3074" name="Picture 2" descr="Founder Effect: Definition, Examples, Significances">
            <a:extLst>
              <a:ext uri="{FF2B5EF4-FFF2-40B4-BE49-F238E27FC236}">
                <a16:creationId xmlns:a16="http://schemas.microsoft.com/office/drawing/2014/main" id="{2DD213C4-0853-26C8-52DC-71700B265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446" y="765110"/>
            <a:ext cx="4778553" cy="250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hat is the Bottleneck Effect? — Definition &amp; Examples - Expii">
            <a:extLst>
              <a:ext uri="{FF2B5EF4-FFF2-40B4-BE49-F238E27FC236}">
                <a16:creationId xmlns:a16="http://schemas.microsoft.com/office/drawing/2014/main" id="{8C113A08-B30B-6B6E-A326-AABCD9504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098" y="3429000"/>
            <a:ext cx="4742902" cy="240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41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039"/>
    </mc:Choice>
    <mc:Fallback xmlns="">
      <p:transition spd="slow" advTm="11803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45AC5-F267-192D-3F64-AFAED1B9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Gene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2904B-9E0D-FAD8-F4B5-BD9585ECF2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Gene flow </a:t>
            </a:r>
            <a:r>
              <a:rPr lang="en-US" sz="2600" dirty="0"/>
              <a:t>– occurs when a population loses or gains alleles by genetic subtractions or additions to the population - nonselective</a:t>
            </a:r>
          </a:p>
          <a:p>
            <a:pPr lvl="1"/>
            <a:r>
              <a:rPr lang="en-US" sz="2300" dirty="0"/>
              <a:t>Often by migration</a:t>
            </a:r>
          </a:p>
          <a:p>
            <a:pPr lvl="1"/>
            <a:r>
              <a:rPr lang="en-US" sz="2300" dirty="0"/>
              <a:t>Reduces genetic differences between populations</a:t>
            </a:r>
          </a:p>
        </p:txBody>
      </p:sp>
      <p:pic>
        <p:nvPicPr>
          <p:cNvPr id="4098" name="Picture 2" descr="Gene Flow - Definition and Examples | Biology Dictionary">
            <a:extLst>
              <a:ext uri="{FF2B5EF4-FFF2-40B4-BE49-F238E27FC236}">
                <a16:creationId xmlns:a16="http://schemas.microsoft.com/office/drawing/2014/main" id="{2C22FCC8-5595-1C3D-90A4-21ECA6F1A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282" y="3740150"/>
            <a:ext cx="660082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64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51"/>
    </mc:Choice>
    <mc:Fallback xmlns="">
      <p:transition spd="slow" advTm="4415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D356-ACD1-BF4D-E8FD-4162BE1D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Sexual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B9EF1-A837-E4DF-E42F-077CAF6E2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Sexual selection </a:t>
            </a:r>
            <a:r>
              <a:rPr lang="en-US" sz="2600" dirty="0"/>
              <a:t>– a form of natural selection in which individuals with certain inherited characteristics are more likely than other individuals to obtain mates 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Sexual dimorphism </a:t>
            </a:r>
            <a:r>
              <a:rPr lang="en-US" sz="2300" dirty="0"/>
              <a:t>– variation of secondary sexual traits, more than just sex of the individual (size, color, behavior)</a:t>
            </a:r>
          </a:p>
        </p:txBody>
      </p:sp>
      <p:pic>
        <p:nvPicPr>
          <p:cNvPr id="6146" name="Picture 2" descr="9.2 Sexual Selection – Introduction to Evolution &amp; Human Behavior">
            <a:extLst>
              <a:ext uri="{FF2B5EF4-FFF2-40B4-BE49-F238E27FC236}">
                <a16:creationId xmlns:a16="http://schemas.microsoft.com/office/drawing/2014/main" id="{5552669C-D31D-5F8A-D1EA-FA9DF9DE8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3" y="3916536"/>
            <a:ext cx="3612860" cy="269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55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573"/>
    </mc:Choice>
    <mc:Fallback xmlns="">
      <p:transition spd="slow" advTm="6457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Population Genetics Review</a:t>
            </a:r>
            <a:endParaRPr sz="4400" dirty="0"/>
          </a:p>
        </p:txBody>
      </p:sp>
      <p:sp>
        <p:nvSpPr>
          <p:cNvPr id="542" name="Google Shape;542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514350" indent="-514350">
              <a:spcBef>
                <a:spcPts val="0"/>
              </a:spcBef>
              <a:buSzPts val="2000"/>
              <a:buAutoNum type="arabicPeriod"/>
            </a:pPr>
            <a:r>
              <a:rPr lang="en-US" sz="2600" dirty="0"/>
              <a:t>Distribution</a:t>
            </a:r>
          </a:p>
          <a:p>
            <a:pPr marL="514350" indent="-514350">
              <a:spcBef>
                <a:spcPts val="0"/>
              </a:spcBef>
              <a:buSzPts val="2000"/>
              <a:buAutoNum type="arabicPeriod"/>
            </a:pPr>
            <a:r>
              <a:rPr lang="en-US" sz="2600" dirty="0"/>
              <a:t>Allele frequency</a:t>
            </a:r>
          </a:p>
          <a:p>
            <a:pPr marL="514350" indent="-514350">
              <a:spcBef>
                <a:spcPts val="0"/>
              </a:spcBef>
              <a:buSzPts val="2000"/>
              <a:buAutoNum type="arabicPeriod"/>
            </a:pPr>
            <a:r>
              <a:rPr lang="en-US" sz="2600" dirty="0"/>
              <a:t>Genetic drift</a:t>
            </a:r>
          </a:p>
          <a:p>
            <a:pPr marL="514350" indent="-514350">
              <a:spcBef>
                <a:spcPts val="0"/>
              </a:spcBef>
              <a:buSzPts val="2000"/>
              <a:buAutoNum type="arabicPeriod"/>
            </a:pPr>
            <a:r>
              <a:rPr lang="en-US" sz="2600" dirty="0"/>
              <a:t>Gene flow</a:t>
            </a:r>
          </a:p>
          <a:p>
            <a:pPr marL="514350" indent="-514350">
              <a:spcBef>
                <a:spcPts val="0"/>
              </a:spcBef>
              <a:buSzPts val="2000"/>
              <a:buAutoNum type="arabicPeriod"/>
            </a:pPr>
            <a:r>
              <a:rPr lang="en-US" sz="2600" dirty="0"/>
              <a:t>Sexual selection</a:t>
            </a:r>
          </a:p>
          <a:p>
            <a:pPr marL="514350" indent="-514350">
              <a:spcBef>
                <a:spcPts val="0"/>
              </a:spcBef>
              <a:buSzPts val="2000"/>
              <a:buAutoNum type="arabicPeriod"/>
            </a:pPr>
            <a:r>
              <a:rPr lang="en-US" sz="2600" dirty="0"/>
              <a:t>Mutations</a:t>
            </a:r>
          </a:p>
          <a:p>
            <a:pPr marL="514350" indent="-514350">
              <a:spcBef>
                <a:spcPts val="0"/>
              </a:spcBef>
              <a:buSzPts val="2000"/>
              <a:buAutoNum type="arabicPeriod"/>
            </a:pPr>
            <a:r>
              <a:rPr lang="en-US" sz="2600" dirty="0"/>
              <a:t>Natural selection cannot create perfect organisms!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89"/>
    </mc:Choice>
    <mc:Fallback xmlns="">
      <p:transition spd="slow" advTm="23989"/>
    </mc:Fallback>
  </mc:AlternateContent>
</p:sld>
</file>

<file path=ppt/theme/theme1.xml><?xml version="1.0" encoding="utf-8"?>
<a:theme xmlns:a="http://schemas.openxmlformats.org/drawingml/2006/main" name="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7.3</Template>
  <TotalTime>1687</TotalTime>
  <Words>313</Words>
  <Application>Microsoft Office PowerPoint</Application>
  <PresentationFormat>Widescreen</PresentationFormat>
  <Paragraphs>42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Cambria</vt:lpstr>
      <vt:lpstr>Fredericka the Great</vt:lpstr>
      <vt:lpstr>Kalam</vt:lpstr>
      <vt:lpstr>FunkyShapesVTI</vt:lpstr>
      <vt:lpstr>AP BIO</vt:lpstr>
      <vt:lpstr>Objectives</vt:lpstr>
      <vt:lpstr>Allele Frequency</vt:lpstr>
      <vt:lpstr>Population Distribution</vt:lpstr>
      <vt:lpstr>Mutations</vt:lpstr>
      <vt:lpstr>Genetic Drift</vt:lpstr>
      <vt:lpstr>Gene Flow</vt:lpstr>
      <vt:lpstr>Sexual Selection</vt:lpstr>
      <vt:lpstr>Population Genetics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Daniel Karpoukhin</cp:lastModifiedBy>
  <cp:revision>6</cp:revision>
  <dcterms:created xsi:type="dcterms:W3CDTF">2025-07-27T04:47:46Z</dcterms:created>
  <dcterms:modified xsi:type="dcterms:W3CDTF">2025-08-15T05:13:25Z</dcterms:modified>
</cp:coreProperties>
</file>