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7" r:id="rId2"/>
    <p:sldId id="268" r:id="rId3"/>
    <p:sldId id="274" r:id="rId4"/>
    <p:sldId id="275" r:id="rId5"/>
    <p:sldId id="276"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290" autoAdjust="0"/>
  </p:normalViewPr>
  <p:slideViewPr>
    <p:cSldViewPr snapToGrid="0">
      <p:cViewPr varScale="1">
        <p:scale>
          <a:sx n="52" d="100"/>
          <a:sy n="52" d="100"/>
        </p:scale>
        <p:origin x="187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3C261-7DC1-42C5-8EB8-E9FA3CD189A7}" type="datetimeFigureOut">
              <a:rPr lang="en-US" smtClean="0"/>
              <a:t>8/14/2025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D141-2D46-438D-BECE-9D925A61BBED}" type="slidenum">
              <a:rPr lang="en-US" smtClean="0"/>
              <a:t>‹#›</a:t>
            </a:fld>
            <a:endParaRPr lang="en-US"/>
          </a:p>
        </p:txBody>
      </p:sp>
    </p:spTree>
    <p:extLst>
      <p:ext uri="{BB962C8B-B14F-4D97-AF65-F5344CB8AC3E}">
        <p14:creationId xmlns:p14="http://schemas.microsoft.com/office/powerpoint/2010/main" val="4127549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c8773d8918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c8773d8918_4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0" name="Google Shape;470;g2c8773d8918_4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8773d8918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2c8773d8918_4_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g2c8773d8918_4_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Dominant homo = 2 </a:t>
            </a:r>
            <a:r>
              <a:rPr lang="en-US" dirty="0" err="1"/>
              <a:t>dom</a:t>
            </a:r>
            <a:r>
              <a:rPr lang="en-US" dirty="0"/>
              <a:t> alleles</a:t>
            </a:r>
          </a:p>
          <a:p>
            <a:r>
              <a:rPr lang="en-US" dirty="0"/>
              <a:t>Hetero = 1 of each</a:t>
            </a:r>
          </a:p>
          <a:p>
            <a:r>
              <a:rPr lang="en-US" dirty="0"/>
              <a:t>Dominant recessive = 2 recessive alleles</a:t>
            </a:r>
          </a:p>
          <a:p>
            <a:r>
              <a:rPr lang="en-US" dirty="0"/>
              <a:t>#/total alleles </a:t>
            </a:r>
            <a:r>
              <a:rPr lang="en-US"/>
              <a:t>in population</a:t>
            </a:r>
          </a:p>
        </p:txBody>
      </p:sp>
      <p:sp>
        <p:nvSpPr>
          <p:cNvPr id="4" name="Slide Number Placeholder 3"/>
          <p:cNvSpPr>
            <a:spLocks noGrp="1"/>
          </p:cNvSpPr>
          <p:nvPr>
            <p:ph type="sldNum" sz="quarter" idx="5"/>
          </p:nvPr>
        </p:nvSpPr>
        <p:spPr/>
        <p:txBody>
          <a:bodyPr/>
          <a:lstStyle/>
          <a:p>
            <a:fld id="{B3E6D141-2D46-438D-BECE-9D925A61BBED}" type="slidenum">
              <a:rPr lang="en-US" smtClean="0"/>
              <a:t>4</a:t>
            </a:fld>
            <a:endParaRPr lang="en-US"/>
          </a:p>
        </p:txBody>
      </p:sp>
    </p:spTree>
    <p:extLst>
      <p:ext uri="{BB962C8B-B14F-4D97-AF65-F5344CB8AC3E}">
        <p14:creationId xmlns:p14="http://schemas.microsoft.com/office/powerpoint/2010/main" val="263211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frequency of the "aa" genotype. Answer: 36%, as given in the problem itself.</a:t>
            </a:r>
          </a:p>
          <a:p>
            <a:r>
              <a:rPr lang="en-US" sz="1200" b="1" i="0" kern="1200" dirty="0">
                <a:solidFill>
                  <a:schemeClr val="tx1"/>
                </a:solidFill>
                <a:effectLst/>
                <a:latin typeface="+mn-lt"/>
                <a:ea typeface="+mn-ea"/>
                <a:cs typeface="+mn-cs"/>
              </a:rPr>
              <a:t>The frequency of the "a" allele. Answer: The frequency of aa is 36%, which means that q</a:t>
            </a:r>
            <a:r>
              <a:rPr lang="en-US" sz="1200" b="1" i="0" kern="1200" baseline="30000" dirty="0">
                <a:solidFill>
                  <a:schemeClr val="tx1"/>
                </a:solidFill>
                <a:effectLst/>
                <a:latin typeface="+mn-lt"/>
                <a:ea typeface="+mn-ea"/>
                <a:cs typeface="+mn-cs"/>
              </a:rPr>
              <a:t>2</a:t>
            </a:r>
            <a:r>
              <a:rPr lang="en-US" sz="1200" b="1" i="0" kern="1200" dirty="0">
                <a:solidFill>
                  <a:schemeClr val="tx1"/>
                </a:solidFill>
                <a:effectLst/>
                <a:latin typeface="+mn-lt"/>
                <a:ea typeface="+mn-ea"/>
                <a:cs typeface="+mn-cs"/>
              </a:rPr>
              <a:t> = 0.36, by definition. If q</a:t>
            </a:r>
            <a:r>
              <a:rPr lang="en-US" sz="1200" b="1" i="0" kern="1200" baseline="30000" dirty="0">
                <a:solidFill>
                  <a:schemeClr val="tx1"/>
                </a:solidFill>
                <a:effectLst/>
                <a:latin typeface="+mn-lt"/>
                <a:ea typeface="+mn-ea"/>
                <a:cs typeface="+mn-cs"/>
              </a:rPr>
              <a:t>2</a:t>
            </a:r>
            <a:r>
              <a:rPr lang="en-US" sz="1200" b="1" i="0" kern="1200" dirty="0">
                <a:solidFill>
                  <a:schemeClr val="tx1"/>
                </a:solidFill>
                <a:effectLst/>
                <a:latin typeface="+mn-lt"/>
                <a:ea typeface="+mn-ea"/>
                <a:cs typeface="+mn-cs"/>
              </a:rPr>
              <a:t> = 0.36, then q = 0.6, again by definition. Since q equals the frequency of the a allele, then the frequency is 60%.</a:t>
            </a:r>
          </a:p>
          <a:p>
            <a:r>
              <a:rPr lang="en-US" sz="1200" b="1" i="0" kern="1200" dirty="0">
                <a:solidFill>
                  <a:schemeClr val="tx1"/>
                </a:solidFill>
                <a:effectLst/>
                <a:latin typeface="+mn-lt"/>
                <a:ea typeface="+mn-ea"/>
                <a:cs typeface="+mn-cs"/>
              </a:rPr>
              <a:t>The frequency of the "A" allele. Answer: Since q = 0.6, and p + q = 1, then p = 0.4; the frequency of A is by definition equal to p, so the answer is 40%.</a:t>
            </a:r>
          </a:p>
          <a:p>
            <a:r>
              <a:rPr lang="en-US" sz="1200" b="1" i="0" kern="1200" dirty="0">
                <a:solidFill>
                  <a:schemeClr val="tx1"/>
                </a:solidFill>
                <a:effectLst/>
                <a:latin typeface="+mn-lt"/>
                <a:ea typeface="+mn-ea"/>
                <a:cs typeface="+mn-cs"/>
              </a:rPr>
              <a:t>The frequencies of the genotypes "AA" and "Aa." Answer: The frequency of AA is equal to p</a:t>
            </a:r>
            <a:r>
              <a:rPr lang="en-US" sz="1200" b="1" i="0" kern="1200" baseline="30000" dirty="0">
                <a:solidFill>
                  <a:schemeClr val="tx1"/>
                </a:solidFill>
                <a:effectLst/>
                <a:latin typeface="+mn-lt"/>
                <a:ea typeface="+mn-ea"/>
                <a:cs typeface="+mn-cs"/>
              </a:rPr>
              <a:t>2</a:t>
            </a:r>
            <a:r>
              <a:rPr lang="en-US" sz="1200" b="1" i="0" kern="1200" dirty="0">
                <a:solidFill>
                  <a:schemeClr val="tx1"/>
                </a:solidFill>
                <a:effectLst/>
                <a:latin typeface="+mn-lt"/>
                <a:ea typeface="+mn-ea"/>
                <a:cs typeface="+mn-cs"/>
              </a:rPr>
              <a:t>, and the frequency of Aa is equal to 2pq. So, using the information above, the frequency of AA is 16% (i.e. p</a:t>
            </a:r>
            <a:r>
              <a:rPr lang="en-US" sz="1200" b="1" i="0" kern="1200" baseline="30000" dirty="0">
                <a:solidFill>
                  <a:schemeClr val="tx1"/>
                </a:solidFill>
                <a:effectLst/>
                <a:latin typeface="+mn-lt"/>
                <a:ea typeface="+mn-ea"/>
                <a:cs typeface="+mn-cs"/>
              </a:rPr>
              <a:t>2</a:t>
            </a:r>
            <a:r>
              <a:rPr lang="en-US" sz="1200" b="1" i="0" kern="1200" dirty="0">
                <a:solidFill>
                  <a:schemeClr val="tx1"/>
                </a:solidFill>
                <a:effectLst/>
                <a:latin typeface="+mn-lt"/>
                <a:ea typeface="+mn-ea"/>
                <a:cs typeface="+mn-cs"/>
              </a:rPr>
              <a:t> is 0.4 x 0.4 = 0.16) and Aa is 48% (2pq = 2 x 0.4 x 0.6 = 0.48).</a:t>
            </a:r>
          </a:p>
          <a:p>
            <a:r>
              <a:rPr lang="en-US" sz="1200" b="1" i="0" kern="1200" dirty="0">
                <a:solidFill>
                  <a:schemeClr val="tx1"/>
                </a:solidFill>
                <a:effectLst/>
                <a:latin typeface="+mn-lt"/>
                <a:ea typeface="+mn-ea"/>
                <a:cs typeface="+mn-cs"/>
              </a:rPr>
              <a:t>The frequencies of the two possible phenotypes if "A" is completely dominant over "a." Answers: Because "A" is totally dominate over "a", the dominant phenotype will show if either the homozygous "AA" or heterozygous "Aa" genotypes occur. The recessive phenotype is controlled by the homozygous aa genotype. Therefore, the frequency of the dominant phenotype equals the sum of the frequencies of AA and Aa, and the recessive phenotype is simply the frequency of aa. Therefore, the dominant frequency is 64% and, in the first part of this question above, you have already shown that the recessive frequency is 36%.</a:t>
            </a:r>
          </a:p>
          <a:p>
            <a:endParaRPr lang="en-US" dirty="0"/>
          </a:p>
        </p:txBody>
      </p:sp>
      <p:sp>
        <p:nvSpPr>
          <p:cNvPr id="4" name="Slide Number Placeholder 3"/>
          <p:cNvSpPr>
            <a:spLocks noGrp="1"/>
          </p:cNvSpPr>
          <p:nvPr>
            <p:ph type="sldNum" sz="quarter" idx="5"/>
          </p:nvPr>
        </p:nvSpPr>
        <p:spPr/>
        <p:txBody>
          <a:bodyPr/>
          <a:lstStyle/>
          <a:p>
            <a:fld id="{B3E6D141-2D46-438D-BECE-9D925A61BBED}" type="slidenum">
              <a:rPr lang="en-US" smtClean="0"/>
              <a:t>5</a:t>
            </a:fld>
            <a:endParaRPr lang="en-US"/>
          </a:p>
        </p:txBody>
      </p:sp>
    </p:spTree>
    <p:extLst>
      <p:ext uri="{BB962C8B-B14F-4D97-AF65-F5344CB8AC3E}">
        <p14:creationId xmlns:p14="http://schemas.microsoft.com/office/powerpoint/2010/main" val="540553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c8773d8918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2c8773d8918_4_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9" name="Google Shape;539;g2c8773d8918_4_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08"/>
        <p:cNvGrpSpPr/>
        <p:nvPr/>
      </p:nvGrpSpPr>
      <p:grpSpPr>
        <a:xfrm>
          <a:off x="0" y="0"/>
          <a:ext cx="0" cy="0"/>
          <a:chOff x="0" y="0"/>
          <a:chExt cx="0" cy="0"/>
        </a:xfrm>
      </p:grpSpPr>
      <p:sp>
        <p:nvSpPr>
          <p:cNvPr id="209" name="Google Shape;209;p26"/>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Kalam"/>
              <a:buNone/>
              <a:defRPr sz="6000" b="1" cap="none">
                <a:latin typeface="Kalam"/>
                <a:ea typeface="Kalam"/>
                <a:cs typeface="Kalam"/>
                <a:sym typeface="Kalam"/>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210" name="Google Shape;210;p26"/>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cap="none"/>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r>
              <a:rPr lang="en-US"/>
              <a:t>Click to edit Master subtitle style</a:t>
            </a:r>
            <a:endParaRPr/>
          </a:p>
        </p:txBody>
      </p:sp>
      <p:grpSp>
        <p:nvGrpSpPr>
          <p:cNvPr id="211" name="Google Shape;211;p26"/>
          <p:cNvGrpSpPr/>
          <p:nvPr/>
        </p:nvGrpSpPr>
        <p:grpSpPr>
          <a:xfrm>
            <a:off x="10999564" y="5987065"/>
            <a:ext cx="1054465" cy="469689"/>
            <a:chOff x="9841624" y="4115729"/>
            <a:chExt cx="602169" cy="268223"/>
          </a:xfrm>
        </p:grpSpPr>
        <p:sp>
          <p:nvSpPr>
            <p:cNvPr id="212" name="Google Shape;212;p2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13" name="Google Shape;213;p2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14" name="Google Shape;214;p2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15" name="Google Shape;215;p2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16" name="Google Shape;216;p2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17" name="Google Shape;217;p2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2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2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20" name="Google Shape;220;p26"/>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335984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330" name="Google Shape;330;p35"/>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grpSp>
        <p:nvGrpSpPr>
          <p:cNvPr id="331" name="Google Shape;331;p35"/>
          <p:cNvGrpSpPr/>
          <p:nvPr/>
        </p:nvGrpSpPr>
        <p:grpSpPr>
          <a:xfrm>
            <a:off x="10999564" y="5987065"/>
            <a:ext cx="1054465" cy="469689"/>
            <a:chOff x="9841624" y="4115729"/>
            <a:chExt cx="602169" cy="268223"/>
          </a:xfrm>
        </p:grpSpPr>
        <p:sp>
          <p:nvSpPr>
            <p:cNvPr id="332" name="Google Shape;332;p3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33" name="Google Shape;333;p3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34" name="Google Shape;334;p3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35" name="Google Shape;335;p3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36" name="Google Shape;336;p3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337" name="Google Shape;337;p3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3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9" name="Google Shape;339;p3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340" name="Google Shape;340;p35"/>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3927636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rot="5400000">
            <a:off x="7133431" y="1956594"/>
            <a:ext cx="5811839" cy="26289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343" name="Google Shape;343;p36"/>
          <p:cNvSpPr txBox="1">
            <a:spLocks noGrp="1"/>
          </p:cNvSpPr>
          <p:nvPr>
            <p:ph type="body" idx="1"/>
          </p:nvPr>
        </p:nvSpPr>
        <p:spPr>
          <a:xfrm rot="5400000">
            <a:off x="1799431" y="-596106"/>
            <a:ext cx="5811839" cy="77343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grpSp>
        <p:nvGrpSpPr>
          <p:cNvPr id="344" name="Google Shape;344;p36"/>
          <p:cNvGrpSpPr/>
          <p:nvPr/>
        </p:nvGrpSpPr>
        <p:grpSpPr>
          <a:xfrm>
            <a:off x="10999564" y="5987065"/>
            <a:ext cx="1054465" cy="469689"/>
            <a:chOff x="9841624" y="4115729"/>
            <a:chExt cx="602169" cy="268223"/>
          </a:xfrm>
        </p:grpSpPr>
        <p:sp>
          <p:nvSpPr>
            <p:cNvPr id="345" name="Google Shape;345;p3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46" name="Google Shape;346;p3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47" name="Google Shape;347;p3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48" name="Google Shape;348;p3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49" name="Google Shape;349;p3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350" name="Google Shape;350;p3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1" name="Google Shape;351;p3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2" name="Google Shape;352;p3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353" name="Google Shape;353;p36"/>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6118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223" name="Google Shape;223;p27"/>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grpSp>
        <p:nvGrpSpPr>
          <p:cNvPr id="224" name="Google Shape;224;p27"/>
          <p:cNvGrpSpPr/>
          <p:nvPr/>
        </p:nvGrpSpPr>
        <p:grpSpPr>
          <a:xfrm>
            <a:off x="10999564" y="5987065"/>
            <a:ext cx="1054465" cy="469689"/>
            <a:chOff x="9841624" y="4115729"/>
            <a:chExt cx="602169" cy="268223"/>
          </a:xfrm>
        </p:grpSpPr>
        <p:sp>
          <p:nvSpPr>
            <p:cNvPr id="225" name="Google Shape;225;p2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26" name="Google Shape;226;p2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27" name="Google Shape;227;p2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28" name="Google Shape;228;p2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29" name="Google Shape;229;p2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30" name="Google Shape;230;p2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1" name="Google Shape;231;p2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2" name="Google Shape;232;p2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33" name="Google Shape;233;p27"/>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195090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831851" y="1709740"/>
            <a:ext cx="10515600" cy="2852737"/>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Kalam"/>
              <a:buNone/>
              <a:defRPr sz="6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236" name="Google Shape;236;p28"/>
          <p:cNvSpPr txBox="1">
            <a:spLocks noGrp="1"/>
          </p:cNvSpPr>
          <p:nvPr>
            <p:ph type="body" idx="1"/>
          </p:nvPr>
        </p:nvSpPr>
        <p:spPr>
          <a:xfrm>
            <a:off x="831851" y="4589463"/>
            <a:ext cx="10515600" cy="1500187"/>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pPr lvl="0"/>
            <a:r>
              <a:rPr lang="en-US"/>
              <a:t>Click to edit Master text styles</a:t>
            </a:r>
          </a:p>
        </p:txBody>
      </p:sp>
      <p:grpSp>
        <p:nvGrpSpPr>
          <p:cNvPr id="237" name="Google Shape;237;p28"/>
          <p:cNvGrpSpPr/>
          <p:nvPr/>
        </p:nvGrpSpPr>
        <p:grpSpPr>
          <a:xfrm>
            <a:off x="10999564" y="5987065"/>
            <a:ext cx="1054465" cy="469689"/>
            <a:chOff x="9841624" y="4115729"/>
            <a:chExt cx="602169" cy="268223"/>
          </a:xfrm>
        </p:grpSpPr>
        <p:sp>
          <p:nvSpPr>
            <p:cNvPr id="238" name="Google Shape;238;p2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39" name="Google Shape;239;p2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40" name="Google Shape;240;p2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41" name="Google Shape;241;p2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42" name="Google Shape;242;p2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43" name="Google Shape;243;p2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4" name="Google Shape;244;p2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2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46" name="Google Shape;246;p28"/>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286055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249" name="Google Shape;249;p29"/>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250" name="Google Shape;250;p29"/>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grpSp>
        <p:nvGrpSpPr>
          <p:cNvPr id="251" name="Google Shape;251;p29"/>
          <p:cNvGrpSpPr/>
          <p:nvPr/>
        </p:nvGrpSpPr>
        <p:grpSpPr>
          <a:xfrm>
            <a:off x="10999564" y="5987065"/>
            <a:ext cx="1054465" cy="469689"/>
            <a:chOff x="9841624" y="4115729"/>
            <a:chExt cx="602169" cy="268223"/>
          </a:xfrm>
        </p:grpSpPr>
        <p:sp>
          <p:nvSpPr>
            <p:cNvPr id="252" name="Google Shape;252;p2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53" name="Google Shape;253;p2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54" name="Google Shape;254;p2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55" name="Google Shape;255;p2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56" name="Google Shape;256;p2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57" name="Google Shape;257;p2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8" name="Google Shape;258;p2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9" name="Google Shape;259;p2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60" name="Google Shape;260;p29"/>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50063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263" name="Google Shape;263;p30"/>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pPr lvl="0"/>
            <a:r>
              <a:rPr lang="en-US"/>
              <a:t>Click to edit Master text styles</a:t>
            </a:r>
          </a:p>
        </p:txBody>
      </p:sp>
      <p:sp>
        <p:nvSpPr>
          <p:cNvPr id="264" name="Google Shape;264;p30"/>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265" name="Google Shape;265;p30"/>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pPr lvl="0"/>
            <a:r>
              <a:rPr lang="en-US"/>
              <a:t>Click to edit Master text styles</a:t>
            </a:r>
          </a:p>
        </p:txBody>
      </p:sp>
      <p:sp>
        <p:nvSpPr>
          <p:cNvPr id="266" name="Google Shape;266;p30"/>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grpSp>
        <p:nvGrpSpPr>
          <p:cNvPr id="267" name="Google Shape;267;p30"/>
          <p:cNvGrpSpPr/>
          <p:nvPr/>
        </p:nvGrpSpPr>
        <p:grpSpPr>
          <a:xfrm>
            <a:off x="10999564" y="5987065"/>
            <a:ext cx="1054465" cy="469689"/>
            <a:chOff x="9841624" y="4115729"/>
            <a:chExt cx="602169" cy="268223"/>
          </a:xfrm>
        </p:grpSpPr>
        <p:sp>
          <p:nvSpPr>
            <p:cNvPr id="268" name="Google Shape;268;p3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69" name="Google Shape;269;p3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70" name="Google Shape;270;p3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71" name="Google Shape;271;p3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72" name="Google Shape;272;p3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73" name="Google Shape;273;p3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p3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5" name="Google Shape;275;p3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76" name="Google Shape;276;p30"/>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56720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grpSp>
        <p:nvGrpSpPr>
          <p:cNvPr id="279" name="Google Shape;279;p31"/>
          <p:cNvGrpSpPr/>
          <p:nvPr/>
        </p:nvGrpSpPr>
        <p:grpSpPr>
          <a:xfrm>
            <a:off x="10999564" y="5987065"/>
            <a:ext cx="1054465" cy="469689"/>
            <a:chOff x="9841624" y="4115729"/>
            <a:chExt cx="602169" cy="268223"/>
          </a:xfrm>
        </p:grpSpPr>
        <p:sp>
          <p:nvSpPr>
            <p:cNvPr id="280" name="Google Shape;280;p3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81" name="Google Shape;281;p3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82" name="Google Shape;282;p3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83" name="Google Shape;283;p3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84" name="Google Shape;284;p3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85" name="Google Shape;285;p3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6" name="Google Shape;286;p3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3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88" name="Google Shape;288;p31"/>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428382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9"/>
        <p:cNvGrpSpPr/>
        <p:nvPr/>
      </p:nvGrpSpPr>
      <p:grpSpPr>
        <a:xfrm>
          <a:off x="0" y="0"/>
          <a:ext cx="0" cy="0"/>
          <a:chOff x="0" y="0"/>
          <a:chExt cx="0" cy="0"/>
        </a:xfrm>
      </p:grpSpPr>
      <p:grpSp>
        <p:nvGrpSpPr>
          <p:cNvPr id="290" name="Google Shape;290;p32"/>
          <p:cNvGrpSpPr/>
          <p:nvPr/>
        </p:nvGrpSpPr>
        <p:grpSpPr>
          <a:xfrm>
            <a:off x="10999564" y="5987065"/>
            <a:ext cx="1054465" cy="469689"/>
            <a:chOff x="9841624" y="4115729"/>
            <a:chExt cx="602169" cy="268223"/>
          </a:xfrm>
        </p:grpSpPr>
        <p:sp>
          <p:nvSpPr>
            <p:cNvPr id="291" name="Google Shape;291;p3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92" name="Google Shape;292;p3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93" name="Google Shape;293;p3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94" name="Google Shape;294;p3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295" name="Google Shape;295;p3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296" name="Google Shape;296;p3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7" name="Google Shape;297;p3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8" name="Google Shape;298;p3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99" name="Google Shape;299;p32"/>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258370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302" name="Google Shape;302;p33"/>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norm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pPr lvl="0"/>
            <a:r>
              <a:rPr lang="en-US"/>
              <a:t>Click to edit Master text styles</a:t>
            </a:r>
          </a:p>
        </p:txBody>
      </p:sp>
      <p:sp>
        <p:nvSpPr>
          <p:cNvPr id="303" name="Google Shape;303;p33"/>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pPr lvl="0"/>
            <a:r>
              <a:rPr lang="en-US"/>
              <a:t>Click to edit Master text styles</a:t>
            </a:r>
          </a:p>
        </p:txBody>
      </p:sp>
      <p:grpSp>
        <p:nvGrpSpPr>
          <p:cNvPr id="304" name="Google Shape;304;p33"/>
          <p:cNvGrpSpPr/>
          <p:nvPr/>
        </p:nvGrpSpPr>
        <p:grpSpPr>
          <a:xfrm>
            <a:off x="10999564" y="5987065"/>
            <a:ext cx="1054465" cy="469689"/>
            <a:chOff x="9841624" y="4115729"/>
            <a:chExt cx="602169" cy="268223"/>
          </a:xfrm>
        </p:grpSpPr>
        <p:sp>
          <p:nvSpPr>
            <p:cNvPr id="305" name="Google Shape;305;p3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06" name="Google Shape;306;p3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07" name="Google Shape;307;p3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08" name="Google Shape;308;p3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09" name="Google Shape;309;p3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310" name="Google Shape;310;p3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1" name="Google Shape;311;p3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2" name="Google Shape;312;p3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313" name="Google Shape;313;p33"/>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171942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3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en-US"/>
              <a:t>Click to edit Master title style</a:t>
            </a:r>
            <a:endParaRPr/>
          </a:p>
        </p:txBody>
      </p:sp>
      <p:sp>
        <p:nvSpPr>
          <p:cNvPr id="316" name="Google Shape;316;p34"/>
          <p:cNvSpPr>
            <a:spLocks noGrp="1"/>
          </p:cNvSpPr>
          <p:nvPr>
            <p:ph type="pic" idx="2"/>
          </p:nvPr>
        </p:nvSpPr>
        <p:spPr>
          <a:xfrm>
            <a:off x="5183188" y="987426"/>
            <a:ext cx="6172200" cy="4873625"/>
          </a:xfrm>
          <a:prstGeom prst="rect">
            <a:avLst/>
          </a:prstGeom>
          <a:noFill/>
          <a:ln>
            <a:noFill/>
          </a:ln>
        </p:spPr>
      </p:sp>
      <p:sp>
        <p:nvSpPr>
          <p:cNvPr id="317" name="Google Shape;317;p34"/>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pPr lvl="0"/>
            <a:r>
              <a:rPr lang="en-US"/>
              <a:t>Click to edit Master text styles</a:t>
            </a:r>
          </a:p>
        </p:txBody>
      </p:sp>
      <p:grpSp>
        <p:nvGrpSpPr>
          <p:cNvPr id="318" name="Google Shape;318;p34"/>
          <p:cNvGrpSpPr/>
          <p:nvPr/>
        </p:nvGrpSpPr>
        <p:grpSpPr>
          <a:xfrm>
            <a:off x="10999564" y="5987065"/>
            <a:ext cx="1054465" cy="469689"/>
            <a:chOff x="9841624" y="4115729"/>
            <a:chExt cx="602169" cy="268223"/>
          </a:xfrm>
        </p:grpSpPr>
        <p:sp>
          <p:nvSpPr>
            <p:cNvPr id="319" name="Google Shape;319;p3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20" name="Google Shape;320;p3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21" name="Google Shape;321;p3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22" name="Google Shape;322;p3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sp>
          <p:nvSpPr>
            <p:cNvPr id="323" name="Google Shape;323;p3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867">
                <a:solidFill>
                  <a:schemeClr val="dk1"/>
                </a:solidFill>
                <a:latin typeface="Cambria"/>
                <a:ea typeface="Cambria"/>
                <a:cs typeface="Cambria"/>
                <a:sym typeface="Cambria"/>
              </a:endParaRPr>
            </a:p>
          </p:txBody>
        </p:sp>
      </p:grpSp>
      <p:sp>
        <p:nvSpPr>
          <p:cNvPr id="324" name="Google Shape;324;p3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6" name="Google Shape;326;p3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327" name="Google Shape;327;p34"/>
          <p:cNvSpPr/>
          <p:nvPr/>
        </p:nvSpPr>
        <p:spPr>
          <a:xfrm>
            <a:off x="320736" y="652895"/>
            <a:ext cx="319941" cy="319941"/>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Cambria"/>
              <a:ea typeface="Cambria"/>
              <a:cs typeface="Cambria"/>
              <a:sym typeface="Cambria"/>
            </a:endParaRPr>
          </a:p>
        </p:txBody>
      </p:sp>
    </p:spTree>
    <p:extLst>
      <p:ext uri="{BB962C8B-B14F-4D97-AF65-F5344CB8AC3E}">
        <p14:creationId xmlns:p14="http://schemas.microsoft.com/office/powerpoint/2010/main" val="63636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Kalam"/>
              <a:buNone/>
              <a:defRPr sz="3300" b="1" i="0" u="none" strike="noStrike" cap="none">
                <a:solidFill>
                  <a:schemeClr val="dk1"/>
                </a:solidFill>
                <a:latin typeface="Kalam"/>
                <a:ea typeface="Kalam"/>
                <a:cs typeface="Kalam"/>
                <a:sym typeface="Kala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4" name="Google Shape;204;p25"/>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endParaRPr/>
          </a:p>
        </p:txBody>
      </p:sp>
      <p:sp>
        <p:nvSpPr>
          <p:cNvPr id="205" name="Google Shape;205;p2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9pPr>
          </a:lstStyle>
          <a:p>
            <a:endParaRPr/>
          </a:p>
        </p:txBody>
      </p:sp>
      <p:sp>
        <p:nvSpPr>
          <p:cNvPr id="206" name="Google Shape;206;p2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867" b="0" i="0" u="none" strike="noStrike" cap="none">
                <a:solidFill>
                  <a:schemeClr val="dk1"/>
                </a:solidFill>
                <a:latin typeface="Cambria"/>
                <a:ea typeface="Cambria"/>
                <a:cs typeface="Cambria"/>
                <a:sym typeface="Cambria"/>
              </a:defRPr>
            </a:lvl9pPr>
          </a:lstStyle>
          <a:p>
            <a:endParaRPr/>
          </a:p>
        </p:txBody>
      </p:sp>
      <p:sp>
        <p:nvSpPr>
          <p:cNvPr id="207" name="Google Shape;207;p2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1" i="0" u="none" strike="noStrike" cap="none">
                <a:solidFill>
                  <a:srgbClr val="888888"/>
                </a:solidFill>
                <a:latin typeface="Cambria"/>
                <a:ea typeface="Cambria"/>
                <a:cs typeface="Cambria"/>
                <a:sym typeface="Cambria"/>
              </a:defRPr>
            </a:lvl1pPr>
            <a:lvl2pPr marL="0" marR="0" lvl="1" indent="0" algn="r" rtl="0">
              <a:spcBef>
                <a:spcPts val="0"/>
              </a:spcBef>
              <a:buNone/>
              <a:defRPr sz="1200" b="1" i="0" u="none" strike="noStrike" cap="none">
                <a:solidFill>
                  <a:srgbClr val="888888"/>
                </a:solidFill>
                <a:latin typeface="Cambria"/>
                <a:ea typeface="Cambria"/>
                <a:cs typeface="Cambria"/>
                <a:sym typeface="Cambria"/>
              </a:defRPr>
            </a:lvl2pPr>
            <a:lvl3pPr marL="0" marR="0" lvl="2" indent="0" algn="r" rtl="0">
              <a:spcBef>
                <a:spcPts val="0"/>
              </a:spcBef>
              <a:buNone/>
              <a:defRPr sz="1200" b="1" i="0" u="none" strike="noStrike" cap="none">
                <a:solidFill>
                  <a:srgbClr val="888888"/>
                </a:solidFill>
                <a:latin typeface="Cambria"/>
                <a:ea typeface="Cambria"/>
                <a:cs typeface="Cambria"/>
                <a:sym typeface="Cambria"/>
              </a:defRPr>
            </a:lvl3pPr>
            <a:lvl4pPr marL="0" marR="0" lvl="3" indent="0" algn="r" rtl="0">
              <a:spcBef>
                <a:spcPts val="0"/>
              </a:spcBef>
              <a:buNone/>
              <a:defRPr sz="1200" b="1" i="0" u="none" strike="noStrike" cap="none">
                <a:solidFill>
                  <a:srgbClr val="888888"/>
                </a:solidFill>
                <a:latin typeface="Cambria"/>
                <a:ea typeface="Cambria"/>
                <a:cs typeface="Cambria"/>
                <a:sym typeface="Cambria"/>
              </a:defRPr>
            </a:lvl4pPr>
            <a:lvl5pPr marL="0" marR="0" lvl="4" indent="0" algn="r" rtl="0">
              <a:spcBef>
                <a:spcPts val="0"/>
              </a:spcBef>
              <a:buNone/>
              <a:defRPr sz="1200" b="1" i="0" u="none" strike="noStrike" cap="none">
                <a:solidFill>
                  <a:srgbClr val="888888"/>
                </a:solidFill>
                <a:latin typeface="Cambria"/>
                <a:ea typeface="Cambria"/>
                <a:cs typeface="Cambria"/>
                <a:sym typeface="Cambria"/>
              </a:defRPr>
            </a:lvl5pPr>
            <a:lvl6pPr marL="0" marR="0" lvl="5" indent="0" algn="r" rtl="0">
              <a:spcBef>
                <a:spcPts val="0"/>
              </a:spcBef>
              <a:buNone/>
              <a:defRPr sz="1200" b="1" i="0" u="none" strike="noStrike" cap="none">
                <a:solidFill>
                  <a:srgbClr val="888888"/>
                </a:solidFill>
                <a:latin typeface="Cambria"/>
                <a:ea typeface="Cambria"/>
                <a:cs typeface="Cambria"/>
                <a:sym typeface="Cambria"/>
              </a:defRPr>
            </a:lvl6pPr>
            <a:lvl7pPr marL="0" marR="0" lvl="6" indent="0" algn="r" rtl="0">
              <a:spcBef>
                <a:spcPts val="0"/>
              </a:spcBef>
              <a:buNone/>
              <a:defRPr sz="1200" b="1" i="0" u="none" strike="noStrike" cap="none">
                <a:solidFill>
                  <a:srgbClr val="888888"/>
                </a:solidFill>
                <a:latin typeface="Cambria"/>
                <a:ea typeface="Cambria"/>
                <a:cs typeface="Cambria"/>
                <a:sym typeface="Cambria"/>
              </a:defRPr>
            </a:lvl7pPr>
            <a:lvl8pPr marL="0" marR="0" lvl="7" indent="0" algn="r" rtl="0">
              <a:spcBef>
                <a:spcPts val="0"/>
              </a:spcBef>
              <a:buNone/>
              <a:defRPr sz="1200" b="1" i="0" u="none" strike="noStrike" cap="none">
                <a:solidFill>
                  <a:srgbClr val="888888"/>
                </a:solidFill>
                <a:latin typeface="Cambria"/>
                <a:ea typeface="Cambria"/>
                <a:cs typeface="Cambria"/>
                <a:sym typeface="Cambria"/>
              </a:defRPr>
            </a:lvl8pPr>
            <a:lvl9pPr marL="0" marR="0" lvl="8" indent="0" algn="r" rtl="0">
              <a:spcBef>
                <a:spcPts val="0"/>
              </a:spcBef>
              <a:buNone/>
              <a:defRPr sz="1200" b="1" i="0" u="none" strike="noStrike" cap="none">
                <a:solidFill>
                  <a:srgbClr val="888888"/>
                </a:solidFill>
                <a:latin typeface="Cambria"/>
                <a:ea typeface="Cambria"/>
                <a:cs typeface="Cambria"/>
                <a:sym typeface="Cambria"/>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997852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1"/>
        <p:cNvGrpSpPr/>
        <p:nvPr/>
      </p:nvGrpSpPr>
      <p:grpSpPr>
        <a:xfrm>
          <a:off x="0" y="0"/>
          <a:ext cx="0" cy="0"/>
          <a:chOff x="0" y="0"/>
          <a:chExt cx="0" cy="0"/>
        </a:xfrm>
      </p:grpSpPr>
      <p:sp>
        <p:nvSpPr>
          <p:cNvPr id="472" name="Google Shape;472;p48"/>
          <p:cNvSpPr/>
          <p:nvPr/>
        </p:nvSpPr>
        <p:spPr>
          <a:xfrm>
            <a:off x="0" y="0"/>
            <a:ext cx="12192000" cy="6858000"/>
          </a:xfrm>
          <a:prstGeom prst="rect">
            <a:avLst/>
          </a:prstGeom>
          <a:solidFill>
            <a:schemeClr val="lt1"/>
          </a:solidFill>
          <a:ln>
            <a:noFill/>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73" name="Google Shape;473;p48"/>
          <p:cNvSpPr/>
          <p:nvPr/>
        </p:nvSpPr>
        <p:spPr>
          <a:xfrm>
            <a:off x="1656624" y="901770"/>
            <a:ext cx="4970256" cy="3855397"/>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74" name="Google Shape;474;p48"/>
          <p:cNvSpPr/>
          <p:nvPr/>
        </p:nvSpPr>
        <p:spPr>
          <a:xfrm>
            <a:off x="1656624" y="901770"/>
            <a:ext cx="4970256" cy="3855397"/>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75" name="Google Shape;475;p48"/>
          <p:cNvSpPr/>
          <p:nvPr/>
        </p:nvSpPr>
        <p:spPr>
          <a:xfrm>
            <a:off x="1" y="1"/>
            <a:ext cx="3871489" cy="4096327"/>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spcFirstLastPara="1" wrap="square" lIns="91433" tIns="45700" rIns="91433" bIns="45700" anchor="ctr" anchorCtr="0">
            <a:noAutofit/>
          </a:bodyPr>
          <a:lstStyle/>
          <a:p>
            <a:pPr algn="ctr" defTabSz="1219170">
              <a:buClr>
                <a:srgbClr val="000000"/>
              </a:buClr>
            </a:pPr>
            <a:endParaRPr sz="1867" kern="0">
              <a:solidFill>
                <a:srgbClr val="FF80BD"/>
              </a:solidFill>
              <a:latin typeface="Cambria"/>
              <a:ea typeface="Cambria"/>
              <a:cs typeface="Cambria"/>
              <a:sym typeface="Cambria"/>
            </a:endParaRPr>
          </a:p>
        </p:txBody>
      </p:sp>
      <p:sp>
        <p:nvSpPr>
          <p:cNvPr id="476" name="Google Shape;476;p48"/>
          <p:cNvSpPr/>
          <p:nvPr/>
        </p:nvSpPr>
        <p:spPr>
          <a:xfrm>
            <a:off x="1" y="1"/>
            <a:ext cx="3871489" cy="4096327"/>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spcFirstLastPara="1" wrap="square" lIns="91433" tIns="45700" rIns="91433" bIns="45700" anchor="ctr" anchorCtr="0">
            <a:noAutofit/>
          </a:bodyPr>
          <a:lstStyle/>
          <a:p>
            <a:pPr algn="ctr" defTabSz="1219170">
              <a:buClr>
                <a:srgbClr val="000000"/>
              </a:buClr>
            </a:pPr>
            <a:endParaRPr sz="1867" kern="0">
              <a:solidFill>
                <a:srgbClr val="FF80BD"/>
              </a:solidFill>
              <a:latin typeface="Cambria"/>
              <a:ea typeface="Cambria"/>
              <a:cs typeface="Cambria"/>
              <a:sym typeface="Cambria"/>
            </a:endParaRPr>
          </a:p>
        </p:txBody>
      </p:sp>
      <p:sp>
        <p:nvSpPr>
          <p:cNvPr id="477" name="Google Shape;477;p48"/>
          <p:cNvSpPr/>
          <p:nvPr/>
        </p:nvSpPr>
        <p:spPr>
          <a:xfrm>
            <a:off x="0" y="1396899"/>
            <a:ext cx="1861853"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78" name="Google Shape;478;p48"/>
          <p:cNvSpPr/>
          <p:nvPr/>
        </p:nvSpPr>
        <p:spPr>
          <a:xfrm>
            <a:off x="0" y="1836633"/>
            <a:ext cx="1861853" cy="277779"/>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79" name="Google Shape;479;p48"/>
          <p:cNvSpPr/>
          <p:nvPr/>
        </p:nvSpPr>
        <p:spPr>
          <a:xfrm>
            <a:off x="1549229" y="798987"/>
            <a:ext cx="4970256" cy="3855397"/>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80" name="Google Shape;480;p48"/>
          <p:cNvSpPr txBox="1">
            <a:spLocks noGrp="1"/>
          </p:cNvSpPr>
          <p:nvPr>
            <p:ph type="ctrTitle"/>
          </p:nvPr>
        </p:nvSpPr>
        <p:spPr>
          <a:xfrm>
            <a:off x="2044968" y="982020"/>
            <a:ext cx="4108560" cy="1641107"/>
          </a:xfrm>
          <a:prstGeom prst="rect">
            <a:avLst/>
          </a:prstGeom>
          <a:noFill/>
          <a:ln>
            <a:noFill/>
          </a:ln>
        </p:spPr>
        <p:txBody>
          <a:bodyPr spcFirstLastPara="1" wrap="square" lIns="91433" tIns="45700" rIns="91433" bIns="45700" anchor="b" anchorCtr="0">
            <a:normAutofit/>
          </a:bodyPr>
          <a:lstStyle/>
          <a:p>
            <a:pPr>
              <a:buClr>
                <a:srgbClr val="CC4125"/>
              </a:buClr>
              <a:buSzPts val="5400"/>
            </a:pPr>
            <a:r>
              <a:rPr lang="en" sz="7200" dirty="0">
                <a:solidFill>
                  <a:srgbClr val="CC4125"/>
                </a:solidFill>
                <a:latin typeface="Fredericka the Great"/>
                <a:ea typeface="Fredericka the Great"/>
                <a:cs typeface="Fredericka the Great"/>
                <a:sym typeface="Fredericka the Great"/>
              </a:rPr>
              <a:t>AP BIO</a:t>
            </a:r>
            <a:endParaRPr sz="1467" dirty="0"/>
          </a:p>
        </p:txBody>
      </p:sp>
      <p:sp>
        <p:nvSpPr>
          <p:cNvPr id="481" name="Google Shape;481;p48"/>
          <p:cNvSpPr txBox="1">
            <a:spLocks noGrp="1"/>
          </p:cNvSpPr>
          <p:nvPr>
            <p:ph type="subTitle" idx="1"/>
          </p:nvPr>
        </p:nvSpPr>
        <p:spPr>
          <a:xfrm>
            <a:off x="1824219" y="2703377"/>
            <a:ext cx="4550059" cy="1641107"/>
          </a:xfrm>
          <a:prstGeom prst="rect">
            <a:avLst/>
          </a:prstGeom>
          <a:noFill/>
          <a:ln>
            <a:noFill/>
          </a:ln>
        </p:spPr>
        <p:txBody>
          <a:bodyPr spcFirstLastPara="1" wrap="square" lIns="91433" tIns="45700" rIns="91433" bIns="45700" anchor="t" anchorCtr="0">
            <a:normAutofit fontScale="92500" lnSpcReduction="20000"/>
          </a:bodyPr>
          <a:lstStyle/>
          <a:p>
            <a:pPr marL="0" indent="0">
              <a:spcBef>
                <a:spcPts val="0"/>
              </a:spcBef>
              <a:buClr>
                <a:srgbClr val="134F5C"/>
              </a:buClr>
              <a:buSzPts val="3900"/>
            </a:pPr>
            <a:r>
              <a:rPr lang="en" sz="5200" b="1" dirty="0">
                <a:solidFill>
                  <a:srgbClr val="134F5C"/>
                </a:solidFill>
                <a:latin typeface="Kalam"/>
                <a:ea typeface="Kalam"/>
                <a:cs typeface="Kalam"/>
                <a:sym typeface="Kalam"/>
              </a:rPr>
              <a:t>TOPIC 7.5: Hardy-Weinberg Equilibrium</a:t>
            </a:r>
          </a:p>
        </p:txBody>
      </p:sp>
      <p:sp>
        <p:nvSpPr>
          <p:cNvPr id="482" name="Google Shape;482;p48"/>
          <p:cNvSpPr/>
          <p:nvPr/>
        </p:nvSpPr>
        <p:spPr>
          <a:xfrm>
            <a:off x="1366115" y="3453762"/>
            <a:ext cx="319941" cy="319941"/>
          </a:xfrm>
          <a:prstGeom prst="ellipse">
            <a:avLst/>
          </a:prstGeom>
          <a:solidFill>
            <a:srgbClr val="FFFFFF"/>
          </a:solid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83" name="Google Shape;483;p48"/>
          <p:cNvSpPr/>
          <p:nvPr/>
        </p:nvSpPr>
        <p:spPr>
          <a:xfrm>
            <a:off x="1366115" y="3453762"/>
            <a:ext cx="319941" cy="319941"/>
          </a:xfrm>
          <a:prstGeom prst="ellipse">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pic>
        <p:nvPicPr>
          <p:cNvPr id="484" name="Google Shape;484;p48" descr="Green patterned leaves"/>
          <p:cNvPicPr preferRelativeResize="0"/>
          <p:nvPr/>
        </p:nvPicPr>
        <p:blipFill rotWithShape="1">
          <a:blip r:embed="rId3">
            <a:alphaModFix/>
          </a:blip>
          <a:srcRect t="18158" r="1" b="15675"/>
          <a:stretch/>
        </p:blipFill>
        <p:spPr>
          <a:xfrm>
            <a:off x="6942470" y="1796564"/>
            <a:ext cx="4943409" cy="2170137"/>
          </a:xfrm>
          <a:prstGeom prst="rect">
            <a:avLst/>
          </a:prstGeom>
          <a:noFill/>
          <a:ln>
            <a:noFill/>
          </a:ln>
        </p:spPr>
      </p:pic>
      <p:sp>
        <p:nvSpPr>
          <p:cNvPr id="485" name="Google Shape;485;p48"/>
          <p:cNvSpPr/>
          <p:nvPr/>
        </p:nvSpPr>
        <p:spPr>
          <a:xfrm>
            <a:off x="8068715" y="982020"/>
            <a:ext cx="622472" cy="622472"/>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86" name="Google Shape;486;p48"/>
          <p:cNvSpPr/>
          <p:nvPr/>
        </p:nvSpPr>
        <p:spPr>
          <a:xfrm>
            <a:off x="8068715" y="982020"/>
            <a:ext cx="622472" cy="622472"/>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87" name="Google Shape;487;p48"/>
          <p:cNvSpPr/>
          <p:nvPr/>
        </p:nvSpPr>
        <p:spPr>
          <a:xfrm>
            <a:off x="9983019" y="4738592"/>
            <a:ext cx="2208981" cy="2119409"/>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sp>
        <p:nvSpPr>
          <p:cNvPr id="488" name="Google Shape;488;p48"/>
          <p:cNvSpPr/>
          <p:nvPr/>
        </p:nvSpPr>
        <p:spPr>
          <a:xfrm>
            <a:off x="9983019" y="4738592"/>
            <a:ext cx="2208981" cy="2119409"/>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spcFirstLastPara="1" wrap="square" lIns="91433" tIns="45700" rIns="91433" bIns="45700" anchor="ctr" anchorCtr="0">
            <a:noAutofit/>
          </a:bodyPr>
          <a:lstStyle/>
          <a:p>
            <a:pPr algn="ctr" defTabSz="1219170">
              <a:buClr>
                <a:srgbClr val="000000"/>
              </a:buClr>
            </a:pPr>
            <a:endParaRPr sz="1867" kern="0">
              <a:solidFill>
                <a:srgbClr val="FFFFFF"/>
              </a:solidFill>
              <a:latin typeface="Cambria"/>
              <a:ea typeface="Cambria"/>
              <a:cs typeface="Cambria"/>
              <a:sym typeface="Cambria"/>
            </a:endParaRPr>
          </a:p>
        </p:txBody>
      </p:sp>
      <p:grpSp>
        <p:nvGrpSpPr>
          <p:cNvPr id="489" name="Google Shape;489;p48"/>
          <p:cNvGrpSpPr/>
          <p:nvPr/>
        </p:nvGrpSpPr>
        <p:grpSpPr>
          <a:xfrm>
            <a:off x="10343488" y="5662438"/>
            <a:ext cx="1054465" cy="469689"/>
            <a:chOff x="9841624" y="4115729"/>
            <a:chExt cx="602169" cy="268223"/>
          </a:xfrm>
        </p:grpSpPr>
        <p:sp>
          <p:nvSpPr>
            <p:cNvPr id="490" name="Google Shape;490;p4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91" name="Google Shape;491;p4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92" name="Google Shape;492;p4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93" name="Google Shape;493;p4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sp>
          <p:nvSpPr>
            <p:cNvPr id="494" name="Google Shape;494;p4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a:solidFill>
                  <a:srgbClr val="000000"/>
                </a:solidFill>
                <a:latin typeface="Cambria"/>
                <a:ea typeface="Cambria"/>
                <a:cs typeface="Cambria"/>
                <a:sym typeface="Cambria"/>
              </a:endParaRPr>
            </a:p>
          </p:txBody>
        </p:sp>
      </p:grpSp>
      <p:pic>
        <p:nvPicPr>
          <p:cNvPr id="3" name="Picture 2" descr="A black background with blue and red letters&#10;&#10;AI-generated content may be incorrect.">
            <a:extLst>
              <a:ext uri="{FF2B5EF4-FFF2-40B4-BE49-F238E27FC236}">
                <a16:creationId xmlns:a16="http://schemas.microsoft.com/office/drawing/2014/main" id="{C396EC2B-8386-B933-B878-A80FA4A278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7580" y="4339930"/>
            <a:ext cx="3930259" cy="1318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234"/>
    </mc:Choice>
    <mc:Fallback xmlns="">
      <p:transition spd="slow" advTm="92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700"/>
                                        <p:tgtEl>
                                          <p:spTgt spid="481">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7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9"/>
          <p:cNvSpPr txBox="1">
            <a:spLocks noGrp="1"/>
          </p:cNvSpPr>
          <p:nvPr>
            <p:ph type="title"/>
          </p:nvPr>
        </p:nvSpPr>
        <p:spPr>
          <a:xfrm>
            <a:off x="838200" y="365125"/>
            <a:ext cx="10515600" cy="1325563"/>
          </a:xfrm>
          <a:prstGeom prst="rect">
            <a:avLst/>
          </a:prstGeom>
          <a:noFill/>
          <a:ln>
            <a:noFill/>
          </a:ln>
        </p:spPr>
        <p:txBody>
          <a:bodyPr spcFirstLastPara="1" wrap="square" lIns="91433" tIns="45700" rIns="91433" bIns="45700" anchor="ctr" anchorCtr="0">
            <a:normAutofit/>
          </a:bodyPr>
          <a:lstStyle/>
          <a:p>
            <a:pPr>
              <a:buSzPts val="3300"/>
            </a:pPr>
            <a:r>
              <a:rPr lang="en" sz="4400" b="1" dirty="0">
                <a:latin typeface="Kalam"/>
                <a:ea typeface="Kalam"/>
                <a:cs typeface="Kalam"/>
                <a:sym typeface="Kalam"/>
              </a:rPr>
              <a:t>Objectives</a:t>
            </a:r>
            <a:endParaRPr sz="4400" dirty="0"/>
          </a:p>
        </p:txBody>
      </p:sp>
      <p:sp>
        <p:nvSpPr>
          <p:cNvPr id="501" name="Google Shape;501;p49"/>
          <p:cNvSpPr txBox="1">
            <a:spLocks noGrp="1"/>
          </p:cNvSpPr>
          <p:nvPr>
            <p:ph type="body" idx="1"/>
          </p:nvPr>
        </p:nvSpPr>
        <p:spPr>
          <a:xfrm>
            <a:off x="838200" y="1825625"/>
            <a:ext cx="10515600" cy="4351339"/>
          </a:xfrm>
          <a:prstGeom prst="rect">
            <a:avLst/>
          </a:prstGeom>
          <a:noFill/>
          <a:ln>
            <a:noFill/>
          </a:ln>
        </p:spPr>
        <p:txBody>
          <a:bodyPr spcFirstLastPara="1" wrap="square" lIns="91433" tIns="45700" rIns="91433" bIns="45700" anchor="t" anchorCtr="0">
            <a:normAutofit/>
          </a:bodyPr>
          <a:lstStyle/>
          <a:p>
            <a:pPr marL="237061" indent="-50799">
              <a:spcBef>
                <a:spcPts val="0"/>
              </a:spcBef>
              <a:buSzPts val="2100"/>
              <a:buNone/>
            </a:pPr>
            <a:endParaRPr sz="1467" dirty="0"/>
          </a:p>
        </p:txBody>
      </p:sp>
      <p:pic>
        <p:nvPicPr>
          <p:cNvPr id="4" name="Picture 3">
            <a:extLst>
              <a:ext uri="{FF2B5EF4-FFF2-40B4-BE49-F238E27FC236}">
                <a16:creationId xmlns:a16="http://schemas.microsoft.com/office/drawing/2014/main" id="{45A845F6-40B5-FFAC-3786-643869FAA05B}"/>
              </a:ext>
            </a:extLst>
          </p:cNvPr>
          <p:cNvPicPr>
            <a:picLocks noChangeAspect="1"/>
          </p:cNvPicPr>
          <p:nvPr/>
        </p:nvPicPr>
        <p:blipFill>
          <a:blip r:embed="rId3"/>
          <a:srcRect b="5125"/>
          <a:stretch>
            <a:fillRect/>
          </a:stretch>
        </p:blipFill>
        <p:spPr>
          <a:xfrm>
            <a:off x="874059" y="1777207"/>
            <a:ext cx="2247900" cy="4220182"/>
          </a:xfrm>
          <a:prstGeom prst="rect">
            <a:avLst/>
          </a:prstGeom>
        </p:spPr>
      </p:pic>
      <p:pic>
        <p:nvPicPr>
          <p:cNvPr id="7" name="Picture 6">
            <a:extLst>
              <a:ext uri="{FF2B5EF4-FFF2-40B4-BE49-F238E27FC236}">
                <a16:creationId xmlns:a16="http://schemas.microsoft.com/office/drawing/2014/main" id="{B3DE1A6A-8DEA-443D-F983-93B6E885652C}"/>
              </a:ext>
            </a:extLst>
          </p:cNvPr>
          <p:cNvPicPr>
            <a:picLocks noChangeAspect="1"/>
          </p:cNvPicPr>
          <p:nvPr/>
        </p:nvPicPr>
        <p:blipFill>
          <a:blip r:embed="rId4"/>
          <a:stretch>
            <a:fillRect/>
          </a:stretch>
        </p:blipFill>
        <p:spPr>
          <a:xfrm>
            <a:off x="4571999" y="691144"/>
            <a:ext cx="5159473" cy="58017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2724"/>
    </mc:Choice>
    <mc:Fallback xmlns="">
      <p:transition spd="slow" advTm="3272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A1-B2F6-ACF3-F934-BCE74ECB8491}"/>
              </a:ext>
            </a:extLst>
          </p:cNvPr>
          <p:cNvSpPr>
            <a:spLocks noGrp="1"/>
          </p:cNvSpPr>
          <p:nvPr>
            <p:ph type="title"/>
          </p:nvPr>
        </p:nvSpPr>
        <p:spPr/>
        <p:txBody>
          <a:bodyPr>
            <a:normAutofit/>
          </a:bodyPr>
          <a:lstStyle/>
          <a:p>
            <a:r>
              <a:rPr lang="en-US" sz="4400" dirty="0"/>
              <a:t>Conditions for Hardy-Weinberg</a:t>
            </a:r>
          </a:p>
        </p:txBody>
      </p:sp>
      <p:sp>
        <p:nvSpPr>
          <p:cNvPr id="3" name="Text Placeholder 2">
            <a:extLst>
              <a:ext uri="{FF2B5EF4-FFF2-40B4-BE49-F238E27FC236}">
                <a16:creationId xmlns:a16="http://schemas.microsoft.com/office/drawing/2014/main" id="{5A371BF8-662D-C472-077B-BB5BF43CB9FF}"/>
              </a:ext>
            </a:extLst>
          </p:cNvPr>
          <p:cNvSpPr>
            <a:spLocks noGrp="1"/>
          </p:cNvSpPr>
          <p:nvPr>
            <p:ph type="body" idx="1"/>
          </p:nvPr>
        </p:nvSpPr>
        <p:spPr/>
        <p:txBody>
          <a:bodyPr>
            <a:normAutofit fontScale="92500" lnSpcReduction="10000"/>
          </a:bodyPr>
          <a:lstStyle/>
          <a:p>
            <a:r>
              <a:rPr lang="en-US" sz="2600" b="1" dirty="0">
                <a:solidFill>
                  <a:schemeClr val="accent2">
                    <a:lumMod val="50000"/>
                  </a:schemeClr>
                </a:solidFill>
              </a:rPr>
              <a:t>Hardy-Weinberg Equilibrium </a:t>
            </a:r>
            <a:r>
              <a:rPr lang="en-US" sz="2600" dirty="0"/>
              <a:t>– represent a nonevolving population (for a particular locus)</a:t>
            </a:r>
          </a:p>
          <a:p>
            <a:pPr lvl="1"/>
            <a:r>
              <a:rPr lang="en-US" sz="2300" dirty="0"/>
              <a:t>Allele frequency in a population will remain constant – unless something that isn’t segregation or recombination</a:t>
            </a:r>
          </a:p>
          <a:p>
            <a:pPr lvl="1"/>
            <a:r>
              <a:rPr lang="en-US" sz="2300" dirty="0"/>
              <a:t>Null hypothesis – no significant difference between two populations, if one is in Hardy-Weinberg Equilibrium and one isn’t = it’s evolving, null hypothesis rejected</a:t>
            </a:r>
          </a:p>
          <a:p>
            <a:r>
              <a:rPr lang="en-US" sz="2600" dirty="0"/>
              <a:t>Five conditions:</a:t>
            </a:r>
          </a:p>
          <a:p>
            <a:pPr lvl="1"/>
            <a:r>
              <a:rPr lang="en-US" sz="2300" dirty="0"/>
              <a:t>No mutation</a:t>
            </a:r>
          </a:p>
          <a:p>
            <a:pPr lvl="1"/>
            <a:r>
              <a:rPr lang="en-US" sz="2300" dirty="0"/>
              <a:t>No sexual selection (random mating)</a:t>
            </a:r>
          </a:p>
          <a:p>
            <a:pPr lvl="1"/>
            <a:r>
              <a:rPr lang="en-US" sz="2300" dirty="0"/>
              <a:t>No natural selection</a:t>
            </a:r>
          </a:p>
          <a:p>
            <a:pPr lvl="1"/>
            <a:r>
              <a:rPr lang="en-US" sz="2300" dirty="0"/>
              <a:t>No genetic drift (large pop. size)</a:t>
            </a:r>
          </a:p>
          <a:p>
            <a:pPr lvl="1"/>
            <a:r>
              <a:rPr lang="en-US" sz="2300" dirty="0"/>
              <a:t>No migration</a:t>
            </a:r>
          </a:p>
        </p:txBody>
      </p:sp>
    </p:spTree>
    <p:extLst>
      <p:ext uri="{BB962C8B-B14F-4D97-AF65-F5344CB8AC3E}">
        <p14:creationId xmlns:p14="http://schemas.microsoft.com/office/powerpoint/2010/main" val="1098979209"/>
      </p:ext>
    </p:extLst>
  </p:cSld>
  <p:clrMapOvr>
    <a:masterClrMapping/>
  </p:clrMapOvr>
  <mc:AlternateContent xmlns:mc="http://schemas.openxmlformats.org/markup-compatibility/2006" xmlns:p14="http://schemas.microsoft.com/office/powerpoint/2010/main">
    <mc:Choice Requires="p14">
      <p:transition spd="slow" p14:dur="2000" advTm="105456"/>
    </mc:Choice>
    <mc:Fallback xmlns="">
      <p:transition spd="slow" advTm="1054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2E8B-AE55-C050-8BE0-FD6377876885}"/>
              </a:ext>
            </a:extLst>
          </p:cNvPr>
          <p:cNvSpPr>
            <a:spLocks noGrp="1"/>
          </p:cNvSpPr>
          <p:nvPr>
            <p:ph type="title"/>
          </p:nvPr>
        </p:nvSpPr>
        <p:spPr/>
        <p:txBody>
          <a:bodyPr>
            <a:normAutofit/>
          </a:bodyPr>
          <a:lstStyle/>
          <a:p>
            <a:r>
              <a:rPr lang="en-US" sz="4400" dirty="0"/>
              <a:t>Hardy-Weinberg Equation</a:t>
            </a:r>
          </a:p>
        </p:txBody>
      </p:sp>
      <p:sp>
        <p:nvSpPr>
          <p:cNvPr id="3" name="Text Placeholder 2">
            <a:extLst>
              <a:ext uri="{FF2B5EF4-FFF2-40B4-BE49-F238E27FC236}">
                <a16:creationId xmlns:a16="http://schemas.microsoft.com/office/drawing/2014/main" id="{4D09098F-3722-75D2-A89D-93F1B7AD6454}"/>
              </a:ext>
            </a:extLst>
          </p:cNvPr>
          <p:cNvSpPr>
            <a:spLocks noGrp="1"/>
          </p:cNvSpPr>
          <p:nvPr>
            <p:ph type="body" idx="1"/>
          </p:nvPr>
        </p:nvSpPr>
        <p:spPr/>
        <p:txBody>
          <a:bodyPr>
            <a:normAutofit/>
          </a:bodyPr>
          <a:lstStyle/>
          <a:p>
            <a:r>
              <a:rPr lang="en-US" sz="2600" dirty="0"/>
              <a:t>When the gene has two alleles (p and q), the allele frequencies add up to 1</a:t>
            </a:r>
          </a:p>
          <a:p>
            <a:r>
              <a:rPr lang="en-US" sz="2600" dirty="0"/>
              <a:t>The frequencies of homozygous dominant, heterozygous, and homozygous recessive individuals also add up to 1</a:t>
            </a:r>
          </a:p>
          <a:p>
            <a:r>
              <a:rPr lang="en-US" sz="2600" dirty="0"/>
              <a:t>Questions will often pair Hardy-Weinberg with Chi-square – are the expected population results under Hardy-Weinberg different from the observed (</a:t>
            </a:r>
            <a:r>
              <a:rPr lang="en-US" sz="2600" dirty="0" err="1"/>
              <a:t>ie</a:t>
            </a:r>
            <a:r>
              <a:rPr lang="en-US" sz="2600" dirty="0"/>
              <a:t>. is the difference significant enough to show evolution)</a:t>
            </a:r>
          </a:p>
        </p:txBody>
      </p:sp>
      <p:pic>
        <p:nvPicPr>
          <p:cNvPr id="6" name="Picture 5">
            <a:extLst>
              <a:ext uri="{FF2B5EF4-FFF2-40B4-BE49-F238E27FC236}">
                <a16:creationId xmlns:a16="http://schemas.microsoft.com/office/drawing/2014/main" id="{0BE8821C-FD29-E111-5F28-D7F5C1F6FDD3}"/>
              </a:ext>
            </a:extLst>
          </p:cNvPr>
          <p:cNvPicPr>
            <a:picLocks noChangeAspect="1"/>
          </p:cNvPicPr>
          <p:nvPr/>
        </p:nvPicPr>
        <p:blipFill>
          <a:blip r:embed="rId3"/>
          <a:srcRect l="1239" r="1416"/>
          <a:stretch>
            <a:fillRect/>
          </a:stretch>
        </p:blipFill>
        <p:spPr>
          <a:xfrm>
            <a:off x="7120467" y="4809686"/>
            <a:ext cx="3632200" cy="1955180"/>
          </a:xfrm>
          <a:prstGeom prst="rect">
            <a:avLst/>
          </a:prstGeom>
        </p:spPr>
      </p:pic>
    </p:spTree>
    <p:extLst>
      <p:ext uri="{BB962C8B-B14F-4D97-AF65-F5344CB8AC3E}">
        <p14:creationId xmlns:p14="http://schemas.microsoft.com/office/powerpoint/2010/main" val="3608109984"/>
      </p:ext>
    </p:extLst>
  </p:cSld>
  <p:clrMapOvr>
    <a:masterClrMapping/>
  </p:clrMapOvr>
  <mc:AlternateContent xmlns:mc="http://schemas.openxmlformats.org/markup-compatibility/2006" xmlns:p14="http://schemas.microsoft.com/office/powerpoint/2010/main">
    <mc:Choice Requires="p14">
      <p:transition spd="slow" p14:dur="2000" advTm="99291"/>
    </mc:Choice>
    <mc:Fallback xmlns="">
      <p:transition spd="slow" advTm="992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8677-C418-2AD9-59AB-3B041E711965}"/>
              </a:ext>
            </a:extLst>
          </p:cNvPr>
          <p:cNvSpPr>
            <a:spLocks noGrp="1"/>
          </p:cNvSpPr>
          <p:nvPr>
            <p:ph type="title"/>
          </p:nvPr>
        </p:nvSpPr>
        <p:spPr/>
        <p:txBody>
          <a:bodyPr>
            <a:normAutofit/>
          </a:bodyPr>
          <a:lstStyle/>
          <a:p>
            <a:r>
              <a:rPr lang="en-US" sz="4400" dirty="0"/>
              <a:t>Hardy-Weinberg Practice</a:t>
            </a:r>
          </a:p>
        </p:txBody>
      </p:sp>
      <p:sp>
        <p:nvSpPr>
          <p:cNvPr id="3" name="Text Placeholder 2">
            <a:extLst>
              <a:ext uri="{FF2B5EF4-FFF2-40B4-BE49-F238E27FC236}">
                <a16:creationId xmlns:a16="http://schemas.microsoft.com/office/drawing/2014/main" id="{24DFBE46-E5E6-0901-8E6F-C98931C34494}"/>
              </a:ext>
            </a:extLst>
          </p:cNvPr>
          <p:cNvSpPr>
            <a:spLocks noGrp="1"/>
          </p:cNvSpPr>
          <p:nvPr>
            <p:ph type="body" idx="1"/>
          </p:nvPr>
        </p:nvSpPr>
        <p:spPr/>
        <p:txBody>
          <a:bodyPr>
            <a:normAutofit/>
          </a:bodyPr>
          <a:lstStyle/>
          <a:p>
            <a:r>
              <a:rPr lang="en-US" sz="2600" dirty="0"/>
              <a:t>You have sampled a population in which you know that the percentage of the homozygous recessive genotype (aa) is 36%. Using that 36%, calculate the following:</a:t>
            </a:r>
          </a:p>
          <a:p>
            <a:pPr lvl="1"/>
            <a:r>
              <a:rPr lang="en-US" sz="2300" dirty="0"/>
              <a:t>The frequency of the "aa" genotype.</a:t>
            </a:r>
          </a:p>
          <a:p>
            <a:pPr lvl="1"/>
            <a:r>
              <a:rPr lang="en-US" sz="2300" dirty="0"/>
              <a:t>The frequency of the "a" allele.</a:t>
            </a:r>
          </a:p>
          <a:p>
            <a:pPr lvl="1"/>
            <a:r>
              <a:rPr lang="en-US" sz="2300" dirty="0"/>
              <a:t>The frequency of the "A" allele.</a:t>
            </a:r>
          </a:p>
          <a:p>
            <a:pPr lvl="1"/>
            <a:r>
              <a:rPr lang="en-US" sz="2300" dirty="0"/>
              <a:t>The frequencies of the genotypes "AA" and "Aa."</a:t>
            </a:r>
          </a:p>
        </p:txBody>
      </p:sp>
      <p:pic>
        <p:nvPicPr>
          <p:cNvPr id="4" name="Picture 3">
            <a:extLst>
              <a:ext uri="{FF2B5EF4-FFF2-40B4-BE49-F238E27FC236}">
                <a16:creationId xmlns:a16="http://schemas.microsoft.com/office/drawing/2014/main" id="{1D672907-936B-D002-BF79-E2AA63762648}"/>
              </a:ext>
            </a:extLst>
          </p:cNvPr>
          <p:cNvPicPr>
            <a:picLocks noChangeAspect="1"/>
          </p:cNvPicPr>
          <p:nvPr/>
        </p:nvPicPr>
        <p:blipFill>
          <a:blip r:embed="rId3"/>
          <a:srcRect l="1239" r="1416"/>
          <a:stretch>
            <a:fillRect/>
          </a:stretch>
        </p:blipFill>
        <p:spPr>
          <a:xfrm>
            <a:off x="8652933" y="2985367"/>
            <a:ext cx="3183467" cy="1713632"/>
          </a:xfrm>
          <a:prstGeom prst="rect">
            <a:avLst/>
          </a:prstGeom>
        </p:spPr>
      </p:pic>
    </p:spTree>
    <p:extLst>
      <p:ext uri="{BB962C8B-B14F-4D97-AF65-F5344CB8AC3E}">
        <p14:creationId xmlns:p14="http://schemas.microsoft.com/office/powerpoint/2010/main" val="3412947675"/>
      </p:ext>
    </p:extLst>
  </p:cSld>
  <p:clrMapOvr>
    <a:masterClrMapping/>
  </p:clrMapOvr>
  <mc:AlternateContent xmlns:mc="http://schemas.openxmlformats.org/markup-compatibility/2006" xmlns:p14="http://schemas.microsoft.com/office/powerpoint/2010/main">
    <mc:Choice Requires="p14">
      <p:transition spd="slow" p14:dur="2000" advTm="229698"/>
    </mc:Choice>
    <mc:Fallback xmlns="">
      <p:transition spd="slow" advTm="2296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title"/>
          </p:nvPr>
        </p:nvSpPr>
        <p:spPr>
          <a:xfrm>
            <a:off x="838200" y="365125"/>
            <a:ext cx="10515600" cy="1325563"/>
          </a:xfrm>
          <a:prstGeom prst="rect">
            <a:avLst/>
          </a:prstGeom>
          <a:noFill/>
          <a:ln>
            <a:noFill/>
          </a:ln>
        </p:spPr>
        <p:txBody>
          <a:bodyPr spcFirstLastPara="1" wrap="square" lIns="91433" tIns="45700" rIns="91433" bIns="45700" anchor="ctr" anchorCtr="0">
            <a:normAutofit/>
          </a:bodyPr>
          <a:lstStyle/>
          <a:p>
            <a:pPr>
              <a:buSzPts val="3300"/>
            </a:pPr>
            <a:r>
              <a:rPr lang="en" sz="4400" b="1" dirty="0">
                <a:latin typeface="Kalam"/>
                <a:ea typeface="Kalam"/>
                <a:cs typeface="Kalam"/>
                <a:sym typeface="Kalam"/>
              </a:rPr>
              <a:t>Hardy-Weinberg Equilibrium Review</a:t>
            </a:r>
            <a:endParaRPr sz="4400" dirty="0"/>
          </a:p>
        </p:txBody>
      </p:sp>
      <p:sp>
        <p:nvSpPr>
          <p:cNvPr id="542" name="Google Shape;542;p54"/>
          <p:cNvSpPr txBox="1">
            <a:spLocks noGrp="1"/>
          </p:cNvSpPr>
          <p:nvPr>
            <p:ph type="body" idx="1"/>
          </p:nvPr>
        </p:nvSpPr>
        <p:spPr>
          <a:xfrm>
            <a:off x="838200" y="1825625"/>
            <a:ext cx="10515600" cy="4351339"/>
          </a:xfrm>
          <a:prstGeom prst="rect">
            <a:avLst/>
          </a:prstGeom>
          <a:noFill/>
          <a:ln>
            <a:noFill/>
          </a:ln>
        </p:spPr>
        <p:txBody>
          <a:bodyPr spcFirstLastPara="1" wrap="square" lIns="91433" tIns="45700" rIns="91433" bIns="45700" anchor="t" anchorCtr="0">
            <a:normAutofit/>
          </a:bodyPr>
          <a:lstStyle/>
          <a:p>
            <a:pPr marL="514350" indent="-514350">
              <a:spcBef>
                <a:spcPts val="0"/>
              </a:spcBef>
              <a:buSzPts val="2000"/>
              <a:buAutoNum type="arabicPeriod"/>
            </a:pPr>
            <a:r>
              <a:rPr lang="en-US" sz="2600" dirty="0"/>
              <a:t>Hardy-Weinberg Equation and conditions for Hardy-Weinberg Equilibrium</a:t>
            </a:r>
          </a:p>
        </p:txBody>
      </p:sp>
    </p:spTree>
  </p:cSld>
  <p:clrMapOvr>
    <a:masterClrMapping/>
  </p:clrMapOvr>
  <mc:AlternateContent xmlns:mc="http://schemas.openxmlformats.org/markup-compatibility/2006" xmlns:p14="http://schemas.microsoft.com/office/powerpoint/2010/main">
    <mc:Choice Requires="p14">
      <p:transition spd="slow" p14:dur="2000" advTm="27529"/>
    </mc:Choice>
    <mc:Fallback xmlns="">
      <p:transition spd="slow" advTm="27529"/>
    </mc:Fallback>
  </mc:AlternateContent>
</p:sld>
</file>

<file path=ppt/theme/theme1.xml><?xml version="1.0" encoding="utf-8"?>
<a:theme xmlns:a="http://schemas.openxmlformats.org/drawingml/2006/main"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AP Bio 7.4</Template>
  <TotalTime>3650</TotalTime>
  <Words>590</Words>
  <Application>Microsoft Office PowerPoint</Application>
  <PresentationFormat>Widescreen</PresentationFormat>
  <Paragraphs>39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Cambria</vt:lpstr>
      <vt:lpstr>Fredericka the Great</vt:lpstr>
      <vt:lpstr>Kalam</vt:lpstr>
      <vt:lpstr>FunkyShapesVTI</vt:lpstr>
      <vt:lpstr>AP BIO</vt:lpstr>
      <vt:lpstr>Objectives</vt:lpstr>
      <vt:lpstr>Conditions for Hardy-Weinberg</vt:lpstr>
      <vt:lpstr>Hardy-Weinberg Equation</vt:lpstr>
      <vt:lpstr>Hardy-Weinberg Practice</vt:lpstr>
      <vt:lpstr>Hardy-Weinberg Equilibrium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Karpoukhin</dc:creator>
  <cp:lastModifiedBy>Daniel Karpoukhin</cp:lastModifiedBy>
  <cp:revision>6</cp:revision>
  <dcterms:created xsi:type="dcterms:W3CDTF">2025-07-27T04:47:46Z</dcterms:created>
  <dcterms:modified xsi:type="dcterms:W3CDTF">2025-08-15T05:17:18Z</dcterms:modified>
</cp:coreProperties>
</file>