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8" r:id="rId3"/>
    <p:sldId id="274" r:id="rId4"/>
    <p:sldId id="275" r:id="rId5"/>
    <p:sldId id="276" r:id="rId6"/>
    <p:sldId id="277" r:id="rId7"/>
    <p:sldId id="27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1290" autoAdjust="0"/>
  </p:normalViewPr>
  <p:slideViewPr>
    <p:cSldViewPr snapToGrid="0">
      <p:cViewPr>
        <p:scale>
          <a:sx n="90" d="100"/>
          <a:sy n="90" d="100"/>
        </p:scale>
        <p:origin x="398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Bacteria reproduce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7.6: Evidence of Evolution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7"/>
    </mc:Choice>
    <mc:Fallback xmlns="">
      <p:transition spd="slow" advTm="8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45517-90A9-ADA2-AFE9-F3EC43162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25" y="681036"/>
            <a:ext cx="6151599" cy="6006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3F1A4-6F0A-7F73-1346-927843AF5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76" y="2208818"/>
            <a:ext cx="2459411" cy="330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20"/>
    </mc:Choice>
    <mc:Fallback xmlns="">
      <p:transition spd="slow" advTm="278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4EB5-C951-5AF5-472D-61518330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Direct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88EA-5079-C796-DD91-2B87088DA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Populations continue to evolve in real time</a:t>
            </a:r>
          </a:p>
          <a:p>
            <a:pPr lvl="1"/>
            <a:r>
              <a:rPr lang="en-US" sz="2300" dirty="0"/>
              <a:t>Antibiotic and pesticide resistance</a:t>
            </a:r>
          </a:p>
          <a:p>
            <a:pPr lvl="1"/>
            <a:r>
              <a:rPr lang="en-US" sz="2300" dirty="0"/>
              <a:t>Response to invasive species</a:t>
            </a:r>
          </a:p>
        </p:txBody>
      </p:sp>
      <p:pic>
        <p:nvPicPr>
          <p:cNvPr id="1026" name="Picture 2" descr="Antibiotics Resistance Bacteria: Over 4,188 Royalty-Free Licensable Stock  Illustrations &amp; Drawings | Shutterstock">
            <a:extLst>
              <a:ext uri="{FF2B5EF4-FFF2-40B4-BE49-F238E27FC236}">
                <a16:creationId xmlns:a16="http://schemas.microsoft.com/office/drawing/2014/main" id="{3FC4381C-A99A-F9E2-81FD-6F8BD046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6" b="36154"/>
          <a:stretch>
            <a:fillRect/>
          </a:stretch>
        </p:blipFill>
        <p:spPr bwMode="auto">
          <a:xfrm>
            <a:off x="838200" y="3567166"/>
            <a:ext cx="10355125" cy="21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9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29"/>
    </mc:Choice>
    <mc:Fallback xmlns="">
      <p:transition spd="slow" advTm="932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1A18-BBE8-0B32-FE2A-D5FF15AB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Homology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4487-44B0-BA02-576E-5C1663ED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8072"/>
            <a:ext cx="6907306" cy="5202704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Homology</a:t>
            </a:r>
            <a:r>
              <a:rPr lang="en-US" sz="2600" dirty="0"/>
              <a:t> - similarity from common ancestry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Homologous structures </a:t>
            </a:r>
            <a:r>
              <a:rPr lang="en-US" sz="2300" dirty="0"/>
              <a:t>– anatomical signs of evolution – same body part used for different functions (forelimb)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Embryonic homologies </a:t>
            </a:r>
            <a:r>
              <a:rPr lang="en-US" sz="2300" dirty="0"/>
              <a:t>– anatomical homologies in embryos (all vertebrate embryos have a post-anal tail and pharyngeal pouches)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Vestigial organs </a:t>
            </a:r>
            <a:r>
              <a:rPr lang="en-US" sz="2300" dirty="0"/>
              <a:t>– no function now but used to serve a function in ancestors (appendix)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Molecular homologies </a:t>
            </a:r>
            <a:r>
              <a:rPr lang="en-US" sz="2300" dirty="0"/>
              <a:t>– shared molecular characteristics (same genetic language and similarities in genetic sequences)</a:t>
            </a:r>
          </a:p>
          <a:p>
            <a:pPr lvl="1"/>
            <a:endParaRPr lang="en-US" sz="2300" dirty="0"/>
          </a:p>
        </p:txBody>
      </p:sp>
      <p:pic>
        <p:nvPicPr>
          <p:cNvPr id="2050" name="Picture 2" descr="Homology (biology) - Wikipedia">
            <a:extLst>
              <a:ext uri="{FF2B5EF4-FFF2-40B4-BE49-F238E27FC236}">
                <a16:creationId xmlns:a16="http://schemas.microsoft.com/office/drawing/2014/main" id="{37EC38FE-29D5-819A-E6BB-18F5B966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2" y="451586"/>
            <a:ext cx="3790110" cy="271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titled">
            <a:extLst>
              <a:ext uri="{FF2B5EF4-FFF2-40B4-BE49-F238E27FC236}">
                <a16:creationId xmlns:a16="http://schemas.microsoft.com/office/drawing/2014/main" id="{4A96451D-0C44-245F-6DF1-23C1B021F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4"/>
          <a:stretch>
            <a:fillRect/>
          </a:stretch>
        </p:blipFill>
        <p:spPr bwMode="auto">
          <a:xfrm>
            <a:off x="8260977" y="3429000"/>
            <a:ext cx="3810000" cy="28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02"/>
    </mc:Choice>
    <mc:Fallback xmlns="">
      <p:transition spd="slow" advTm="1184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1706-186D-02BB-53C6-6C5AFCC5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Convergent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2BBF-E12E-E01F-FE5D-7932F2E50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Convergent evolution </a:t>
            </a:r>
            <a:r>
              <a:rPr lang="en-US" sz="2600" dirty="0"/>
              <a:t>– two species develop similarities over time to adapt in a new environment (not due to common ancestry)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Analogous structures </a:t>
            </a:r>
            <a:r>
              <a:rPr lang="en-US" sz="2300" dirty="0"/>
              <a:t>– penguin, dolphin, and shark all have torpedo shape</a:t>
            </a:r>
          </a:p>
          <a:p>
            <a:r>
              <a:rPr lang="en-US" sz="2600" dirty="0"/>
              <a:t>Practice: which one represents homology? Analogy?</a:t>
            </a:r>
          </a:p>
        </p:txBody>
      </p:sp>
      <p:pic>
        <p:nvPicPr>
          <p:cNvPr id="3074" name="Picture 2" descr="Analogous Structures: Definition &amp; Evolutionary Examples">
            <a:extLst>
              <a:ext uri="{FF2B5EF4-FFF2-40B4-BE49-F238E27FC236}">
                <a16:creationId xmlns:a16="http://schemas.microsoft.com/office/drawing/2014/main" id="{82CB578D-2C36-5A0B-9A41-D2902625B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4"/>
          <a:stretch>
            <a:fillRect/>
          </a:stretch>
        </p:blipFill>
        <p:spPr bwMode="auto">
          <a:xfrm>
            <a:off x="7449669" y="4043321"/>
            <a:ext cx="4501389" cy="18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55512E-D734-62B0-5008-ED4DB013E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21420"/>
              </p:ext>
            </p:extLst>
          </p:nvPr>
        </p:nvGraphicFramePr>
        <p:xfrm>
          <a:off x="1266582" y="4134804"/>
          <a:ext cx="5899328" cy="2042160"/>
        </p:xfrm>
        <a:graphic>
          <a:graphicData uri="http://schemas.openxmlformats.org/drawingml/2006/table">
            <a:tbl>
              <a:tblPr/>
              <a:tblGrid>
                <a:gridCol w="1474832">
                  <a:extLst>
                    <a:ext uri="{9D8B030D-6E8A-4147-A177-3AD203B41FA5}">
                      <a16:colId xmlns:a16="http://schemas.microsoft.com/office/drawing/2014/main" val="2014321041"/>
                    </a:ext>
                  </a:extLst>
                </a:gridCol>
                <a:gridCol w="1474832">
                  <a:extLst>
                    <a:ext uri="{9D8B030D-6E8A-4147-A177-3AD203B41FA5}">
                      <a16:colId xmlns:a16="http://schemas.microsoft.com/office/drawing/2014/main" val="2531409117"/>
                    </a:ext>
                  </a:extLst>
                </a:gridCol>
                <a:gridCol w="1474832">
                  <a:extLst>
                    <a:ext uri="{9D8B030D-6E8A-4147-A177-3AD203B41FA5}">
                      <a16:colId xmlns:a16="http://schemas.microsoft.com/office/drawing/2014/main" val="4008157606"/>
                    </a:ext>
                  </a:extLst>
                </a:gridCol>
                <a:gridCol w="1474832">
                  <a:extLst>
                    <a:ext uri="{9D8B030D-6E8A-4147-A177-3AD203B41FA5}">
                      <a16:colId xmlns:a16="http://schemas.microsoft.com/office/drawing/2014/main" val="345688791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134F5C"/>
                          </a:solidFill>
                          <a:effectLst/>
                          <a:latin typeface="+mn-lt"/>
                        </a:rPr>
                        <a:t>Genetic Similarity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134F5C"/>
                          </a:solidFill>
                          <a:effectLst/>
                          <a:latin typeface="+mn-lt"/>
                        </a:rPr>
                        <a:t>Function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134F5C"/>
                          </a:solidFill>
                          <a:effectLst/>
                          <a:latin typeface="+mn-lt"/>
                        </a:rPr>
                        <a:t>Form/Structure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45738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A)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Different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9049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B)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Different 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20844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C)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Different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93299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D)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Different</a:t>
                      </a:r>
                      <a:endParaRPr lang="en-US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Same</a:t>
                      </a:r>
                      <a:endParaRPr lang="en-US" dirty="0">
                        <a:effectLst/>
                        <a:latin typeface="+mn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48907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FC9F7534-5E4B-6F16-1AC4-5249ADDC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79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943"/>
    </mc:Choice>
    <mc:Fallback xmlns="">
      <p:transition spd="slow" advTm="1179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AF89-28C0-F2C0-5CAD-567A9F6E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Fossil 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70D3A-B2C5-F7D2-F1AC-ED88ADCCD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337041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Fossils</a:t>
            </a:r>
            <a:r>
              <a:rPr lang="en-US" sz="2600" dirty="0"/>
              <a:t> – remains or traces of organisms from the past</a:t>
            </a:r>
          </a:p>
          <a:p>
            <a:pPr lvl="1"/>
            <a:r>
              <a:rPr lang="en-US" sz="2300" dirty="0"/>
              <a:t>Located in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strata</a:t>
            </a:r>
            <a:r>
              <a:rPr lang="en-US" sz="2300" dirty="0"/>
              <a:t> – layers of rock (older fossils deeper)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Fossil record </a:t>
            </a:r>
            <a:r>
              <a:rPr lang="en-US" sz="2300" dirty="0"/>
              <a:t>- collection of fossils found throughout the world, arranged in chronological order</a:t>
            </a:r>
          </a:p>
          <a:p>
            <a:r>
              <a:rPr lang="en-US" sz="2600" dirty="0"/>
              <a:t>Fossils show change over time – link ancient organisms to modern species</a:t>
            </a:r>
          </a:p>
          <a:p>
            <a:pPr lvl="1"/>
            <a:r>
              <a:rPr lang="en-US" sz="2300" dirty="0"/>
              <a:t>Following extinctions, new species appeared in rock above others</a:t>
            </a:r>
          </a:p>
        </p:txBody>
      </p:sp>
      <p:pic>
        <p:nvPicPr>
          <p:cNvPr id="4098" name="Picture 2" descr="Evidence for Evolution | CK-12 Foundation">
            <a:extLst>
              <a:ext uri="{FF2B5EF4-FFF2-40B4-BE49-F238E27FC236}">
                <a16:creationId xmlns:a16="http://schemas.microsoft.com/office/drawing/2014/main" id="{4B2C0770-D6CE-55B5-2E77-73C1235F9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185" y="1027906"/>
            <a:ext cx="25527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8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63"/>
    </mc:Choice>
    <mc:Fallback xmlns="">
      <p:transition spd="slow" advTm="682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4E12-D31A-AEE9-D84F-88408AE3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Biogeography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DAFC3-D601-8182-C1A7-58682E69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7649183" cy="4802187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Biogeography</a:t>
            </a:r>
            <a:r>
              <a:rPr lang="en-US" sz="2600" dirty="0"/>
              <a:t> – the geographic distribution of species</a:t>
            </a:r>
          </a:p>
          <a:p>
            <a:pPr lvl="1"/>
            <a:r>
              <a:rPr lang="en-US" sz="2300" dirty="0"/>
              <a:t>Species in a geographic area are more closely related to each other than to species in a distant area (desert animals in one area are more closely related to local species than desert animals on another continent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Continental drift </a:t>
            </a:r>
            <a:r>
              <a:rPr lang="en-US" sz="2600" dirty="0"/>
              <a:t>– (and breakup of Pangea) can explain the similarity of species on different continents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Endemic species </a:t>
            </a:r>
            <a:r>
              <a:rPr lang="en-US" sz="2600" dirty="0"/>
              <a:t>– species found in a certain area and nowhere else </a:t>
            </a:r>
          </a:p>
          <a:p>
            <a:pPr lvl="2"/>
            <a:r>
              <a:rPr lang="en-US" sz="2000" dirty="0"/>
              <a:t>Marsupials</a:t>
            </a:r>
          </a:p>
        </p:txBody>
      </p:sp>
      <p:pic>
        <p:nvPicPr>
          <p:cNvPr id="1026" name="Picture 2" descr="Pangaea | Fossil Wiki | Fandom">
            <a:extLst>
              <a:ext uri="{FF2B5EF4-FFF2-40B4-BE49-F238E27FC236}">
                <a16:creationId xmlns:a16="http://schemas.microsoft.com/office/drawing/2014/main" id="{BF0BF2FB-1CDA-4B02-2B88-C2D906A1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36" y="345962"/>
            <a:ext cx="2739765" cy="308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9 Endemic Species Found in Only One Place in the World">
            <a:extLst>
              <a:ext uri="{FF2B5EF4-FFF2-40B4-BE49-F238E27FC236}">
                <a16:creationId xmlns:a16="http://schemas.microsoft.com/office/drawing/2014/main" id="{172680F0-AB17-A3B6-A6A2-5DCC564EE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37" y="3756211"/>
            <a:ext cx="2739728" cy="182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6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1"/>
    </mc:Choice>
    <mc:Fallback xmlns="">
      <p:transition spd="slow" advTm="786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Evidence of Evolution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600" dirty="0"/>
              <a:t>Evidence for evolution</a:t>
            </a:r>
            <a:endParaRPr lang="en-US" sz="2300" dirty="0"/>
          </a:p>
          <a:p>
            <a:pPr marL="1123935" lvl="1" indent="-514350">
              <a:spcBef>
                <a:spcPts val="0"/>
              </a:spcBef>
              <a:buSzPts val="2000"/>
            </a:pPr>
            <a:r>
              <a:rPr lang="en-US" sz="2300" dirty="0"/>
              <a:t>Observation</a:t>
            </a:r>
          </a:p>
          <a:p>
            <a:pPr marL="1123935" lvl="1" indent="-514350">
              <a:spcBef>
                <a:spcPts val="0"/>
              </a:spcBef>
              <a:buSzPts val="2000"/>
            </a:pPr>
            <a:r>
              <a:rPr lang="en-US" sz="2300" dirty="0"/>
              <a:t>Fossils</a:t>
            </a:r>
          </a:p>
          <a:p>
            <a:pPr marL="1123935" lvl="1" indent="-514350">
              <a:spcBef>
                <a:spcPts val="0"/>
              </a:spcBef>
              <a:buSzPts val="2000"/>
            </a:pPr>
            <a:r>
              <a:rPr lang="en-US" sz="2300" dirty="0"/>
              <a:t>Homology</a:t>
            </a:r>
          </a:p>
          <a:p>
            <a:pPr marL="1123935" lvl="1" indent="-514350">
              <a:spcBef>
                <a:spcPts val="0"/>
              </a:spcBef>
              <a:buSzPts val="2000"/>
            </a:pPr>
            <a:r>
              <a:rPr lang="en-US" sz="2300" dirty="0"/>
              <a:t>Biogeography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23"/>
    </mc:Choice>
    <mc:Fallback xmlns="">
      <p:transition spd="slow" advTm="18723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7.5</Template>
  <TotalTime>1785</TotalTime>
  <Words>332</Words>
  <Application>Microsoft Office PowerPoint</Application>
  <PresentationFormat>Widescreen</PresentationFormat>
  <Paragraphs>60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Direct Observations</vt:lpstr>
      <vt:lpstr>Homology</vt:lpstr>
      <vt:lpstr>Convergent Evolution</vt:lpstr>
      <vt:lpstr>Fossil Record</vt:lpstr>
      <vt:lpstr>Biogeography</vt:lpstr>
      <vt:lpstr>Evidence of Evolution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10</cp:revision>
  <dcterms:created xsi:type="dcterms:W3CDTF">2025-07-27T04:47:46Z</dcterms:created>
  <dcterms:modified xsi:type="dcterms:W3CDTF">2025-08-15T05:16:53Z</dcterms:modified>
</cp:coreProperties>
</file>