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7" r:id="rId2"/>
    <p:sldId id="268" r:id="rId3"/>
    <p:sldId id="274" r:id="rId4"/>
    <p:sldId id="275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1290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C261-7DC1-42C5-8EB8-E9FA3CD189A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6D141-2D46-438D-BECE-9D925A61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0" name="Google Shape;220;p2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598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31" name="Google Shape;331;p35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0" name="Google Shape;340;p35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276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44" name="Google Shape;344;p3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53" name="Google Shape;353;p3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11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3" name="Google Shape;233;p27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50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6" name="Google Shape;246;p28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605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1" name="Google Shape;251;p29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0" name="Google Shape;260;p29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006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7" name="Google Shape;267;p30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6" name="Google Shape;276;p30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6720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8" name="Google Shape;288;p31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838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9" name="Google Shape;299;p32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837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4" name="Google Shape;304;p33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3" name="Google Shape;313;p33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1942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8" name="Google Shape;318;p34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7" name="Google Shape;327;p34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363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9978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396899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836633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549229" y="798987"/>
            <a:ext cx="4970256" cy="385539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rgbClr val="CC4125"/>
              </a:buClr>
              <a:buSzPts val="5400"/>
            </a:pPr>
            <a:r>
              <a:rPr lang="en" sz="72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467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824219" y="2703377"/>
            <a:ext cx="4550059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7.7:</a:t>
            </a:r>
          </a:p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Common Ancestry</a:t>
            </a:r>
          </a:p>
        </p:txBody>
      </p:sp>
      <p:sp>
        <p:nvSpPr>
          <p:cNvPr id="482" name="Google Shape;482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6942470" y="1796564"/>
            <a:ext cx="4943409" cy="21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10343488" y="5662438"/>
            <a:ext cx="1054465" cy="469689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3" name="Picture 2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C396EC2B-8386-B933-B878-A80FA4A27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80" y="4339930"/>
            <a:ext cx="3930259" cy="131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53"/>
    </mc:Choice>
    <mc:Fallback xmlns="">
      <p:transition spd="slow" advTm="85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sz="4400"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237061" indent="-50799">
              <a:spcBef>
                <a:spcPts val="0"/>
              </a:spcBef>
              <a:buSzPts val="2100"/>
              <a:buNone/>
            </a:pPr>
            <a:endParaRPr sz="14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CF783-E9F9-DEC2-C950-6F2456687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146" y="2196633"/>
            <a:ext cx="6829425" cy="3343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FC2082-7565-1937-975A-EA95D536F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6406" y="2769254"/>
            <a:ext cx="2266256" cy="20178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238"/>
    </mc:Choice>
    <mc:Fallback xmlns="">
      <p:transition spd="slow" advTm="2423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5318-A20D-6472-0D24-F0712AE7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Endosymbiotic Theory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EF2FE-EE92-E5F5-B475-36087443C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Endosymbiotic theory </a:t>
            </a:r>
            <a:r>
              <a:rPr lang="en-US" sz="2600" dirty="0"/>
              <a:t>- eukaryotic cells evolved by incorporating into themselves individual prokaryotes, which eventually became organelles</a:t>
            </a:r>
          </a:p>
          <a:p>
            <a:pPr lvl="1"/>
            <a:r>
              <a:rPr lang="en-US" sz="2300" dirty="0"/>
              <a:t>All cells share common structures (DNA, membrane, ribosomes)</a:t>
            </a:r>
          </a:p>
          <a:p>
            <a:pPr lvl="1"/>
            <a:r>
              <a:rPr lang="en-US" sz="2300" dirty="0"/>
              <a:t>Mitochondria and chloroplasts (similarities to prokaryotes)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A83B5B-FFA0-9BAC-C857-8BED5A1F8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762" y="4002117"/>
            <a:ext cx="8832476" cy="249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1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99"/>
    </mc:Choice>
    <mc:Fallback xmlns="">
      <p:transition spd="slow" advTm="5659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E902-2FE0-E86A-60A6-93DA4347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Common Ancestry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F0577-F9B7-DBFC-0E6F-DE6DE866E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All eukaryotic cells share structures that suggest common ancestry</a:t>
            </a:r>
          </a:p>
          <a:p>
            <a:pPr lvl="1"/>
            <a:r>
              <a:rPr lang="en-US" sz="2300" dirty="0"/>
              <a:t>Membrane bound organelles</a:t>
            </a:r>
          </a:p>
          <a:p>
            <a:pPr lvl="1"/>
            <a:r>
              <a:rPr lang="en-US" sz="2300" dirty="0"/>
              <a:t>Linear chromosomes</a:t>
            </a:r>
          </a:p>
          <a:p>
            <a:pPr lvl="1"/>
            <a:r>
              <a:rPr lang="en-US" sz="2300" dirty="0"/>
              <a:t>Genes that contain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introns </a:t>
            </a:r>
            <a:r>
              <a:rPr lang="en-US" sz="2300" dirty="0">
                <a:solidFill>
                  <a:schemeClr val="tx1"/>
                </a:solidFill>
              </a:rPr>
              <a:t>(noncoding regions)</a:t>
            </a:r>
            <a:endParaRPr lang="en-US" sz="23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2050" name="Picture 2" descr="Structure and Function of Cellular Genomes | Microbiology">
            <a:extLst>
              <a:ext uri="{FF2B5EF4-FFF2-40B4-BE49-F238E27FC236}">
                <a16:creationId xmlns:a16="http://schemas.microsoft.com/office/drawing/2014/main" id="{E13A7BDF-3932-1073-AAD3-7B7B9D7C0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644" y="3823447"/>
            <a:ext cx="6232712" cy="2770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91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47"/>
    </mc:Choice>
    <mc:Fallback xmlns="">
      <p:transition spd="slow" advTm="4404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Common Ancestry Review</a:t>
            </a:r>
            <a:endParaRPr sz="4400"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Evidence for common ancestry of all eukaryotes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12"/>
    </mc:Choice>
    <mc:Fallback xmlns="">
      <p:transition spd="slow" advTm="13612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7.5</Template>
  <TotalTime>1520</TotalTime>
  <Words>85</Words>
  <Application>Microsoft Office PowerPoint</Application>
  <PresentationFormat>Widescreen</PresentationFormat>
  <Paragraphs>18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Cambria</vt:lpstr>
      <vt:lpstr>Fredericka the Great</vt:lpstr>
      <vt:lpstr>Kalam</vt:lpstr>
      <vt:lpstr>FunkyShapesVTI</vt:lpstr>
      <vt:lpstr>AP BIO</vt:lpstr>
      <vt:lpstr>Objectives</vt:lpstr>
      <vt:lpstr>Endosymbiotic Theory Review</vt:lpstr>
      <vt:lpstr>Common Ancestry</vt:lpstr>
      <vt:lpstr>Common Ancestry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5</cp:revision>
  <dcterms:created xsi:type="dcterms:W3CDTF">2025-07-30T23:30:17Z</dcterms:created>
  <dcterms:modified xsi:type="dcterms:W3CDTF">2025-08-15T05:18:26Z</dcterms:modified>
</cp:coreProperties>
</file>