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7" r:id="rId2"/>
    <p:sldId id="268" r:id="rId3"/>
    <p:sldId id="274" r:id="rId4"/>
    <p:sldId id="275" r:id="rId5"/>
    <p:sldId id="276" r:id="rId6"/>
    <p:sldId id="277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1290" autoAdjust="0"/>
  </p:normalViewPr>
  <p:slideViewPr>
    <p:cSldViewPr snapToGrid="0">
      <p:cViewPr varScale="1">
        <p:scale>
          <a:sx n="52" d="100"/>
          <a:sy n="52" d="100"/>
        </p:scale>
        <p:origin x="187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3C261-7DC1-42C5-8EB8-E9FA3CD189A7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6D141-2D46-438D-BECE-9D925A61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4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c8773d891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2c8773d8918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g2c8773d8918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c8773d8918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2c8773d8918_4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g2c8773d8918_4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Taxis and kinesis are two types of animal movement in response to stimuli, but they differ in how the movement is directed. Taxis is a directed movement towards or away from a stimulus, while kinesis is a non-directional change in speed or turning rate in response to a stimulus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6D141-2D46-438D-BECE-9D925A61BB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48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Dominance – wolf pack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6D141-2D46-438D-BECE-9D925A61BB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4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c8773d8918_4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2c8773d8918_4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g2c8773d8918_4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 b="1" cap="none"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cap="none"/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11" name="Google Shape;211;p2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12" name="Google Shape;212;p2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17" name="Google Shape;217;p2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20" name="Google Shape;220;p2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35984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0" name="Google Shape;330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31" name="Google Shape;331;p35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32" name="Google Shape;332;p35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37" name="Google Shape;337;p3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0" name="Google Shape;340;p35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92763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44" name="Google Shape;344;p3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45" name="Google Shape;345;p3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50" name="Google Shape;350;p3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53" name="Google Shape;353;p3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118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4" name="Google Shape;224;p27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25" name="Google Shape;225;p2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30" name="Google Shape;230;p2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33" name="Google Shape;233;p27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9509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7" name="Google Shape;237;p28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38" name="Google Shape;238;p2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43" name="Google Shape;243;p2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46" name="Google Shape;246;p28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86055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51" name="Google Shape;251;p29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52" name="Google Shape;252;p29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57" name="Google Shape;257;p2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60" name="Google Shape;260;p29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0063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4" name="Google Shape;264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7" name="Google Shape;267;p30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68" name="Google Shape;268;p30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73" name="Google Shape;273;p3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76" name="Google Shape;276;p30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6720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79" name="Google Shape;279;p31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80" name="Google Shape;280;p31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85" name="Google Shape;285;p3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88" name="Google Shape;288;p31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8382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2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91" name="Google Shape;291;p32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96" name="Google Shape;296;p3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99" name="Google Shape;299;p32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58370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507987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82588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/>
            </a:lvl2pPr>
            <a:lvl3pPr marL="1828754" lvl="2" indent="-4571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4pPr>
            <a:lvl5pPr marL="3047924" lvl="4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5pPr>
            <a:lvl6pPr marL="3657509" lvl="5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6pPr>
            <a:lvl7pPr marL="4267093" lvl="6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7pPr>
            <a:lvl8pPr marL="4876678" lvl="7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8pPr>
            <a:lvl9pPr marL="5486263" lvl="8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04" name="Google Shape;304;p33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05" name="Google Shape;305;p33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10" name="Google Shape;310;p3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13" name="Google Shape;313;p33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71942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6" name="Google Shape;316;p34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34"/>
          <p:cNvSpPr txBox="1">
            <a:spLocks noGrp="1"/>
          </p:cNvSpPr>
          <p:nvPr>
            <p:ph type="body" idx="1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18" name="Google Shape;318;p34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19" name="Google Shape;319;p34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24" name="Google Shape;324;p3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27" name="Google Shape;327;p34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3636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  <a:defRPr sz="33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99785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3" name="Google Shape;473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4" name="Google Shape;474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0" y="1396899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0" y="1836633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9" name="Google Shape;479;p48"/>
          <p:cNvSpPr/>
          <p:nvPr/>
        </p:nvSpPr>
        <p:spPr>
          <a:xfrm>
            <a:off x="1549229" y="798987"/>
            <a:ext cx="4970256" cy="385539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0" name="Google Shape;480;p48"/>
          <p:cNvSpPr txBox="1">
            <a:spLocks noGrp="1"/>
          </p:cNvSpPr>
          <p:nvPr>
            <p:ph type="ctrTitle"/>
          </p:nvPr>
        </p:nvSpPr>
        <p:spPr>
          <a:xfrm>
            <a:off x="2044968" y="982020"/>
            <a:ext cx="4108560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rmAutofit/>
          </a:bodyPr>
          <a:lstStyle/>
          <a:p>
            <a:pPr>
              <a:buClr>
                <a:srgbClr val="CC4125"/>
              </a:buClr>
              <a:buSzPts val="5400"/>
            </a:pPr>
            <a:r>
              <a:rPr lang="en" sz="7200" dirty="0">
                <a:solidFill>
                  <a:srgbClr val="CC4125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rPr>
              <a:t>AP BIO</a:t>
            </a:r>
            <a:endParaRPr sz="1467" dirty="0"/>
          </a:p>
        </p:txBody>
      </p:sp>
      <p:sp>
        <p:nvSpPr>
          <p:cNvPr id="481" name="Google Shape;481;p48"/>
          <p:cNvSpPr txBox="1">
            <a:spLocks noGrp="1"/>
          </p:cNvSpPr>
          <p:nvPr>
            <p:ph type="subTitle" idx="1"/>
          </p:nvPr>
        </p:nvSpPr>
        <p:spPr>
          <a:xfrm>
            <a:off x="1824219" y="2703377"/>
            <a:ext cx="4550059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r>
              <a:rPr lang="en" sz="52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TOPIC 8.1: </a:t>
            </a:r>
          </a:p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r>
              <a:rPr lang="en" sz="52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Responses to the Environment</a:t>
            </a:r>
          </a:p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endParaRPr lang="en" sz="5200" b="1" dirty="0">
              <a:solidFill>
                <a:srgbClr val="134F5C"/>
              </a:solidFill>
              <a:latin typeface="Kalam"/>
              <a:ea typeface="Kalam"/>
              <a:cs typeface="Kalam"/>
              <a:sym typeface="Kalam"/>
            </a:endParaRPr>
          </a:p>
        </p:txBody>
      </p:sp>
      <p:sp>
        <p:nvSpPr>
          <p:cNvPr id="482" name="Google Shape;482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3" name="Google Shape;483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84" name="Google Shape;484;p48" descr="Green patterned leaves"/>
          <p:cNvPicPr preferRelativeResize="0"/>
          <p:nvPr/>
        </p:nvPicPr>
        <p:blipFill rotWithShape="1">
          <a:blip r:embed="rId3">
            <a:alphaModFix/>
          </a:blip>
          <a:srcRect t="18158" r="1" b="15675"/>
          <a:stretch/>
        </p:blipFill>
        <p:spPr>
          <a:xfrm>
            <a:off x="6942470" y="1796564"/>
            <a:ext cx="4943409" cy="2170137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6" name="Google Shape;486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8" name="Google Shape;488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89" name="Google Shape;489;p48"/>
          <p:cNvGrpSpPr/>
          <p:nvPr/>
        </p:nvGrpSpPr>
        <p:grpSpPr>
          <a:xfrm>
            <a:off x="10343488" y="5662438"/>
            <a:ext cx="1054465" cy="469689"/>
            <a:chOff x="9841624" y="4115729"/>
            <a:chExt cx="602169" cy="268223"/>
          </a:xfrm>
        </p:grpSpPr>
        <p:sp>
          <p:nvSpPr>
            <p:cNvPr id="490" name="Google Shape;490;p4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1" name="Google Shape;491;p4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2" name="Google Shape;492;p4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pic>
        <p:nvPicPr>
          <p:cNvPr id="3" name="Picture 2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C396EC2B-8386-B933-B878-A80FA4A278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580" y="4339930"/>
            <a:ext cx="3930259" cy="1318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30"/>
    </mc:Choice>
    <mc:Fallback xmlns="">
      <p:transition spd="slow" advTm="86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400" b="1" dirty="0">
                <a:latin typeface="Kalam"/>
                <a:ea typeface="Kalam"/>
                <a:cs typeface="Kalam"/>
                <a:sym typeface="Kalam"/>
              </a:rPr>
              <a:t>Objectives</a:t>
            </a:r>
            <a:endParaRPr sz="4400" dirty="0"/>
          </a:p>
        </p:txBody>
      </p:sp>
      <p:sp>
        <p:nvSpPr>
          <p:cNvPr id="501" name="Google Shape;501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237061" indent="-50799">
              <a:spcBef>
                <a:spcPts val="0"/>
              </a:spcBef>
              <a:buSzPts val="2100"/>
              <a:buNone/>
            </a:pPr>
            <a:endParaRPr sz="14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AB5C8D-4923-18C6-B46B-A2BE4171D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41" y="1408346"/>
            <a:ext cx="5385122" cy="35396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05A746-CBB7-27F6-25B7-6EACB5CC0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863" y="1398494"/>
            <a:ext cx="4597137" cy="54595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BD66FC-DFFB-37D8-843B-3E6850A0D8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00" y="1690688"/>
            <a:ext cx="2057400" cy="3133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19"/>
    </mc:Choice>
    <mc:Fallback xmlns="">
      <p:transition spd="slow" advTm="3431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D52C8-8274-6B15-35B4-F80963730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Response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A4C61-7AD1-1B0D-E0CF-12AC9D4A01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Organisms respond to their environment through behavioral and physiological changes</a:t>
            </a:r>
          </a:p>
          <a:p>
            <a:pPr lvl="1"/>
            <a:r>
              <a:rPr lang="en-US" sz="2300" b="1" dirty="0">
                <a:solidFill>
                  <a:srgbClr val="134F5C"/>
                </a:solidFill>
              </a:rPr>
              <a:t>Behavior</a:t>
            </a:r>
            <a:r>
              <a:rPr lang="en-US" sz="2300" dirty="0"/>
              <a:t> – what an organism does and how it does it – a result of genetic + environmental factors, can change</a:t>
            </a:r>
          </a:p>
          <a:p>
            <a:pPr lvl="1"/>
            <a:r>
              <a:rPr lang="en-US" sz="2300" b="1" dirty="0">
                <a:solidFill>
                  <a:srgbClr val="134F5C"/>
                </a:solidFill>
              </a:rPr>
              <a:t>Physiological change </a:t>
            </a:r>
            <a:r>
              <a:rPr lang="en-US" sz="2300" dirty="0"/>
              <a:t>– change in body’s structure/function</a:t>
            </a:r>
          </a:p>
          <a:p>
            <a:pPr lvl="1"/>
            <a:r>
              <a:rPr lang="en-US" sz="2300" dirty="0"/>
              <a:t>Taxis and kinesis</a:t>
            </a:r>
          </a:p>
        </p:txBody>
      </p:sp>
      <p:pic>
        <p:nvPicPr>
          <p:cNvPr id="1026" name="Picture 2" descr="Orientation of leaves and other parts of the plant towards sunlight is  called">
            <a:extLst>
              <a:ext uri="{FF2B5EF4-FFF2-40B4-BE49-F238E27FC236}">
                <a16:creationId xmlns:a16="http://schemas.microsoft.com/office/drawing/2014/main" id="{05593CD6-88D2-AAFF-4075-9FE039672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933" y="134656"/>
            <a:ext cx="2022452" cy="178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1,053,300+ Fight Or Flight Stock Illustrations, Royalty-Free Vector  Graphics &amp; Clip Art - iStock | Fight or flight response, Fear, Stress">
            <a:extLst>
              <a:ext uri="{FF2B5EF4-FFF2-40B4-BE49-F238E27FC236}">
                <a16:creationId xmlns:a16="http://schemas.microsoft.com/office/drawing/2014/main" id="{8127FC20-6E00-FD0A-F6B0-EEA0CE537E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2" t="5270" r="12630" b="2826"/>
          <a:stretch>
            <a:fillRect/>
          </a:stretch>
        </p:blipFill>
        <p:spPr bwMode="auto">
          <a:xfrm>
            <a:off x="8579224" y="3908508"/>
            <a:ext cx="3612776" cy="294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DDA3DCB-0DE0-2D79-9B78-361895EF7E95}"/>
              </a:ext>
            </a:extLst>
          </p:cNvPr>
          <p:cNvSpPr txBox="1">
            <a:spLocks/>
          </p:cNvSpPr>
          <p:nvPr/>
        </p:nvSpPr>
        <p:spPr>
          <a:xfrm>
            <a:off x="838200" y="4136231"/>
            <a:ext cx="7741024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r>
              <a:rPr lang="en-US" sz="2600" kern="0" dirty="0"/>
              <a:t>Organisms exchange information in response to stimuli, changing behavior</a:t>
            </a:r>
          </a:p>
          <a:p>
            <a:pPr lvl="1"/>
            <a:r>
              <a:rPr lang="en-US" sz="2300" kern="0" dirty="0"/>
              <a:t>Predator warnings – colors, sounds</a:t>
            </a:r>
          </a:p>
          <a:p>
            <a:pPr lvl="1"/>
            <a:r>
              <a:rPr lang="en-US" sz="2300" b="1" kern="0" dirty="0">
                <a:solidFill>
                  <a:srgbClr val="134F5C"/>
                </a:solidFill>
              </a:rPr>
              <a:t>Fight or flight response </a:t>
            </a:r>
          </a:p>
        </p:txBody>
      </p:sp>
    </p:spTree>
    <p:extLst>
      <p:ext uri="{BB962C8B-B14F-4D97-AF65-F5344CB8AC3E}">
        <p14:creationId xmlns:p14="http://schemas.microsoft.com/office/powerpoint/2010/main" val="66054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050"/>
    </mc:Choice>
    <mc:Fallback xmlns="">
      <p:transition spd="slow" advTm="17005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7EF2-C2CB-1C9D-BBDA-845123B9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Communication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66AE5-25B3-47B3-079C-8F756C2979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Organisms communicate – </a:t>
            </a:r>
            <a:r>
              <a:rPr lang="en-US" sz="2600" b="1" dirty="0">
                <a:solidFill>
                  <a:srgbClr val="134F5C"/>
                </a:solidFill>
              </a:rPr>
              <a:t>signals</a:t>
            </a:r>
            <a:r>
              <a:rPr lang="en-US" sz="2600" dirty="0"/>
              <a:t> (stimulus that changes behavior)</a:t>
            </a:r>
          </a:p>
          <a:p>
            <a:pPr lvl="1"/>
            <a:r>
              <a:rPr lang="en-US" sz="2300" dirty="0"/>
              <a:t>Visual – warning colors, attraction for mating</a:t>
            </a:r>
          </a:p>
          <a:p>
            <a:pPr lvl="1"/>
            <a:r>
              <a:rPr lang="en-US" sz="2300" dirty="0"/>
              <a:t>Audible – mating songs</a:t>
            </a:r>
          </a:p>
          <a:p>
            <a:pPr lvl="1"/>
            <a:r>
              <a:rPr lang="en-US" sz="2300" dirty="0"/>
              <a:t>Tactile – herd interactions</a:t>
            </a:r>
          </a:p>
          <a:p>
            <a:pPr lvl="1"/>
            <a:r>
              <a:rPr lang="en-US" sz="2300" dirty="0"/>
              <a:t>Electrical – prey detection</a:t>
            </a:r>
          </a:p>
          <a:p>
            <a:pPr lvl="1"/>
            <a:r>
              <a:rPr lang="en-US" sz="2300" dirty="0"/>
              <a:t>Chemical – </a:t>
            </a:r>
            <a:r>
              <a:rPr lang="en-US" sz="2300" b="1" dirty="0">
                <a:solidFill>
                  <a:srgbClr val="134F5C"/>
                </a:solidFill>
              </a:rPr>
              <a:t>pheromones</a:t>
            </a:r>
            <a:r>
              <a:rPr lang="en-US" sz="2300" dirty="0"/>
              <a:t> </a:t>
            </a:r>
          </a:p>
          <a:p>
            <a:r>
              <a:rPr lang="en-US" sz="2600" dirty="0"/>
              <a:t>Can change behavior in others and affect reproductive success</a:t>
            </a:r>
          </a:p>
          <a:p>
            <a:r>
              <a:rPr lang="en-US" sz="2600" dirty="0"/>
              <a:t>Signals are used to establish dominance, find food, establish territory, ensure reproduction </a:t>
            </a:r>
          </a:p>
        </p:txBody>
      </p:sp>
      <p:pic>
        <p:nvPicPr>
          <p:cNvPr id="2050" name="Picture 2" descr="Poison Dart Frog | Rainforest Alliance">
            <a:extLst>
              <a:ext uri="{FF2B5EF4-FFF2-40B4-BE49-F238E27FC236}">
                <a16:creationId xmlns:a16="http://schemas.microsoft.com/office/drawing/2014/main" id="{AEEC68CC-C44A-3C89-8058-B98436C93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165" y="2557182"/>
            <a:ext cx="1743635" cy="174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aggle dancing honey bee!">
            <a:extLst>
              <a:ext uri="{FF2B5EF4-FFF2-40B4-BE49-F238E27FC236}">
                <a16:creationId xmlns:a16="http://schemas.microsoft.com/office/drawing/2014/main" id="{AA1FB117-DF6D-C157-AD25-480B42A19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834" y="5385546"/>
            <a:ext cx="2474259" cy="139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5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950"/>
    </mc:Choice>
    <mc:Fallback xmlns="">
      <p:transition spd="slow" advTm="9495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CB40-0E30-39EC-3ABF-A57345E8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Innate and Learned Behaviors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331F4-8301-4B49-E102-8EA3E60A6D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solidFill>
                  <a:srgbClr val="134F5C"/>
                </a:solidFill>
              </a:rPr>
              <a:t>Innate behaviors </a:t>
            </a:r>
            <a:r>
              <a:rPr lang="en-US" sz="2600" dirty="0"/>
              <a:t>– developmentally fixed, inherited and unlearned (reflex)</a:t>
            </a:r>
          </a:p>
          <a:p>
            <a:r>
              <a:rPr lang="en-US" sz="2600" b="1" dirty="0">
                <a:solidFill>
                  <a:srgbClr val="134F5C"/>
                </a:solidFill>
              </a:rPr>
              <a:t>Learned behaviors </a:t>
            </a:r>
            <a:r>
              <a:rPr lang="en-US" sz="2600" dirty="0"/>
              <a:t>– behaviors modified based on specific experiences (imprinting, conditioning)</a:t>
            </a:r>
          </a:p>
          <a:p>
            <a:r>
              <a:rPr lang="en-US" sz="2600" dirty="0"/>
              <a:t>Fitness favors behaviors that increase survival and reproductive success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4799F-BC64-60A4-7F10-E9A69950E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507" y="4316788"/>
            <a:ext cx="3720352" cy="186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0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877"/>
    </mc:Choice>
    <mc:Fallback xmlns="">
      <p:transition spd="slow" advTm="7387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EC4E9-BECD-649E-6B9A-BC5AE03C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Cooperative Behaviors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F2E8B-9194-8E51-8D36-20817AD406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solidFill>
                  <a:srgbClr val="134F5C"/>
                </a:solidFill>
              </a:rPr>
              <a:t>Cooperative behaviors </a:t>
            </a:r>
            <a:r>
              <a:rPr lang="en-US" sz="2600" dirty="0"/>
              <a:t>tend to increase the fitness of both the organism and the population</a:t>
            </a:r>
          </a:p>
          <a:p>
            <a:pPr lvl="1"/>
            <a:r>
              <a:rPr lang="en-US" sz="2300" b="1" dirty="0">
                <a:solidFill>
                  <a:srgbClr val="134F5C"/>
                </a:solidFill>
              </a:rPr>
              <a:t>Altruism</a:t>
            </a:r>
            <a:r>
              <a:rPr lang="en-US" sz="2300" dirty="0"/>
              <a:t> – reduce individual fitness but increase the fitness of others</a:t>
            </a:r>
            <a:r>
              <a:rPr lang="en-US" sz="2000" dirty="0"/>
              <a:t> </a:t>
            </a:r>
            <a:r>
              <a:rPr lang="en-US" sz="2300" dirty="0"/>
              <a:t>(warning calls)</a:t>
            </a:r>
          </a:p>
          <a:p>
            <a:pPr lvl="1"/>
            <a:r>
              <a:rPr lang="en-US" sz="2300" b="1" dirty="0">
                <a:solidFill>
                  <a:srgbClr val="134F5C"/>
                </a:solidFill>
              </a:rPr>
              <a:t>Kin selection </a:t>
            </a:r>
            <a:r>
              <a:rPr lang="en-US" sz="2300" dirty="0"/>
              <a:t>– providing aid that enables other close relatives to produce offspring</a:t>
            </a:r>
          </a:p>
          <a:p>
            <a:pPr lvl="1"/>
            <a:r>
              <a:rPr lang="en-US" sz="2300" dirty="0"/>
              <a:t>Herd, flock, schooling behavior</a:t>
            </a:r>
          </a:p>
        </p:txBody>
      </p:sp>
      <p:pic>
        <p:nvPicPr>
          <p:cNvPr id="4098" name="Picture 2" descr="Why Do Fish Travel in Schools? | Scuba Diving">
            <a:extLst>
              <a:ext uri="{FF2B5EF4-FFF2-40B4-BE49-F238E27FC236}">
                <a16:creationId xmlns:a16="http://schemas.microsoft.com/office/drawing/2014/main" id="{08E796C5-1B66-E75F-342D-43F2601DF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189" y="3818965"/>
            <a:ext cx="4269296" cy="284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99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17"/>
    </mc:Choice>
    <mc:Fallback xmlns="">
      <p:transition spd="slow" advTm="6741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400" b="1" dirty="0">
                <a:latin typeface="Kalam"/>
                <a:ea typeface="Kalam"/>
                <a:cs typeface="Kalam"/>
                <a:sym typeface="Kalam"/>
              </a:rPr>
              <a:t>Responses to the Environment Review</a:t>
            </a:r>
            <a:endParaRPr sz="4400" dirty="0"/>
          </a:p>
        </p:txBody>
      </p:sp>
      <p:sp>
        <p:nvSpPr>
          <p:cNvPr id="542" name="Google Shape;542;p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514350" indent="-514350">
              <a:spcBef>
                <a:spcPts val="0"/>
              </a:spcBef>
              <a:buSzPts val="2000"/>
              <a:buAutoNum type="arabicPeriod"/>
            </a:pPr>
            <a:r>
              <a:rPr lang="en-US" sz="2600" dirty="0"/>
              <a:t>Organisms respond to stimuli which increases their survival and reproductive success</a:t>
            </a:r>
          </a:p>
          <a:p>
            <a:pPr marL="514350" indent="-514350">
              <a:spcBef>
                <a:spcPts val="0"/>
              </a:spcBef>
              <a:buSzPts val="2000"/>
              <a:buAutoNum type="arabicPeriod"/>
            </a:pPr>
            <a:r>
              <a:rPr lang="en-US" sz="2600" dirty="0"/>
              <a:t>Types of signaling</a:t>
            </a:r>
          </a:p>
          <a:p>
            <a:pPr marL="514350" indent="-514350">
              <a:spcBef>
                <a:spcPts val="0"/>
              </a:spcBef>
              <a:buSzPts val="2000"/>
              <a:buAutoNum type="arabicPeriod"/>
            </a:pPr>
            <a:r>
              <a:rPr lang="en-US" sz="2600" dirty="0"/>
              <a:t>Innate and learned behaviors</a:t>
            </a:r>
          </a:p>
          <a:p>
            <a:pPr marL="514350" indent="-514350">
              <a:spcBef>
                <a:spcPts val="0"/>
              </a:spcBef>
              <a:buSzPts val="2000"/>
              <a:buAutoNum type="arabicPeriod"/>
            </a:pPr>
            <a:r>
              <a:rPr lang="en-US" sz="2600" dirty="0"/>
              <a:t>Cooperative behaviors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00"/>
    </mc:Choice>
    <mc:Fallback xmlns="">
      <p:transition spd="slow" advTm="23700"/>
    </mc:Fallback>
  </mc:AlternateContent>
</p:sld>
</file>

<file path=ppt/theme/theme1.xml><?xml version="1.0" encoding="utf-8"?>
<a:theme xmlns:a="http://schemas.openxmlformats.org/drawingml/2006/main" name="FunkyShapesVTI">
  <a:themeElements>
    <a:clrScheme name="Custom 15">
      <a:dk1>
        <a:srgbClr val="000000"/>
      </a:dk1>
      <a:lt1>
        <a:srgbClr val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 Bio 7.10</Template>
  <TotalTime>4790</TotalTime>
  <Words>308</Words>
  <Application>Microsoft Office PowerPoint</Application>
  <PresentationFormat>Widescreen</PresentationFormat>
  <Paragraphs>42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Cambria</vt:lpstr>
      <vt:lpstr>Fredericka the Great</vt:lpstr>
      <vt:lpstr>Kalam</vt:lpstr>
      <vt:lpstr>FunkyShapesVTI</vt:lpstr>
      <vt:lpstr>AP BIO</vt:lpstr>
      <vt:lpstr>Objectives</vt:lpstr>
      <vt:lpstr>Response</vt:lpstr>
      <vt:lpstr>Communication</vt:lpstr>
      <vt:lpstr>Innate and Learned Behaviors</vt:lpstr>
      <vt:lpstr>Cooperative Behaviors</vt:lpstr>
      <vt:lpstr>Responses to the Environment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Karpoukhin</dc:creator>
  <cp:lastModifiedBy>Daniel Karpoukhin</cp:lastModifiedBy>
  <cp:revision>16</cp:revision>
  <dcterms:created xsi:type="dcterms:W3CDTF">2025-08-03T00:16:27Z</dcterms:created>
  <dcterms:modified xsi:type="dcterms:W3CDTF">2025-08-15T05:20:56Z</dcterms:modified>
</cp:coreProperties>
</file>