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7" r:id="rId2"/>
    <p:sldId id="268" r:id="rId3"/>
    <p:sldId id="274" r:id="rId4"/>
    <p:sldId id="275" r:id="rId5"/>
    <p:sldId id="276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+ 240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9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8.4: 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Effects of Density on Populations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3"/>
    </mc:Choice>
    <mc:Fallback xmlns="">
      <p:transition spd="slow" advTm="9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0BBBC-0479-AA61-22FC-7752996CF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01" y="365125"/>
            <a:ext cx="5767920" cy="5961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DA2742-41E7-9B6B-7DD7-A96BAEDAB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295" y="2434431"/>
            <a:ext cx="2238375" cy="3133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93"/>
    </mc:Choice>
    <mc:Fallback xmlns="">
      <p:transition spd="slow" advTm="274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BDF2-8384-A667-5C41-8CCD0D86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Carrying Capacity and Logistic Growth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63DA8-F36E-0976-9855-7C4E8C5D0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610" y="1312335"/>
            <a:ext cx="7821707" cy="435133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Exponential population growth </a:t>
            </a:r>
            <a:r>
              <a:rPr lang="en-US" sz="2600" dirty="0"/>
              <a:t>is unlimited – resources are abundant</a:t>
            </a:r>
          </a:p>
          <a:p>
            <a:pPr lvl="1"/>
            <a:r>
              <a:rPr lang="en-US" sz="2300" dirty="0"/>
              <a:t>Not possible for a long time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Carrying capacity </a:t>
            </a:r>
            <a:r>
              <a:rPr lang="en-US" sz="2600" dirty="0"/>
              <a:t>– the maximum population size that a certain environment can support at a particular time -&gt;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logistic population growth </a:t>
            </a:r>
            <a:r>
              <a:rPr lang="en-US" sz="2600" dirty="0"/>
              <a:t>– rate of growth declines as carrying capacity is reached</a:t>
            </a:r>
          </a:p>
          <a:p>
            <a:pPr lvl="1"/>
            <a:r>
              <a:rPr lang="en-US" sz="2300" dirty="0"/>
              <a:t>Affects reproduction (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life history</a:t>
            </a:r>
            <a:r>
              <a:rPr lang="en-US" sz="2300" dirty="0"/>
              <a:t>)</a:t>
            </a:r>
          </a:p>
          <a:p>
            <a:r>
              <a:rPr lang="en-US" sz="2600" dirty="0"/>
              <a:t>Ex. R= 1.0, Pop. = 1200, K = 1500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6ACC2-0AE1-1C33-6668-B7824E89E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752" y="1310538"/>
            <a:ext cx="3582519" cy="2896504"/>
          </a:xfrm>
          <a:prstGeom prst="rect">
            <a:avLst/>
          </a:prstGeom>
        </p:spPr>
      </p:pic>
      <p:pic>
        <p:nvPicPr>
          <p:cNvPr id="1026" name="Picture 2" descr="Population ecology - Logistic Growth, Carrying Capacity ...">
            <a:extLst>
              <a:ext uri="{FF2B5EF4-FFF2-40B4-BE49-F238E27FC236}">
                <a16:creationId xmlns:a16="http://schemas.microsoft.com/office/drawing/2014/main" id="{4CF2B062-4028-B632-EC73-FEB44F63C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7" r="1418" b="5325"/>
          <a:stretch>
            <a:fillRect/>
          </a:stretch>
        </p:blipFill>
        <p:spPr bwMode="auto">
          <a:xfrm>
            <a:off x="6821398" y="4341979"/>
            <a:ext cx="5370602" cy="26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1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16"/>
    </mc:Choice>
    <mc:Fallback xmlns="">
      <p:transition spd="slow" advTm="1776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0E5B-83B8-B044-9C2D-253963C3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Limits to Growth: Density Dependent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91D4-EDD5-112C-6A87-8BB8E7502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1530"/>
            <a:ext cx="10515600" cy="5059270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Density dependent factors </a:t>
            </a:r>
            <a:r>
              <a:rPr lang="en-US" sz="2600" dirty="0"/>
              <a:t>– when there is a higher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population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density</a:t>
            </a:r>
            <a:r>
              <a:rPr lang="en-US" sz="2600" dirty="0"/>
              <a:t> (individuals per unit of area) death rate increases/birth rate decreases</a:t>
            </a:r>
          </a:p>
          <a:p>
            <a:pPr lvl="1"/>
            <a:r>
              <a:rPr lang="en-US" sz="2300" dirty="0"/>
              <a:t>Competition for resources – food, space</a:t>
            </a:r>
          </a:p>
          <a:p>
            <a:pPr lvl="1"/>
            <a:r>
              <a:rPr lang="en-US" sz="2300" dirty="0"/>
              <a:t>Territoriality – nesting</a:t>
            </a:r>
          </a:p>
          <a:p>
            <a:pPr lvl="1"/>
            <a:r>
              <a:rPr lang="en-US" sz="2300" dirty="0"/>
              <a:t>Disease – easier transmission </a:t>
            </a:r>
          </a:p>
          <a:p>
            <a:pPr lvl="1"/>
            <a:r>
              <a:rPr lang="en-US" sz="2300" dirty="0"/>
              <a:t>Predation – easier to find prey</a:t>
            </a:r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r>
              <a:rPr lang="en-US" sz="2600" dirty="0"/>
              <a:t>When population gets too high, these factors will cause it to shrink </a:t>
            </a:r>
          </a:p>
        </p:txBody>
      </p:sp>
      <p:pic>
        <p:nvPicPr>
          <p:cNvPr id="2050" name="Picture 2" descr="Section 1: Characteristics of Populations | NGS Magnified">
            <a:extLst>
              <a:ext uri="{FF2B5EF4-FFF2-40B4-BE49-F238E27FC236}">
                <a16:creationId xmlns:a16="http://schemas.microsoft.com/office/drawing/2014/main" id="{8CE799D4-F72F-704B-1C59-A2742553A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" b="50000"/>
          <a:stretch>
            <a:fillRect/>
          </a:stretch>
        </p:blipFill>
        <p:spPr bwMode="auto">
          <a:xfrm>
            <a:off x="6096000" y="3148194"/>
            <a:ext cx="4929880" cy="236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5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75"/>
    </mc:Choice>
    <mc:Fallback xmlns="">
      <p:transition spd="slow" advTm="8787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5469-B0A9-21FA-AD5E-08620AC2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Limits to Growth: Density Independent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70040-58AA-5852-4C56-5B32DDD06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Density independent factors </a:t>
            </a:r>
            <a:r>
              <a:rPr lang="en-US" sz="2600" dirty="0"/>
              <a:t>– death rate changing regardless of a change in population density</a:t>
            </a:r>
          </a:p>
          <a:p>
            <a:pPr lvl="1"/>
            <a:r>
              <a:rPr lang="en-US" sz="2300" dirty="0"/>
              <a:t>Natural disasters</a:t>
            </a:r>
          </a:p>
          <a:p>
            <a:pPr lvl="1"/>
            <a:r>
              <a:rPr lang="en-US" sz="2300" dirty="0"/>
              <a:t>Human involvement</a:t>
            </a:r>
          </a:p>
        </p:txBody>
      </p:sp>
      <p:pic>
        <p:nvPicPr>
          <p:cNvPr id="3074" name="Picture 2" descr="Density-Independent Factors | Definition &amp; Examples - Lesson | Study.com">
            <a:extLst>
              <a:ext uri="{FF2B5EF4-FFF2-40B4-BE49-F238E27FC236}">
                <a16:creationId xmlns:a16="http://schemas.microsoft.com/office/drawing/2014/main" id="{9F7DD66F-B499-D825-50F1-1DD481FF8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122" y="2617134"/>
            <a:ext cx="42862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1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21"/>
    </mc:Choice>
    <mc:Fallback xmlns="">
      <p:transition spd="slow" advTm="547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Effects on Populations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Logistic growth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Density dependent and independent limiting factors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9"/>
    </mc:Choice>
    <mc:Fallback xmlns="">
      <p:transition spd="slow" advTm="27899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8.3</Template>
  <TotalTime>3729</TotalTime>
  <Words>188</Words>
  <Application>Microsoft Office PowerPoint</Application>
  <PresentationFormat>Widescreen</PresentationFormat>
  <Paragraphs>33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Carrying Capacity and Logistic Growth</vt:lpstr>
      <vt:lpstr>Limits to Growth: Density Dependent</vt:lpstr>
      <vt:lpstr>Limits to Growth: Density Independent</vt:lpstr>
      <vt:lpstr>Effects on Populations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10</cp:revision>
  <dcterms:created xsi:type="dcterms:W3CDTF">2025-08-03T22:23:16Z</dcterms:created>
  <dcterms:modified xsi:type="dcterms:W3CDTF">2025-08-15T05:22:30Z</dcterms:modified>
</cp:coreProperties>
</file>