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67" r:id="rId2"/>
    <p:sldId id="268" r:id="rId3"/>
    <p:sldId id="274" r:id="rId4"/>
    <p:sldId id="275" r:id="rId5"/>
    <p:sldId id="276" r:id="rId6"/>
    <p:sldId id="278" r:id="rId7"/>
    <p:sldId id="277" r:id="rId8"/>
    <p:sldId id="27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1290" autoAdjust="0"/>
  </p:normalViewPr>
  <p:slideViewPr>
    <p:cSldViewPr snapToGrid="0">
      <p:cViewPr varScale="1">
        <p:scale>
          <a:sx n="52" d="100"/>
          <a:sy n="52" d="100"/>
        </p:scale>
        <p:origin x="187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diverse = more species that have different niches = less competition</a:t>
            </a:r>
          </a:p>
          <a:p>
            <a:endParaRPr lang="en-US" dirty="0"/>
          </a:p>
          <a:p>
            <a:r>
              <a:rPr lang="en-US" dirty="0"/>
              <a:t>1-0.315=0.685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608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more species (more diversity) that have different niches = less competition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3444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Food web = energy relationships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229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Clownfish find shelter and protection within the stinging tentacles of the anemone, while the anemone benefits from 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clownfish's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presence by being cleaned of parasites and attracting prey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Barnacles get food and ride, no detriment to whale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Mosquito takes our blood and leaves disease or itchiness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88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8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8.5: 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Community Ecology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756"/>
    </mc:Choice>
    <mc:Fallback xmlns="">
      <p:transition spd="slow" advTm="875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1C9239-B113-6B57-67F0-AE0C89496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217" y="502023"/>
            <a:ext cx="5344913" cy="58539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8B54B01-BF64-CA98-B3BA-01C37467B1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96609" y="1378345"/>
            <a:ext cx="3295391" cy="232396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2B1514D-DDCC-B669-4BD3-390558913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1547" y="2238094"/>
            <a:ext cx="2152650" cy="19335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326"/>
    </mc:Choice>
    <mc:Fallback xmlns="">
      <p:transition spd="slow" advTm="2232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17F3-173E-A65A-B2ED-A1E367088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Community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2E3783-77D8-D22C-23CE-BF15DEFB3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6539753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Community</a:t>
            </a:r>
            <a:r>
              <a:rPr lang="en-US" sz="2600" dirty="0"/>
              <a:t> – a group of populations of different species living close enough to each other to interact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Interspecific interaction </a:t>
            </a:r>
            <a:r>
              <a:rPr lang="en-US" sz="2300" dirty="0"/>
              <a:t>can be positive for a species, negative for a species, or neutral – cause community to change over time</a:t>
            </a:r>
          </a:p>
          <a:p>
            <a:pPr lvl="1"/>
            <a:r>
              <a:rPr lang="en-US" sz="2300" dirty="0"/>
              <a:t>Interactions determine how each species accesses energy and resources </a:t>
            </a:r>
          </a:p>
          <a:p>
            <a:pPr lvl="1"/>
            <a:r>
              <a:rPr lang="en-US" sz="2300" dirty="0"/>
              <a:t>Described in the number of species and number of individuals of each species</a:t>
            </a:r>
          </a:p>
        </p:txBody>
      </p:sp>
      <p:pic>
        <p:nvPicPr>
          <p:cNvPr id="1026" name="Picture 2" descr="The Scope of Ecology | General Biology I Class Notes | Fiveable | Fiveable">
            <a:extLst>
              <a:ext uri="{FF2B5EF4-FFF2-40B4-BE49-F238E27FC236}">
                <a16:creationId xmlns:a16="http://schemas.microsoft.com/office/drawing/2014/main" id="{969B7E55-428B-1306-71BB-A0BC2380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7953" y="2057590"/>
            <a:ext cx="4405313" cy="3106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828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32"/>
    </mc:Choice>
    <mc:Fallback xmlns="">
      <p:transition spd="slow" advTm="74732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4834-303B-DF68-962A-5128C1E8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Simpson’s Diversity Index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20CA3-17C3-C488-C972-7DBD0BFED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678271" cy="4351339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Measure diversity using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Simpson’s Diversity Index</a:t>
            </a:r>
          </a:p>
          <a:p>
            <a:pPr lvl="1"/>
            <a:r>
              <a:rPr lang="en-US" sz="2300" dirty="0"/>
              <a:t>Organisms in a species/by all organisms </a:t>
            </a:r>
          </a:p>
          <a:p>
            <a:pPr lvl="1"/>
            <a:r>
              <a:rPr lang="en-US" sz="2300" dirty="0"/>
              <a:t>Square and add up all of these values </a:t>
            </a:r>
          </a:p>
          <a:p>
            <a:pPr lvl="1"/>
            <a:r>
              <a:rPr lang="en-US" sz="2300" dirty="0"/>
              <a:t>Subtract from 1</a:t>
            </a:r>
          </a:p>
          <a:p>
            <a:r>
              <a:rPr lang="en-US" sz="2600" dirty="0"/>
              <a:t>Accounts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species richness </a:t>
            </a:r>
            <a:r>
              <a:rPr lang="en-US" sz="2600" dirty="0"/>
              <a:t>- # of species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Relative abundance </a:t>
            </a:r>
            <a:r>
              <a:rPr lang="en-US" sz="2600" dirty="0"/>
              <a:t>- % each species makes up of the total community</a:t>
            </a:r>
          </a:p>
          <a:p>
            <a:r>
              <a:rPr lang="en-US" sz="2600" dirty="0"/>
              <a:t>More diverse = more stable, greater productivity</a:t>
            </a:r>
          </a:p>
          <a:p>
            <a:r>
              <a:rPr lang="en-US" sz="2600" dirty="0"/>
              <a:t>Find the diversity: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698E04-5CC6-A182-5AD7-5587A12B3C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47529" y="1825625"/>
            <a:ext cx="3944471" cy="2421919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D523BF-37F0-76E2-01A2-B52F8A76E6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39872"/>
              </p:ext>
            </p:extLst>
          </p:nvPr>
        </p:nvGraphicFramePr>
        <p:xfrm>
          <a:off x="10219764" y="4382481"/>
          <a:ext cx="1840751" cy="15039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11833">
                  <a:extLst>
                    <a:ext uri="{9D8B030D-6E8A-4147-A177-3AD203B41FA5}">
                      <a16:colId xmlns:a16="http://schemas.microsoft.com/office/drawing/2014/main" val="48547065"/>
                    </a:ext>
                  </a:extLst>
                </a:gridCol>
                <a:gridCol w="528918">
                  <a:extLst>
                    <a:ext uri="{9D8B030D-6E8A-4147-A177-3AD203B41FA5}">
                      <a16:colId xmlns:a16="http://schemas.microsoft.com/office/drawing/2014/main" val="1359261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A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2587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B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0873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C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4313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Species D</a:t>
                      </a:r>
                    </a:p>
                  </a:txBody>
                  <a:tcP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4871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921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5608"/>
    </mc:Choice>
    <mc:Fallback xmlns="">
      <p:transition spd="slow" advTm="185608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6EADD1-9606-0706-2015-7FECC3C7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Competition and Niches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E3848-A5F3-76C6-08D5-5831CBD0D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53330"/>
            <a:ext cx="9282953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Interspecific competition </a:t>
            </a:r>
            <a:r>
              <a:rPr lang="en-US" sz="2600" dirty="0"/>
              <a:t>(-/-) – competition between 2 species when resources are in short supply</a:t>
            </a:r>
          </a:p>
          <a:p>
            <a:pPr lvl="1"/>
            <a:r>
              <a:rPr lang="en-US" sz="2300" dirty="0"/>
              <a:t>Less reproductively advantaged species may be eliminated (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competitive exclusion</a:t>
            </a:r>
            <a:r>
              <a:rPr lang="en-US" sz="2300" dirty="0"/>
              <a:t>) 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Ecological niche </a:t>
            </a:r>
            <a:r>
              <a:rPr lang="en-US" sz="2600" dirty="0"/>
              <a:t>– sum of biotic/abiotic resources a species uses</a:t>
            </a:r>
          </a:p>
          <a:p>
            <a:pPr lvl="1"/>
            <a:r>
              <a:rPr lang="en-US" sz="2300" dirty="0"/>
              <a:t>Has both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fundamental</a:t>
            </a:r>
            <a:r>
              <a:rPr lang="en-US" sz="2300" dirty="0"/>
              <a:t> and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realized niche</a:t>
            </a:r>
          </a:p>
          <a:p>
            <a:pPr lvl="1"/>
            <a:r>
              <a:rPr lang="en-US" sz="2300" dirty="0"/>
              <a:t>Natural selection favors behaviors that lesson competition -&gt;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niche partitioning </a:t>
            </a:r>
            <a:r>
              <a:rPr lang="en-US" sz="2300" dirty="0"/>
              <a:t>(move to realized niche) – similar species split up resources</a:t>
            </a:r>
          </a:p>
          <a:p>
            <a:pPr lvl="1"/>
            <a:endParaRPr lang="en-US" sz="2300" dirty="0"/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08226E5A-2847-19F7-0A33-4FECB544D3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599D6D6E-20E0-975A-24DF-5EBA2CA26C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4870" y="5042092"/>
            <a:ext cx="6842872" cy="1815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Competition ( Read ) | Biology | CK-12 Foundation">
            <a:extLst>
              <a:ext uri="{FF2B5EF4-FFF2-40B4-BE49-F238E27FC236}">
                <a16:creationId xmlns:a16="http://schemas.microsoft.com/office/drawing/2014/main" id="{1F74445B-767F-08F2-9D15-3AFAF822AE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4" t="18301" r="7675" b="2265"/>
          <a:stretch>
            <a:fillRect/>
          </a:stretch>
        </p:blipFill>
        <p:spPr bwMode="auto">
          <a:xfrm>
            <a:off x="10018006" y="2088776"/>
            <a:ext cx="2173994" cy="4769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274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6185"/>
    </mc:Choice>
    <mc:Fallback xmlns="">
      <p:transition spd="slow" advTm="146185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F0EBB-7B75-29CC-3E30-2BE02621D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Predation and Trophic Cascades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0F402E-43CD-C391-85D6-20B15E21C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Predation</a:t>
            </a:r>
            <a:r>
              <a:rPr lang="en-US" sz="2600" dirty="0"/>
              <a:t> (+/-) – one species kills and eats the other (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predator</a:t>
            </a:r>
            <a:r>
              <a:rPr lang="en-US" sz="2600" dirty="0"/>
              <a:t> and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prey</a:t>
            </a:r>
            <a:r>
              <a:rPr lang="en-US" sz="2600" dirty="0"/>
              <a:t>) 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Herbivory</a:t>
            </a:r>
            <a:r>
              <a:rPr lang="en-US" sz="2300" dirty="0"/>
              <a:t> (+/-) – organism eats plant</a:t>
            </a:r>
          </a:p>
          <a:p>
            <a:pPr lvl="1"/>
            <a:r>
              <a:rPr lang="en-US" sz="2300" dirty="0"/>
              <a:t>Prey has developed adaptations – camouflage, warning color, mimicry</a:t>
            </a:r>
          </a:p>
          <a:p>
            <a:pPr lvl="1"/>
            <a:r>
              <a:rPr lang="en-US" sz="2300" dirty="0"/>
              <a:t>Predator-prey cycles – regulate size of both species</a:t>
            </a:r>
          </a:p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Trophic cascade </a:t>
            </a:r>
            <a:r>
              <a:rPr lang="en-US" sz="2600" dirty="0"/>
              <a:t>– changes in one level of a </a:t>
            </a: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food web </a:t>
            </a:r>
            <a:r>
              <a:rPr lang="en-US" sz="2600" dirty="0"/>
              <a:t>can affect other levels</a:t>
            </a:r>
          </a:p>
        </p:txBody>
      </p:sp>
      <p:pic>
        <p:nvPicPr>
          <p:cNvPr id="3074" name="Picture 2" descr="Ecological Cycle: Predator and Prey • MyLearning">
            <a:extLst>
              <a:ext uri="{FF2B5EF4-FFF2-40B4-BE49-F238E27FC236}">
                <a16:creationId xmlns:a16="http://schemas.microsoft.com/office/drawing/2014/main" id="{20EFA973-B191-B870-2329-16FA13EB94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94" y="4399041"/>
            <a:ext cx="4445372" cy="209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BB78FEEB-F6C6-BA18-0FE4-5B8708E1C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7154" y="4399041"/>
            <a:ext cx="3479540" cy="245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236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4565"/>
    </mc:Choice>
    <mc:Fallback xmlns="">
      <p:transition spd="slow" advTm="134565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10BD9-8E8C-2E6F-B327-1F2A64A44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Symbioses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840AF-469B-1363-4261-0A07A6816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690688"/>
            <a:ext cx="10515600" cy="4351339"/>
          </a:xfrm>
        </p:spPr>
        <p:txBody>
          <a:bodyPr>
            <a:normAutofit/>
          </a:bodyPr>
          <a:lstStyle/>
          <a:p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Symbiosis </a:t>
            </a:r>
            <a:r>
              <a:rPr lang="en-US" sz="2600" dirty="0">
                <a:solidFill>
                  <a:schemeClr val="tx1"/>
                </a:solidFill>
              </a:rPr>
              <a:t>– close and long-term relationship between 2 species</a:t>
            </a:r>
            <a:endParaRPr lang="en-US" sz="2600" b="1" dirty="0">
              <a:solidFill>
                <a:schemeClr val="accent2">
                  <a:lumMod val="50000"/>
                </a:schemeClr>
              </a:solidFill>
            </a:endParaRP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Parasitism </a:t>
            </a:r>
            <a:r>
              <a:rPr lang="en-US" sz="2300" dirty="0">
                <a:solidFill>
                  <a:schemeClr val="tx1"/>
                </a:solidFill>
              </a:rPr>
              <a:t>(+/-)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300" dirty="0"/>
              <a:t>– one species (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parasite</a:t>
            </a:r>
            <a:r>
              <a:rPr lang="en-US" sz="2300" dirty="0"/>
              <a:t>) gets nourishment from the 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host</a:t>
            </a:r>
            <a:r>
              <a:rPr lang="en-US" sz="2300" dirty="0"/>
              <a:t>, which is harmed in the process 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Mutualism </a:t>
            </a:r>
            <a:r>
              <a:rPr lang="en-US" sz="2300" dirty="0">
                <a:solidFill>
                  <a:schemeClr val="tx1"/>
                </a:solidFill>
              </a:rPr>
              <a:t>(+/+)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300" dirty="0"/>
              <a:t>– both species benefit from the relationship</a:t>
            </a:r>
          </a:p>
          <a:p>
            <a:pPr lvl="1"/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Commensalism </a:t>
            </a:r>
            <a:r>
              <a:rPr lang="en-US" sz="2300" dirty="0">
                <a:solidFill>
                  <a:schemeClr val="tx1"/>
                </a:solidFill>
              </a:rPr>
              <a:t>(+/0)</a:t>
            </a:r>
            <a:r>
              <a:rPr lang="en-US" sz="2300" b="1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en-US" sz="2300" dirty="0"/>
              <a:t>– interaction that helps one species but neutrally affects the other</a:t>
            </a:r>
          </a:p>
        </p:txBody>
      </p:sp>
      <p:pic>
        <p:nvPicPr>
          <p:cNvPr id="4098" name="Picture 2" descr="Mutualism: Eight examples of species that work together to get ahead |  Natural History Museum">
            <a:extLst>
              <a:ext uri="{FF2B5EF4-FFF2-40B4-BE49-F238E27FC236}">
                <a16:creationId xmlns:a16="http://schemas.microsoft.com/office/drawing/2014/main" id="{9BD23CD7-4FBD-1CE5-E2D3-628B42119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95" y="4251320"/>
            <a:ext cx="3880209" cy="224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Parasitic Relationships – American Kennel Club">
            <a:extLst>
              <a:ext uri="{FF2B5EF4-FFF2-40B4-BE49-F238E27FC236}">
                <a16:creationId xmlns:a16="http://schemas.microsoft.com/office/drawing/2014/main" id="{CD12A3FB-C85C-CFA1-744C-846E89324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8345" y="4387645"/>
            <a:ext cx="3157845" cy="21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Why do whales grow Barnacles?">
            <a:extLst>
              <a:ext uri="{FF2B5EF4-FFF2-40B4-BE49-F238E27FC236}">
                <a16:creationId xmlns:a16="http://schemas.microsoft.com/office/drawing/2014/main" id="{21761B10-2C18-D495-C35E-14EDAF954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0430" y="4387645"/>
            <a:ext cx="3836063" cy="2105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820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369"/>
    </mc:Choice>
    <mc:Fallback xmlns="">
      <p:transition spd="slow" advTm="61369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Community Ecology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Simpson’s Diversity Index</a:t>
            </a:r>
          </a:p>
          <a:p>
            <a:pPr marL="514350" indent="-514350">
              <a:spcBef>
                <a:spcPts val="0"/>
              </a:spcBef>
              <a:buSzPts val="2000"/>
              <a:buAutoNum type="arabicPeriod"/>
            </a:pPr>
            <a:r>
              <a:rPr lang="en-US" sz="2600" dirty="0"/>
              <a:t>Interspecific interactions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Competition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Niches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Predation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Trophic cascades</a:t>
            </a:r>
          </a:p>
          <a:p>
            <a:pPr marL="1123935" lvl="1" indent="-514350">
              <a:spcBef>
                <a:spcPts val="0"/>
              </a:spcBef>
              <a:buSzPts val="2000"/>
            </a:pPr>
            <a:r>
              <a:rPr lang="en-US" sz="2300" dirty="0"/>
              <a:t>Symbiosis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528"/>
    </mc:Choice>
    <mc:Fallback xmlns="">
      <p:transition spd="slow" advTm="20528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8.4</Template>
  <TotalTime>564</TotalTime>
  <Words>423</Words>
  <Application>Microsoft Office PowerPoint</Application>
  <PresentationFormat>Widescreen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Community</vt:lpstr>
      <vt:lpstr>Simpson’s Diversity Index</vt:lpstr>
      <vt:lpstr>Competition and Niches</vt:lpstr>
      <vt:lpstr>Predation and Trophic Cascades</vt:lpstr>
      <vt:lpstr>Symbioses</vt:lpstr>
      <vt:lpstr>Community Ecology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23</cp:revision>
  <dcterms:created xsi:type="dcterms:W3CDTF">2025-08-04T20:32:49Z</dcterms:created>
  <dcterms:modified xsi:type="dcterms:W3CDTF">2025-08-15T05:22:31Z</dcterms:modified>
</cp:coreProperties>
</file>