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8.6: 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Biodiversity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9"/>
    </mc:Choice>
    <mc:Fallback xmlns="">
      <p:transition spd="slow" advTm="7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2B04A-B45F-EBC2-493B-08D35468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438" y="803741"/>
            <a:ext cx="6819900" cy="559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9F629-78BC-E6F5-EADE-2D58E796E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6686"/>
            <a:ext cx="2658430" cy="2279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5"/>
    </mc:Choice>
    <mc:Fallback xmlns="">
      <p:transition spd="slow" advTm="282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37C6-39B8-49BF-FE5B-A83D7876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Benefits of Biodiversity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C1C5-737F-87C4-824A-B306B886E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Biodiversity</a:t>
            </a:r>
            <a:r>
              <a:rPr lang="en-US" sz="2600" dirty="0"/>
              <a:t> – the variety of living things and life processes within a population (group of a species), community (multiple species), or ecosystem (abiotic + biotic factors)</a:t>
            </a:r>
          </a:p>
          <a:p>
            <a:r>
              <a:rPr lang="en-US" sz="2600" dirty="0"/>
              <a:t>More diversity/species means an ecosystem has more resilience – just like genetic variation, higher chance it can adapt to changes</a:t>
            </a:r>
          </a:p>
          <a:p>
            <a:pPr marL="795847" lvl="1" indent="0">
              <a:buNone/>
            </a:pPr>
            <a:endParaRPr lang="en-US" sz="2300" dirty="0"/>
          </a:p>
        </p:txBody>
      </p:sp>
      <p:pic>
        <p:nvPicPr>
          <p:cNvPr id="1026" name="Picture 2" descr="Ecosystem-Definition, Different types and Examples">
            <a:extLst>
              <a:ext uri="{FF2B5EF4-FFF2-40B4-BE49-F238E27FC236}">
                <a16:creationId xmlns:a16="http://schemas.microsoft.com/office/drawing/2014/main" id="{8FE8B885-AF6F-97D0-9B6F-F2F7B724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730" y="4051713"/>
            <a:ext cx="4056530" cy="244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91"/>
    </mc:Choice>
    <mc:Fallback xmlns="">
      <p:transition spd="slow" advTm="734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7ECF-EDFA-1DC9-9693-2A245957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Key Elements of an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C7D0-6DE0-9FA4-E3CA-81457873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692851" cy="480628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Vital abiotic factors</a:t>
            </a:r>
          </a:p>
          <a:p>
            <a:r>
              <a:rPr lang="en-US" sz="2600" dirty="0"/>
              <a:t>Producers – without them no energy to higher trophic levels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Dominant species </a:t>
            </a:r>
            <a:r>
              <a:rPr lang="en-US" sz="2600" dirty="0"/>
              <a:t>– are the most abundant in a community – as a result can often exhibit resilience when the environment changes (more variation within the species)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Keystone species </a:t>
            </a:r>
            <a:r>
              <a:rPr lang="en-US" sz="2600" dirty="0"/>
              <a:t>– not abundant, but exerts control over the community structure due to its niche</a:t>
            </a:r>
          </a:p>
          <a:p>
            <a:pPr lvl="1"/>
            <a:r>
              <a:rPr lang="en-US" sz="2300" dirty="0"/>
              <a:t>When removed, the community collapses</a:t>
            </a:r>
          </a:p>
          <a:p>
            <a:pPr lvl="1"/>
            <a:r>
              <a:rPr lang="en-US" sz="2300" dirty="0"/>
              <a:t>One change can have a large effect</a:t>
            </a:r>
          </a:p>
        </p:txBody>
      </p:sp>
      <p:pic>
        <p:nvPicPr>
          <p:cNvPr id="2050" name="Picture 2" descr="Can we talk about how cool sea otters are? – Geospatial Ecology of Marine  Megafauna Laboratory">
            <a:extLst>
              <a:ext uri="{FF2B5EF4-FFF2-40B4-BE49-F238E27FC236}">
                <a16:creationId xmlns:a16="http://schemas.microsoft.com/office/drawing/2014/main" id="{74E9A068-AA4A-8B72-353C-B5980D405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911" y="2887609"/>
            <a:ext cx="2969279" cy="16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eystone (architecture) - Wikipedia">
            <a:extLst>
              <a:ext uri="{FF2B5EF4-FFF2-40B4-BE49-F238E27FC236}">
                <a16:creationId xmlns:a16="http://schemas.microsoft.com/office/drawing/2014/main" id="{23DCF5B9-FA0B-15E0-906E-BF942007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13" y="289756"/>
            <a:ext cx="2591628" cy="239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Will It Take to Bring Back the Kelp Forest? - Bay Nature Magazine">
            <a:extLst>
              <a:ext uri="{FF2B5EF4-FFF2-40B4-BE49-F238E27FC236}">
                <a16:creationId xmlns:a16="http://schemas.microsoft.com/office/drawing/2014/main" id="{AE723805-58B0-1A39-8AAA-15597CCF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911" y="4650864"/>
            <a:ext cx="2969279" cy="198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1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006"/>
    </mc:Choice>
    <mc:Fallback xmlns="">
      <p:transition spd="slow" advTm="1110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Biodiversity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Benefits of biodiversity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Keystone species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08"/>
    </mc:Choice>
    <mc:Fallback xmlns="">
      <p:transition spd="slow" advTm="32408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8.5</Template>
  <TotalTime>522</TotalTime>
  <Words>153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The Benefits of Biodiversity</vt:lpstr>
      <vt:lpstr>Key Elements of an Ecosystem</vt:lpstr>
      <vt:lpstr>Biodiversity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6</cp:revision>
  <dcterms:created xsi:type="dcterms:W3CDTF">2025-08-04T20:32:49Z</dcterms:created>
  <dcterms:modified xsi:type="dcterms:W3CDTF">2025-08-15T05:22:28Z</dcterms:modified>
</cp:coreProperties>
</file>