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60" r:id="rId6"/>
    <p:sldId id="259" r:id="rId7"/>
    <p:sldId id="265" r:id="rId8"/>
    <p:sldId id="261" r:id="rId9"/>
    <p:sldId id="263" r:id="rId10"/>
    <p:sldId id="267" r:id="rId11"/>
    <p:sldId id="262"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A096-7DFA-C44B-B18B-727D437FA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7CC474-0BEC-DB4B-8907-4106416FA1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C19660-0A4B-3649-B208-D74472B49D66}"/>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1244E0BF-5327-8843-BB22-715DB6EDB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63194-B884-594C-980B-D40F02B9BDDC}"/>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113938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39AB-C582-0C4E-90A8-225998691F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1D086-7CF9-924B-9656-7B660BEF7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4C75B-5895-3D4F-9656-42AC03CDAA2A}"/>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C6E805D0-A16F-EA45-A4F2-51059618C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72D6D-6C4E-7A4D-BBF6-08DDF85BFBBE}"/>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351518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E18A3-5002-9E40-9309-AA754F5519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DB3F0-6727-6F43-BEE6-F0D8ED936A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7180B-61D0-CC4F-B78D-19446420E62C}"/>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8310DF36-332B-DD4E-AE63-86B3634ED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E6638-884D-5041-818C-EF676C227230}"/>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419467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FD9F-6C86-3247-A458-4C2B0E215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2BE73-0AB5-F34D-82A6-10716B8BF7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C973F-281B-F446-8976-7B06025828D6}"/>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83A96173-60FD-FB47-8C1A-5745F3880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AE7DF-EF88-B54C-BDA1-7E493C5EB8FD}"/>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296829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55EB-EB66-AF4F-9F54-4C383D342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6E02B1-EE71-994E-B295-83CCFA778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5628D-6477-8D42-803E-905BA028B2DE}"/>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B4E35AF7-A4D4-2747-B46B-E0D6D5DCB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3E93B-A96A-3E46-B2CB-B71C3D381651}"/>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421001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9091-49E3-B647-B6E8-E8C355247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C50D38-DFA4-6B47-9CDD-A8ACEED0FE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E5ED1-2A18-A34D-849E-2EF2CB6D8C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1CEDE-F2A9-554D-903B-906085C61BC0}"/>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6" name="Footer Placeholder 5">
            <a:extLst>
              <a:ext uri="{FF2B5EF4-FFF2-40B4-BE49-F238E27FC236}">
                <a16:creationId xmlns:a16="http://schemas.microsoft.com/office/drawing/2014/main" id="{141D1082-53A7-C642-9CD0-8213A8668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2B34A-D876-3246-A8D6-E66F8C6FBB2C}"/>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28725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238C-17EE-724E-89FB-1A5B5291AE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7C1C7-A68D-264D-959D-CC6CE62B7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F39AB4-1EAC-684D-8F01-FD67A1B372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CA9325-8CA1-6F45-877F-8F9CB0236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8441EC-09C9-5840-9FC6-8EDD9A1B1D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C2077-853F-C448-938C-2D7F7C0E2AE3}"/>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8" name="Footer Placeholder 7">
            <a:extLst>
              <a:ext uri="{FF2B5EF4-FFF2-40B4-BE49-F238E27FC236}">
                <a16:creationId xmlns:a16="http://schemas.microsoft.com/office/drawing/2014/main" id="{2D2D5077-2D95-814D-9531-C52B04E177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2E6E0-DE1D-AA4F-888E-FB201B5984FB}"/>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13040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44DF-5496-D944-9359-D03DC5E0FF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CD081A-B1DF-5646-B355-19792525822A}"/>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4" name="Footer Placeholder 3">
            <a:extLst>
              <a:ext uri="{FF2B5EF4-FFF2-40B4-BE49-F238E27FC236}">
                <a16:creationId xmlns:a16="http://schemas.microsoft.com/office/drawing/2014/main" id="{AC05D005-0E03-A44A-868D-C7E71F47E7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451DB-9919-3742-881D-4866DD0704BA}"/>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254764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FA900-6043-1549-8448-286FBE97748E}"/>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3" name="Footer Placeholder 2">
            <a:extLst>
              <a:ext uri="{FF2B5EF4-FFF2-40B4-BE49-F238E27FC236}">
                <a16:creationId xmlns:a16="http://schemas.microsoft.com/office/drawing/2014/main" id="{200AACCD-3E15-784E-8A68-BF87BF000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9B4F8-5F2B-2D4B-8FF1-5DA0D2E07C2F}"/>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156315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2B92-3524-A14B-9362-AF712143A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A8729-C32C-B04D-8FB7-916C08A1A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2CAEF3-5166-A640-BF03-6BF0378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244D7E-5846-374B-9EF7-584FB679DAA4}"/>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6" name="Footer Placeholder 5">
            <a:extLst>
              <a:ext uri="{FF2B5EF4-FFF2-40B4-BE49-F238E27FC236}">
                <a16:creationId xmlns:a16="http://schemas.microsoft.com/office/drawing/2014/main" id="{397B8158-B5E1-944A-A187-F86B68F2D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CA220-1C44-784D-96D6-971CEAECB434}"/>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51438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A18A-54ED-C944-B245-014DBF978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168B4-8B94-A84A-AC3A-CADAB273B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48E55-2E5A-1545-A139-B94F41698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37AF10-83A4-9E4E-B073-115273C87973}"/>
              </a:ext>
            </a:extLst>
          </p:cNvPr>
          <p:cNvSpPr>
            <a:spLocks noGrp="1"/>
          </p:cNvSpPr>
          <p:nvPr>
            <p:ph type="dt" sz="half" idx="10"/>
          </p:nvPr>
        </p:nvSpPr>
        <p:spPr/>
        <p:txBody>
          <a:bodyPr/>
          <a:lstStyle/>
          <a:p>
            <a:fld id="{C343BA34-5AEA-7043-B0EA-7DCFC0D387CC}" type="datetimeFigureOut">
              <a:rPr lang="en-US" smtClean="0"/>
              <a:t>8/1/2018</a:t>
            </a:fld>
            <a:endParaRPr lang="en-US"/>
          </a:p>
        </p:txBody>
      </p:sp>
      <p:sp>
        <p:nvSpPr>
          <p:cNvPr id="6" name="Footer Placeholder 5">
            <a:extLst>
              <a:ext uri="{FF2B5EF4-FFF2-40B4-BE49-F238E27FC236}">
                <a16:creationId xmlns:a16="http://schemas.microsoft.com/office/drawing/2014/main" id="{0B1F06E8-BFB1-4F4A-BC6B-9B4F8520A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3E36A-3A09-0748-9939-BA99FE5CD81D}"/>
              </a:ext>
            </a:extLst>
          </p:cNvPr>
          <p:cNvSpPr>
            <a:spLocks noGrp="1"/>
          </p:cNvSpPr>
          <p:nvPr>
            <p:ph type="sldNum" sz="quarter" idx="12"/>
          </p:nvPr>
        </p:nvSpPr>
        <p:spPr/>
        <p:txBody>
          <a:bodyPr/>
          <a:lstStyle/>
          <a:p>
            <a:fld id="{BAF6A658-6C08-684C-81B8-9810F2D1F6BF}" type="slidenum">
              <a:rPr lang="en-US" smtClean="0"/>
              <a:t>‹#›</a:t>
            </a:fld>
            <a:endParaRPr lang="en-US"/>
          </a:p>
        </p:txBody>
      </p:sp>
    </p:spTree>
    <p:extLst>
      <p:ext uri="{BB962C8B-B14F-4D97-AF65-F5344CB8AC3E}">
        <p14:creationId xmlns:p14="http://schemas.microsoft.com/office/powerpoint/2010/main" val="81110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1175C-CEB6-A349-80FF-4AE847864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F8B4F-D263-C34C-BF63-0DFA85668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7F022-A5B0-744C-9F29-82983B1BB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3BA34-5AEA-7043-B0EA-7DCFC0D387CC}" type="datetimeFigureOut">
              <a:rPr lang="en-US" smtClean="0"/>
              <a:t>8/1/2018</a:t>
            </a:fld>
            <a:endParaRPr lang="en-US"/>
          </a:p>
        </p:txBody>
      </p:sp>
      <p:sp>
        <p:nvSpPr>
          <p:cNvPr id="5" name="Footer Placeholder 4">
            <a:extLst>
              <a:ext uri="{FF2B5EF4-FFF2-40B4-BE49-F238E27FC236}">
                <a16:creationId xmlns:a16="http://schemas.microsoft.com/office/drawing/2014/main" id="{D9F923FA-7BCF-8246-9FFB-F86E49C73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C3C5A-BB74-2947-87F0-4A422EA0C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6A658-6C08-684C-81B8-9810F2D1F6BF}" type="slidenum">
              <a:rPr lang="en-US" smtClean="0"/>
              <a:t>‹#›</a:t>
            </a:fld>
            <a:endParaRPr lang="en-US"/>
          </a:p>
        </p:txBody>
      </p:sp>
    </p:spTree>
    <p:extLst>
      <p:ext uri="{BB962C8B-B14F-4D97-AF65-F5344CB8AC3E}">
        <p14:creationId xmlns:p14="http://schemas.microsoft.com/office/powerpoint/2010/main" val="79554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F042-3DCB-B049-8C7A-DECB07508AAC}"/>
              </a:ext>
            </a:extLst>
          </p:cNvPr>
          <p:cNvSpPr>
            <a:spLocks noGrp="1"/>
          </p:cNvSpPr>
          <p:nvPr>
            <p:ph type="ctrTitle"/>
          </p:nvPr>
        </p:nvSpPr>
        <p:spPr>
          <a:xfrm>
            <a:off x="1336431" y="576775"/>
            <a:ext cx="9847384" cy="1617785"/>
          </a:xfrm>
        </p:spPr>
        <p:txBody>
          <a:bodyPr>
            <a:normAutofit/>
          </a:bodyPr>
          <a:lstStyle/>
          <a:p>
            <a:r>
              <a:rPr lang="en-US" sz="8800" dirty="0">
                <a:latin typeface="Agency FB" panose="020B0503020202020204" pitchFamily="34" charset="0"/>
              </a:rPr>
              <a:t>BE PROJECT</a:t>
            </a:r>
          </a:p>
        </p:txBody>
      </p:sp>
      <p:sp>
        <p:nvSpPr>
          <p:cNvPr id="3" name="Subtitle 2">
            <a:extLst>
              <a:ext uri="{FF2B5EF4-FFF2-40B4-BE49-F238E27FC236}">
                <a16:creationId xmlns:a16="http://schemas.microsoft.com/office/drawing/2014/main" id="{14A09A94-8A66-2A48-B5C3-C4BA572AE173}"/>
              </a:ext>
            </a:extLst>
          </p:cNvPr>
          <p:cNvSpPr>
            <a:spLocks noGrp="1"/>
          </p:cNvSpPr>
          <p:nvPr>
            <p:ph type="subTitle" idx="1"/>
          </p:nvPr>
        </p:nvSpPr>
        <p:spPr>
          <a:xfrm>
            <a:off x="1209823" y="2602524"/>
            <a:ext cx="9847384" cy="3362178"/>
          </a:xfrm>
        </p:spPr>
        <p:txBody>
          <a:bodyPr>
            <a:noAutofit/>
          </a:bodyPr>
          <a:lstStyle/>
          <a:p>
            <a:r>
              <a:rPr lang="en-US" sz="3600" dirty="0">
                <a:latin typeface="Algerian" panose="04020705040A02060702" pitchFamily="82" charset="0"/>
              </a:rPr>
              <a:t>PROJECT MEMBERS :</a:t>
            </a:r>
          </a:p>
          <a:p>
            <a:endParaRPr lang="en-US" sz="3600" dirty="0">
              <a:latin typeface="Algerian" panose="04020705040A02060702" pitchFamily="82" charset="0"/>
            </a:endParaRPr>
          </a:p>
          <a:p>
            <a:pPr algn="l"/>
            <a:r>
              <a:rPr lang="en-US" sz="2800" dirty="0">
                <a:latin typeface="Algerian" panose="04020705040A02060702" pitchFamily="82" charset="0"/>
              </a:rPr>
              <a:t>1.RAHUL BHIWANDE</a:t>
            </a:r>
          </a:p>
          <a:p>
            <a:pPr algn="l"/>
            <a:r>
              <a:rPr lang="en-US" sz="2800" dirty="0">
                <a:latin typeface="Algerian" panose="04020705040A02060702" pitchFamily="82" charset="0"/>
              </a:rPr>
              <a:t>2.CHINMAY GANDI</a:t>
            </a:r>
          </a:p>
          <a:p>
            <a:pPr algn="l"/>
            <a:r>
              <a:rPr lang="en-US" sz="2800" dirty="0">
                <a:latin typeface="Algerian" panose="04020705040A02060702" pitchFamily="82" charset="0"/>
              </a:rPr>
              <a:t>3.SAURABH YADAV</a:t>
            </a:r>
          </a:p>
          <a:p>
            <a:pPr algn="l"/>
            <a:r>
              <a:rPr lang="en-US" sz="2800" dirty="0">
                <a:latin typeface="Algerian" panose="04020705040A02060702" pitchFamily="82" charset="0"/>
              </a:rPr>
              <a:t>4.URVI ARYAMANE</a:t>
            </a:r>
          </a:p>
        </p:txBody>
      </p:sp>
    </p:spTree>
    <p:extLst>
      <p:ext uri="{BB962C8B-B14F-4D97-AF65-F5344CB8AC3E}">
        <p14:creationId xmlns:p14="http://schemas.microsoft.com/office/powerpoint/2010/main" val="131724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0B3-C437-4C6D-9431-0CBE3AB3F245}"/>
              </a:ext>
            </a:extLst>
          </p:cNvPr>
          <p:cNvSpPr>
            <a:spLocks noGrp="1"/>
          </p:cNvSpPr>
          <p:nvPr>
            <p:ph type="title"/>
          </p:nvPr>
        </p:nvSpPr>
        <p:spPr>
          <a:xfrm>
            <a:off x="838200" y="681037"/>
            <a:ext cx="10515600" cy="1415049"/>
          </a:xfrm>
        </p:spPr>
        <p:txBody>
          <a:bodyPr>
            <a:normAutofit/>
          </a:bodyPr>
          <a:lstStyle/>
          <a:p>
            <a:r>
              <a:rPr lang="en-IN" sz="4800" dirty="0">
                <a:latin typeface="Agency FB" panose="020B0503020202020204" pitchFamily="34" charset="0"/>
              </a:rPr>
              <a:t>TECHNOLOGY STACK :</a:t>
            </a:r>
          </a:p>
        </p:txBody>
      </p:sp>
      <p:sp>
        <p:nvSpPr>
          <p:cNvPr id="3" name="Content Placeholder 2">
            <a:extLst>
              <a:ext uri="{FF2B5EF4-FFF2-40B4-BE49-F238E27FC236}">
                <a16:creationId xmlns:a16="http://schemas.microsoft.com/office/drawing/2014/main" id="{C84B4AC0-68B8-4F22-8100-D5D8423AAE62}"/>
              </a:ext>
            </a:extLst>
          </p:cNvPr>
          <p:cNvSpPr>
            <a:spLocks noGrp="1"/>
          </p:cNvSpPr>
          <p:nvPr>
            <p:ph idx="1"/>
          </p:nvPr>
        </p:nvSpPr>
        <p:spPr>
          <a:xfrm>
            <a:off x="838200" y="2335237"/>
            <a:ext cx="10515600" cy="3841725"/>
          </a:xfrm>
        </p:spPr>
        <p:txBody>
          <a:bodyPr/>
          <a:lstStyle/>
          <a:p>
            <a:r>
              <a:rPr lang="en-IN" dirty="0" err="1"/>
              <a:t>Jupyter</a:t>
            </a:r>
            <a:r>
              <a:rPr lang="en-IN" dirty="0"/>
              <a:t> notebook</a:t>
            </a:r>
          </a:p>
          <a:p>
            <a:r>
              <a:rPr lang="en-IN" dirty="0"/>
              <a:t>Python version 3.6</a:t>
            </a:r>
          </a:p>
          <a:p>
            <a:r>
              <a:rPr lang="en-IN" dirty="0"/>
              <a:t>Support Vector Machine</a:t>
            </a:r>
          </a:p>
        </p:txBody>
      </p:sp>
    </p:spTree>
    <p:extLst>
      <p:ext uri="{BB962C8B-B14F-4D97-AF65-F5344CB8AC3E}">
        <p14:creationId xmlns:p14="http://schemas.microsoft.com/office/powerpoint/2010/main" val="5417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5706-FDDB-4A22-AF22-A8E602BBFA02}"/>
              </a:ext>
            </a:extLst>
          </p:cNvPr>
          <p:cNvSpPr>
            <a:spLocks noGrp="1"/>
          </p:cNvSpPr>
          <p:nvPr>
            <p:ph type="title"/>
          </p:nvPr>
        </p:nvSpPr>
        <p:spPr>
          <a:xfrm>
            <a:off x="838199" y="681038"/>
            <a:ext cx="10655105" cy="1443184"/>
          </a:xfrm>
        </p:spPr>
        <p:txBody>
          <a:bodyPr>
            <a:normAutofit/>
          </a:bodyPr>
          <a:lstStyle/>
          <a:p>
            <a:r>
              <a:rPr lang="en-IN" sz="5300" dirty="0">
                <a:latin typeface="Agency FB" panose="020B0503020202020204" pitchFamily="34" charset="0"/>
              </a:rPr>
              <a:t>DEPENDENCIES :</a:t>
            </a:r>
            <a:br>
              <a:rPr lang="en-IN" dirty="0"/>
            </a:br>
            <a:endParaRPr lang="en-IN" dirty="0"/>
          </a:p>
        </p:txBody>
      </p:sp>
      <p:sp>
        <p:nvSpPr>
          <p:cNvPr id="3" name="Content Placeholder 2">
            <a:extLst>
              <a:ext uri="{FF2B5EF4-FFF2-40B4-BE49-F238E27FC236}">
                <a16:creationId xmlns:a16="http://schemas.microsoft.com/office/drawing/2014/main" id="{27B843A2-03B9-4154-ABD9-2563752EE5EA}"/>
              </a:ext>
            </a:extLst>
          </p:cNvPr>
          <p:cNvSpPr>
            <a:spLocks noGrp="1"/>
          </p:cNvSpPr>
          <p:nvPr>
            <p:ph idx="1"/>
          </p:nvPr>
        </p:nvSpPr>
        <p:spPr>
          <a:xfrm>
            <a:off x="838199" y="2124222"/>
            <a:ext cx="10515601" cy="4052740"/>
          </a:xfrm>
        </p:spPr>
        <p:txBody>
          <a:bodyPr/>
          <a:lstStyle/>
          <a:p>
            <a:r>
              <a:rPr lang="en-IN" dirty="0"/>
              <a:t>OpenCV</a:t>
            </a:r>
          </a:p>
          <a:p>
            <a:r>
              <a:rPr lang="en-IN" dirty="0"/>
              <a:t>NumPy</a:t>
            </a:r>
          </a:p>
          <a:p>
            <a:r>
              <a:rPr lang="en-IN" dirty="0"/>
              <a:t>SciPy</a:t>
            </a:r>
          </a:p>
          <a:p>
            <a:r>
              <a:rPr lang="en-IN" dirty="0"/>
              <a:t>Matplotlib</a:t>
            </a:r>
          </a:p>
          <a:p>
            <a:r>
              <a:rPr lang="en-IN" dirty="0"/>
              <a:t>Scikit Image</a:t>
            </a:r>
          </a:p>
        </p:txBody>
      </p:sp>
    </p:spTree>
    <p:extLst>
      <p:ext uri="{BB962C8B-B14F-4D97-AF65-F5344CB8AC3E}">
        <p14:creationId xmlns:p14="http://schemas.microsoft.com/office/powerpoint/2010/main" val="276999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8A40-BE5E-4D01-A629-D6770AFA86DC}"/>
              </a:ext>
            </a:extLst>
          </p:cNvPr>
          <p:cNvSpPr>
            <a:spLocks noGrp="1"/>
          </p:cNvSpPr>
          <p:nvPr>
            <p:ph type="title"/>
          </p:nvPr>
        </p:nvSpPr>
        <p:spPr>
          <a:xfrm>
            <a:off x="838200" y="336990"/>
            <a:ext cx="10515600" cy="1325563"/>
          </a:xfrm>
        </p:spPr>
        <p:txBody>
          <a:bodyPr>
            <a:normAutofit/>
          </a:bodyPr>
          <a:lstStyle/>
          <a:p>
            <a:r>
              <a:rPr lang="en-IN" sz="4800" dirty="0">
                <a:latin typeface="Agency FB" panose="020B0503020202020204" pitchFamily="34" charset="0"/>
              </a:rPr>
              <a:t>PLANNING (Code Development) :</a:t>
            </a:r>
          </a:p>
        </p:txBody>
      </p:sp>
      <p:sp>
        <p:nvSpPr>
          <p:cNvPr id="3" name="Content Placeholder 2">
            <a:extLst>
              <a:ext uri="{FF2B5EF4-FFF2-40B4-BE49-F238E27FC236}">
                <a16:creationId xmlns:a16="http://schemas.microsoft.com/office/drawing/2014/main" id="{E2AB349B-4424-4CA6-91B0-CCF770A9B03F}"/>
              </a:ext>
            </a:extLst>
          </p:cNvPr>
          <p:cNvSpPr>
            <a:spLocks noGrp="1"/>
          </p:cNvSpPr>
          <p:nvPr>
            <p:ph idx="1"/>
          </p:nvPr>
        </p:nvSpPr>
        <p:spPr>
          <a:xfrm>
            <a:off x="838200" y="1955409"/>
            <a:ext cx="10515600" cy="4221554"/>
          </a:xfrm>
        </p:spPr>
        <p:txBody>
          <a:bodyPr/>
          <a:lstStyle/>
          <a:p>
            <a:r>
              <a:rPr lang="en-IN" dirty="0"/>
              <a:t>Changing </a:t>
            </a:r>
            <a:r>
              <a:rPr lang="en-IN" dirty="0" err="1"/>
              <a:t>Color</a:t>
            </a:r>
            <a:r>
              <a:rPr lang="en-IN" dirty="0"/>
              <a:t>-space</a:t>
            </a:r>
          </a:p>
          <a:p>
            <a:pPr marL="0" indent="0">
              <a:buNone/>
            </a:pPr>
            <a:r>
              <a:rPr lang="en-IN" dirty="0"/>
              <a:t>For BGR -&gt; </a:t>
            </a:r>
            <a:r>
              <a:rPr lang="en-IN" dirty="0" err="1"/>
              <a:t>Gray</a:t>
            </a:r>
            <a:r>
              <a:rPr lang="en-IN" dirty="0"/>
              <a:t> conversion we use the flags cv2.COLOR_BGR2GRAY.</a:t>
            </a:r>
          </a:p>
          <a:p>
            <a:pPr marL="0" indent="0">
              <a:buNone/>
            </a:pPr>
            <a:r>
              <a:rPr lang="en-IN" dirty="0"/>
              <a:t>For BGR -&gt; HSV conversion we use the flags cv2.COLOR_BGR2HSV</a:t>
            </a:r>
          </a:p>
          <a:p>
            <a:pPr marL="0" indent="0">
              <a:buNone/>
            </a:pPr>
            <a:r>
              <a:rPr lang="en-IN" dirty="0"/>
              <a:t>Simple thresholding -&gt;</a:t>
            </a:r>
            <a:r>
              <a:rPr lang="en-IN" b="1" dirty="0"/>
              <a:t>cv2.threshold</a:t>
            </a:r>
          </a:p>
          <a:p>
            <a:pPr marL="0" indent="0">
              <a:buNone/>
            </a:pPr>
            <a:r>
              <a:rPr lang="en-IN" dirty="0"/>
              <a:t>Canny Edge Detection is a popular edge detection algorithm-&gt;cv2.Canny()</a:t>
            </a:r>
          </a:p>
          <a:p>
            <a:r>
              <a:rPr lang="en-IN" b="1" dirty="0"/>
              <a:t>Hysteresis Thresholding-</a:t>
            </a:r>
            <a:r>
              <a:rPr lang="en-IN" dirty="0"/>
              <a:t>This stage decides which are all edges are really edges and which are not.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6669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3BBB-D0C5-4DCB-8D02-1049CBF30E31}"/>
              </a:ext>
            </a:extLst>
          </p:cNvPr>
          <p:cNvSpPr>
            <a:spLocks noGrp="1"/>
          </p:cNvSpPr>
          <p:nvPr>
            <p:ph type="title"/>
          </p:nvPr>
        </p:nvSpPr>
        <p:spPr/>
        <p:txBody>
          <a:bodyPr>
            <a:normAutofit/>
          </a:bodyPr>
          <a:lstStyle/>
          <a:p>
            <a:r>
              <a:rPr lang="en-IN" sz="4800" dirty="0">
                <a:latin typeface="Agency FB" panose="020B0503020202020204" pitchFamily="34" charset="0"/>
              </a:rPr>
              <a:t>CONCLUSION :</a:t>
            </a:r>
          </a:p>
        </p:txBody>
      </p:sp>
      <p:sp>
        <p:nvSpPr>
          <p:cNvPr id="3" name="Content Placeholder 2">
            <a:extLst>
              <a:ext uri="{FF2B5EF4-FFF2-40B4-BE49-F238E27FC236}">
                <a16:creationId xmlns:a16="http://schemas.microsoft.com/office/drawing/2014/main" id="{88C34C99-759F-4AC3-B114-EF06A4002B36}"/>
              </a:ext>
            </a:extLst>
          </p:cNvPr>
          <p:cNvSpPr>
            <a:spLocks noGrp="1"/>
          </p:cNvSpPr>
          <p:nvPr>
            <p:ph idx="1"/>
          </p:nvPr>
        </p:nvSpPr>
        <p:spPr>
          <a:xfrm>
            <a:off x="838200" y="1927273"/>
            <a:ext cx="10515600" cy="4249689"/>
          </a:xfrm>
        </p:spPr>
        <p:txBody>
          <a:bodyPr/>
          <a:lstStyle/>
          <a:p>
            <a:pPr marL="0" indent="0">
              <a:buNone/>
            </a:pPr>
            <a:r>
              <a:rPr lang="en-IN" dirty="0"/>
              <a:t>For proper and successful cultivation of crops it is necessary to detect diseases accurately. </a:t>
            </a:r>
          </a:p>
          <a:p>
            <a:pPr marL="0" indent="0">
              <a:buNone/>
            </a:pPr>
            <a:r>
              <a:rPr lang="en-IN" dirty="0"/>
              <a:t>Hence from above discussion it can be seen that image processing techniques have proved useful in all means.</a:t>
            </a:r>
          </a:p>
          <a:p>
            <a:pPr marL="0" indent="0">
              <a:buNone/>
            </a:pPr>
            <a:r>
              <a:rPr lang="en-IN" dirty="0"/>
              <a:t>We can accurately detect and classify diseases on various plants using all above techniques. </a:t>
            </a:r>
          </a:p>
          <a:p>
            <a:pPr marL="0" indent="0">
              <a:buNone/>
            </a:pPr>
            <a:r>
              <a:rPr lang="en-IN" dirty="0"/>
              <a:t>K-means Clustering to detect infected objects and Neural Networks are thus commonly used for obtaining accuracy in detecting and classifying diseases. </a:t>
            </a:r>
          </a:p>
        </p:txBody>
      </p:sp>
    </p:spTree>
    <p:extLst>
      <p:ext uri="{BB962C8B-B14F-4D97-AF65-F5344CB8AC3E}">
        <p14:creationId xmlns:p14="http://schemas.microsoft.com/office/powerpoint/2010/main" val="216794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B8BE-0FA8-4309-937C-824D79062E6B}"/>
              </a:ext>
            </a:extLst>
          </p:cNvPr>
          <p:cNvSpPr>
            <a:spLocks noGrp="1"/>
          </p:cNvSpPr>
          <p:nvPr>
            <p:ph type="ctrTitle"/>
          </p:nvPr>
        </p:nvSpPr>
        <p:spPr>
          <a:xfrm>
            <a:off x="1524000" y="1122363"/>
            <a:ext cx="9144000" cy="1269145"/>
          </a:xfrm>
        </p:spPr>
        <p:txBody>
          <a:bodyPr>
            <a:normAutofit/>
          </a:bodyPr>
          <a:lstStyle/>
          <a:p>
            <a:pPr algn="ctr"/>
            <a:r>
              <a:rPr lang="en-IN" sz="8000" dirty="0">
                <a:latin typeface="Algerian" panose="04020705040A02060702" pitchFamily="82" charset="0"/>
              </a:rPr>
              <a:t>TOPIC :</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D2C4690E-75BC-422F-AEC5-A424C7B51486}"/>
              </a:ext>
            </a:extLst>
          </p:cNvPr>
          <p:cNvSpPr>
            <a:spLocks noGrp="1"/>
          </p:cNvSpPr>
          <p:nvPr>
            <p:ph type="subTitle" idx="1"/>
          </p:nvPr>
        </p:nvSpPr>
        <p:spPr>
          <a:xfrm>
            <a:off x="1524000" y="2968284"/>
            <a:ext cx="9144000" cy="2767354"/>
          </a:xfrm>
        </p:spPr>
        <p:txBody>
          <a:bodyPr>
            <a:normAutofit/>
          </a:bodyPr>
          <a:lstStyle/>
          <a:p>
            <a:pPr marL="0" indent="0">
              <a:buNone/>
            </a:pPr>
            <a:r>
              <a:rPr lang="en-IN" sz="5800" dirty="0">
                <a:latin typeface="Agency FB" panose="020B0503020202020204" pitchFamily="34" charset="0"/>
              </a:rPr>
              <a:t>Plant Diseases Detection Using Image Processing Techniques And Neural Networks</a:t>
            </a:r>
          </a:p>
          <a:p>
            <a:endParaRPr lang="en-IN" dirty="0"/>
          </a:p>
        </p:txBody>
      </p:sp>
    </p:spTree>
    <p:extLst>
      <p:ext uri="{BB962C8B-B14F-4D97-AF65-F5344CB8AC3E}">
        <p14:creationId xmlns:p14="http://schemas.microsoft.com/office/powerpoint/2010/main" val="272382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A328-D6FC-184D-8488-9DF720B9DE85}"/>
              </a:ext>
            </a:extLst>
          </p:cNvPr>
          <p:cNvSpPr>
            <a:spLocks noGrp="1"/>
          </p:cNvSpPr>
          <p:nvPr>
            <p:ph type="title"/>
          </p:nvPr>
        </p:nvSpPr>
        <p:spPr/>
        <p:txBody>
          <a:bodyPr>
            <a:normAutofit/>
          </a:bodyPr>
          <a:lstStyle/>
          <a:p>
            <a:r>
              <a:rPr lang="en-US" sz="6000" dirty="0">
                <a:latin typeface="Agency FB" panose="020B0503020202020204" pitchFamily="34" charset="0"/>
              </a:rPr>
              <a:t>INTRODUCTION :</a:t>
            </a:r>
          </a:p>
        </p:txBody>
      </p:sp>
      <p:sp>
        <p:nvSpPr>
          <p:cNvPr id="3" name="Content Placeholder 2">
            <a:extLst>
              <a:ext uri="{FF2B5EF4-FFF2-40B4-BE49-F238E27FC236}">
                <a16:creationId xmlns:a16="http://schemas.microsoft.com/office/drawing/2014/main" id="{74784993-FE51-A546-B14B-50685BAC8FE1}"/>
              </a:ext>
            </a:extLst>
          </p:cNvPr>
          <p:cNvSpPr>
            <a:spLocks noGrp="1"/>
          </p:cNvSpPr>
          <p:nvPr>
            <p:ph idx="1"/>
          </p:nvPr>
        </p:nvSpPr>
        <p:spPr/>
        <p:txBody>
          <a:bodyPr>
            <a:normAutofit/>
          </a:bodyPr>
          <a:lstStyle/>
          <a:p>
            <a:r>
              <a:rPr lang="en-US" dirty="0"/>
              <a:t>Agriculture is an ancient occupation. It plays an important role in our day to day life. Food is basic need of all human beings. To distribute food among large population needs proper amount of production. In India large number of population lives in rural areas where livelihood of people depends on agriculture. Hence increasing quality production has become necessary day by day. </a:t>
            </a:r>
          </a:p>
          <a:p>
            <a:r>
              <a:rPr lang="en-US" dirty="0"/>
              <a:t>Monitoring of plants/crops and their management from early stage is utmost important. It includes various tasks like preparation of soil, seeding, adding manure and fertilizer, irrigation, disease detection, spraying pesticides, harvesting and storage.</a:t>
            </a:r>
          </a:p>
        </p:txBody>
      </p:sp>
    </p:spTree>
    <p:extLst>
      <p:ext uri="{BB962C8B-B14F-4D97-AF65-F5344CB8AC3E}">
        <p14:creationId xmlns:p14="http://schemas.microsoft.com/office/powerpoint/2010/main" val="427476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9B3DD-2CA7-4E42-83B7-3785157B6657}"/>
              </a:ext>
            </a:extLst>
          </p:cNvPr>
          <p:cNvSpPr>
            <a:spLocks noGrp="1"/>
          </p:cNvSpPr>
          <p:nvPr>
            <p:ph idx="4294967295"/>
          </p:nvPr>
        </p:nvSpPr>
        <p:spPr>
          <a:xfrm>
            <a:off x="787791" y="1237956"/>
            <a:ext cx="10705514" cy="4698609"/>
          </a:xfrm>
        </p:spPr>
        <p:txBody>
          <a:bodyPr>
            <a:normAutofit/>
          </a:bodyPr>
          <a:lstStyle/>
          <a:p>
            <a:r>
              <a:rPr lang="en-US" dirty="0"/>
              <a:t>Thus it’s important to detect diseases on plant/crop properly. When they are infected by diseases, there is change in shape, size and color.</a:t>
            </a:r>
          </a:p>
          <a:p>
            <a:pPr marL="0" indent="0">
              <a:buNone/>
            </a:pPr>
            <a:endParaRPr lang="en-US" dirty="0"/>
          </a:p>
          <a:p>
            <a:r>
              <a:rPr lang="en-US" dirty="0"/>
              <a:t>These symptoms can be checked manually but not in proper amount. Hence there are various image processing methods that detect diseases on plant leaf and stems. </a:t>
            </a:r>
          </a:p>
          <a:p>
            <a:pPr marL="0" indent="0">
              <a:buNone/>
            </a:pPr>
            <a:endParaRPr lang="en-US" dirty="0"/>
          </a:p>
          <a:p>
            <a:r>
              <a:rPr lang="en-US" dirty="0"/>
              <a:t>Using image processing techniques proper amount of disease based on color, texture or shape change of plants can be identified.</a:t>
            </a:r>
          </a:p>
        </p:txBody>
      </p:sp>
    </p:spTree>
    <p:extLst>
      <p:ext uri="{BB962C8B-B14F-4D97-AF65-F5344CB8AC3E}">
        <p14:creationId xmlns:p14="http://schemas.microsoft.com/office/powerpoint/2010/main" val="384881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959E-BCB5-4F06-9710-B703449877D8}"/>
              </a:ext>
            </a:extLst>
          </p:cNvPr>
          <p:cNvSpPr>
            <a:spLocks noGrp="1"/>
          </p:cNvSpPr>
          <p:nvPr>
            <p:ph type="title"/>
          </p:nvPr>
        </p:nvSpPr>
        <p:spPr/>
        <p:txBody>
          <a:bodyPr>
            <a:normAutofit/>
          </a:bodyPr>
          <a:lstStyle/>
          <a:p>
            <a:r>
              <a:rPr lang="en-IN" sz="5400" dirty="0">
                <a:latin typeface="Agency FB" panose="020B0503020202020204" pitchFamily="34" charset="0"/>
              </a:rPr>
              <a:t>ABSTRACT :</a:t>
            </a:r>
          </a:p>
        </p:txBody>
      </p:sp>
      <p:sp>
        <p:nvSpPr>
          <p:cNvPr id="3" name="Content Placeholder 2">
            <a:extLst>
              <a:ext uri="{FF2B5EF4-FFF2-40B4-BE49-F238E27FC236}">
                <a16:creationId xmlns:a16="http://schemas.microsoft.com/office/drawing/2014/main" id="{25C79B1E-7721-4347-A1F6-A5C061B2DA4A}"/>
              </a:ext>
            </a:extLst>
          </p:cNvPr>
          <p:cNvSpPr>
            <a:spLocks noGrp="1"/>
          </p:cNvSpPr>
          <p:nvPr>
            <p:ph idx="1"/>
          </p:nvPr>
        </p:nvSpPr>
        <p:spPr>
          <a:xfrm>
            <a:off x="838200" y="1800665"/>
            <a:ext cx="10515600" cy="4376298"/>
          </a:xfrm>
        </p:spPr>
        <p:txBody>
          <a:bodyPr>
            <a:normAutofit fontScale="92500" lnSpcReduction="10000"/>
          </a:bodyPr>
          <a:lstStyle/>
          <a:p>
            <a:r>
              <a:rPr lang="en-IN" sz="2400" dirty="0"/>
              <a:t>Agriculture is a most important and ancient occupation in India. As economy of India is based on agricultural production, utmost care of food production is necessary. Pests like virus, fungus and bacteria causes infection to plants with loss in quality and quantity production. </a:t>
            </a:r>
          </a:p>
          <a:p>
            <a:r>
              <a:rPr lang="en-IN" sz="2400" dirty="0"/>
              <a:t>There is large amount of loss of farmer in production. Hence proper care of plants is necessary for same. </a:t>
            </a:r>
          </a:p>
          <a:p>
            <a:r>
              <a:rPr lang="en-IN" sz="2400" dirty="0"/>
              <a:t>This paper presents an overview of using image processing methods to detect various plant diseases. Image processing provides more efficient ways to detect diseases caused by fungus, bacteria or virus on plants.</a:t>
            </a:r>
          </a:p>
          <a:p>
            <a:r>
              <a:rPr lang="en-IN" sz="2400" dirty="0"/>
              <a:t> Mere observations by eyes to detect diseases are not accurate.  Overdose of pesticides causes harmful chronic diseases on human beings as not washed properly. Excess use also damages plants nutrient quality. It results in huge loss of production to farmer.</a:t>
            </a:r>
          </a:p>
          <a:p>
            <a:r>
              <a:rPr lang="en-IN" sz="2400" dirty="0"/>
              <a:t> Hence use of image processing techniques to detect and classify diseases in agricultural applications is helpful.</a:t>
            </a:r>
          </a:p>
        </p:txBody>
      </p:sp>
    </p:spTree>
    <p:extLst>
      <p:ext uri="{BB962C8B-B14F-4D97-AF65-F5344CB8AC3E}">
        <p14:creationId xmlns:p14="http://schemas.microsoft.com/office/powerpoint/2010/main" val="394731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113A-3BD0-1840-BF17-6D781EE7152E}"/>
              </a:ext>
            </a:extLst>
          </p:cNvPr>
          <p:cNvSpPr>
            <a:spLocks noGrp="1"/>
          </p:cNvSpPr>
          <p:nvPr>
            <p:ph type="title"/>
          </p:nvPr>
        </p:nvSpPr>
        <p:spPr/>
        <p:txBody>
          <a:bodyPr>
            <a:normAutofit/>
          </a:bodyPr>
          <a:lstStyle/>
          <a:p>
            <a:r>
              <a:rPr lang="en-US" sz="4800" dirty="0">
                <a:latin typeface="Agency FB" panose="020B0503020202020204" pitchFamily="34" charset="0"/>
              </a:rPr>
              <a:t>PROPOSED SYSTEM :</a:t>
            </a:r>
          </a:p>
        </p:txBody>
      </p:sp>
      <p:sp>
        <p:nvSpPr>
          <p:cNvPr id="3" name="Content Placeholder 2">
            <a:extLst>
              <a:ext uri="{FF2B5EF4-FFF2-40B4-BE49-F238E27FC236}">
                <a16:creationId xmlns:a16="http://schemas.microsoft.com/office/drawing/2014/main" id="{ED2AA07F-9B0A-614C-97B7-546E62817897}"/>
              </a:ext>
            </a:extLst>
          </p:cNvPr>
          <p:cNvSpPr>
            <a:spLocks noGrp="1"/>
          </p:cNvSpPr>
          <p:nvPr>
            <p:ph idx="1"/>
          </p:nvPr>
        </p:nvSpPr>
        <p:spPr>
          <a:xfrm>
            <a:off x="838200" y="1881896"/>
            <a:ext cx="10515600" cy="4351338"/>
          </a:xfrm>
        </p:spPr>
        <p:txBody>
          <a:bodyPr/>
          <a:lstStyle/>
          <a:p>
            <a:r>
              <a:rPr lang="en-US" dirty="0"/>
              <a:t>Firstly, our main aim is to develop a software with variety of functionalities in order to identify various diseases or infection that are caused within the crops and plants</a:t>
            </a:r>
          </a:p>
          <a:p>
            <a:r>
              <a:rPr lang="en-US" dirty="0"/>
              <a:t>Implementing world-wide recognized algorithms for maximum percentage of </a:t>
            </a:r>
            <a:r>
              <a:rPr lang="en-US" dirty="0" err="1"/>
              <a:t>efficiency,as</a:t>
            </a:r>
            <a:r>
              <a:rPr lang="en-US" dirty="0"/>
              <a:t> standard techniques would be risk free in this type of system</a:t>
            </a:r>
          </a:p>
          <a:p>
            <a:r>
              <a:rPr lang="en-US" dirty="0"/>
              <a:t>System will be trained to handle various changes , which would affect the crops in any possible manner.</a:t>
            </a:r>
          </a:p>
          <a:p>
            <a:r>
              <a:rPr lang="en-US" dirty="0"/>
              <a:t>The system would consist of technologies which would be able to handle different </a:t>
            </a:r>
            <a:r>
              <a:rPr lang="en-US" dirty="0" err="1"/>
              <a:t>dilemmas,which</a:t>
            </a:r>
            <a:r>
              <a:rPr lang="en-US" dirty="0"/>
              <a:t> would in turn minimize the errors.</a:t>
            </a:r>
          </a:p>
        </p:txBody>
      </p:sp>
    </p:spTree>
    <p:extLst>
      <p:ext uri="{BB962C8B-B14F-4D97-AF65-F5344CB8AC3E}">
        <p14:creationId xmlns:p14="http://schemas.microsoft.com/office/powerpoint/2010/main" val="336769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6E8F239-1AF3-4BD3-9470-392B4E41DE26}"/>
              </a:ext>
            </a:extLst>
          </p:cNvPr>
          <p:cNvGraphicFramePr>
            <a:graphicFrameLocks noGrp="1"/>
          </p:cNvGraphicFramePr>
          <p:nvPr>
            <p:extLst>
              <p:ext uri="{D42A27DB-BD31-4B8C-83A1-F6EECF244321}">
                <p14:modId xmlns:p14="http://schemas.microsoft.com/office/powerpoint/2010/main" val="2290284516"/>
              </p:ext>
            </p:extLst>
          </p:nvPr>
        </p:nvGraphicFramePr>
        <p:xfrm>
          <a:off x="1885072" y="719666"/>
          <a:ext cx="8623493" cy="5048087"/>
        </p:xfrm>
        <a:graphic>
          <a:graphicData uri="http://schemas.openxmlformats.org/drawingml/2006/table">
            <a:tbl>
              <a:tblPr firstRow="1" bandRow="1">
                <a:tableStyleId>{5C22544A-7EE6-4342-B048-85BDC9FD1C3A}</a:tableStyleId>
              </a:tblPr>
              <a:tblGrid>
                <a:gridCol w="2848957">
                  <a:extLst>
                    <a:ext uri="{9D8B030D-6E8A-4147-A177-3AD203B41FA5}">
                      <a16:colId xmlns:a16="http://schemas.microsoft.com/office/drawing/2014/main" val="2983963883"/>
                    </a:ext>
                  </a:extLst>
                </a:gridCol>
                <a:gridCol w="2887268">
                  <a:extLst>
                    <a:ext uri="{9D8B030D-6E8A-4147-A177-3AD203B41FA5}">
                      <a16:colId xmlns:a16="http://schemas.microsoft.com/office/drawing/2014/main" val="1125321949"/>
                    </a:ext>
                  </a:extLst>
                </a:gridCol>
                <a:gridCol w="2887268">
                  <a:extLst>
                    <a:ext uri="{9D8B030D-6E8A-4147-A177-3AD203B41FA5}">
                      <a16:colId xmlns:a16="http://schemas.microsoft.com/office/drawing/2014/main" val="4196243421"/>
                    </a:ext>
                  </a:extLst>
                </a:gridCol>
              </a:tblGrid>
              <a:tr h="928553">
                <a:tc>
                  <a:txBody>
                    <a:bodyPr/>
                    <a:lstStyle/>
                    <a:p>
                      <a:r>
                        <a:rPr lang="en-IN" sz="2400" dirty="0"/>
                        <a:t>Crops</a:t>
                      </a:r>
                    </a:p>
                  </a:txBody>
                  <a:tcPr/>
                </a:tc>
                <a:tc>
                  <a:txBody>
                    <a:bodyPr/>
                    <a:lstStyle/>
                    <a:p>
                      <a:r>
                        <a:rPr lang="en-IN" sz="2400" dirty="0"/>
                        <a:t>Algorithm/Classifier/</a:t>
                      </a:r>
                    </a:p>
                    <a:p>
                      <a:r>
                        <a:rPr lang="en-IN" sz="2400" dirty="0"/>
                        <a:t>Methods</a:t>
                      </a:r>
                    </a:p>
                  </a:txBody>
                  <a:tcPr/>
                </a:tc>
                <a:tc>
                  <a:txBody>
                    <a:bodyPr/>
                    <a:lstStyle/>
                    <a:p>
                      <a:r>
                        <a:rPr lang="en-IN" sz="2400" dirty="0"/>
                        <a:t>Accuracy</a:t>
                      </a:r>
                    </a:p>
                  </a:txBody>
                  <a:tcPr/>
                </a:tc>
                <a:extLst>
                  <a:ext uri="{0D108BD9-81ED-4DB2-BD59-A6C34878D82A}">
                    <a16:rowId xmlns:a16="http://schemas.microsoft.com/office/drawing/2014/main" val="883705058"/>
                  </a:ext>
                </a:extLst>
              </a:tr>
              <a:tr h="1326505">
                <a:tc>
                  <a:txBody>
                    <a:bodyPr/>
                    <a:lstStyle/>
                    <a:p>
                      <a:r>
                        <a:rPr lang="en-IN" sz="2000" b="1" dirty="0"/>
                        <a:t>Soya bean leaves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SIFT algorithm And  SVM classifier </a:t>
                      </a:r>
                    </a:p>
                    <a:p>
                      <a:endParaRPr lang="en-IN" sz="2000" dirty="0"/>
                    </a:p>
                  </a:txBody>
                  <a:tcPr/>
                </a:tc>
                <a:tc>
                  <a:txBody>
                    <a:bodyPr/>
                    <a:lstStyle/>
                    <a:p>
                      <a:r>
                        <a:rPr lang="en-IN" sz="2000" dirty="0"/>
                        <a:t>Correctly recognize plant species and accuracy is as high as 93.79% [11] </a:t>
                      </a:r>
                    </a:p>
                  </a:txBody>
                  <a:tcPr/>
                </a:tc>
                <a:extLst>
                  <a:ext uri="{0D108BD9-81ED-4DB2-BD59-A6C34878D82A}">
                    <a16:rowId xmlns:a16="http://schemas.microsoft.com/office/drawing/2014/main" val="2138734169"/>
                  </a:ext>
                </a:extLst>
              </a:tr>
              <a:tr h="537971">
                <a:tc>
                  <a:txBody>
                    <a:bodyPr/>
                    <a:lstStyle/>
                    <a:p>
                      <a:r>
                        <a:rPr lang="en-IN" sz="2000" b="1" dirty="0"/>
                        <a:t>Cotton leaves </a:t>
                      </a:r>
                    </a:p>
                  </a:txBody>
                  <a:tcPr/>
                </a:tc>
                <a:tc>
                  <a:txBody>
                    <a:bodyPr/>
                    <a:lstStyle/>
                    <a:p>
                      <a:r>
                        <a:rPr lang="en-IN" sz="2000" dirty="0"/>
                        <a:t>PCA/KNN </a:t>
                      </a:r>
                    </a:p>
                  </a:txBody>
                  <a:tcPr/>
                </a:tc>
                <a:tc>
                  <a:txBody>
                    <a:bodyPr/>
                    <a:lstStyle/>
                    <a:p>
                      <a:r>
                        <a:rPr lang="en-IN" sz="2000" dirty="0"/>
                        <a:t>Overall accuracy 95% </a:t>
                      </a:r>
                    </a:p>
                  </a:txBody>
                  <a:tcPr/>
                </a:tc>
                <a:extLst>
                  <a:ext uri="{0D108BD9-81ED-4DB2-BD59-A6C34878D82A}">
                    <a16:rowId xmlns:a16="http://schemas.microsoft.com/office/drawing/2014/main" val="4197329887"/>
                  </a:ext>
                </a:extLst>
              </a:tr>
              <a:tr h="928553">
                <a:tc>
                  <a:txBody>
                    <a:bodyPr/>
                    <a:lstStyle/>
                    <a:p>
                      <a:r>
                        <a:rPr lang="en-IN" sz="2000" b="1" dirty="0"/>
                        <a:t>Wheat leaves </a:t>
                      </a:r>
                    </a:p>
                  </a:txBody>
                  <a:tcPr/>
                </a:tc>
                <a:tc>
                  <a:txBody>
                    <a:bodyPr/>
                    <a:lstStyle/>
                    <a:p>
                      <a:r>
                        <a:rPr lang="en-IN" sz="2000" dirty="0"/>
                        <a:t>PCA &amp; Morphological features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96.7% for wheat powdery mildew, 86.6% stripe rust </a:t>
                      </a:r>
                    </a:p>
                  </a:txBody>
                  <a:tcPr/>
                </a:tc>
                <a:extLst>
                  <a:ext uri="{0D108BD9-81ED-4DB2-BD59-A6C34878D82A}">
                    <a16:rowId xmlns:a16="http://schemas.microsoft.com/office/drawing/2014/main" val="3366226046"/>
                  </a:ext>
                </a:extLst>
              </a:tr>
              <a:tr h="1326505">
                <a:tc>
                  <a:txBody>
                    <a:bodyPr/>
                    <a:lstStyle/>
                    <a:p>
                      <a:r>
                        <a:rPr lang="en-IN" sz="2000" b="1" dirty="0"/>
                        <a:t>Grape leaf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BPNN &amp; K-means</a:t>
                      </a:r>
                    </a:p>
                    <a:p>
                      <a:endParaRPr lang="en-IN" sz="2000" dirty="0"/>
                    </a:p>
                  </a:txBody>
                  <a:tcPr/>
                </a:tc>
                <a:tc>
                  <a:txBody>
                    <a:bodyPr/>
                    <a:lstStyle/>
                    <a:p>
                      <a:r>
                        <a:rPr lang="en-IN" sz="2000" dirty="0"/>
                        <a:t>Efficient leaf disease </a:t>
                      </a:r>
                      <a:r>
                        <a:rPr lang="en-IN" sz="2000" dirty="0" err="1"/>
                        <a:t>color</a:t>
                      </a:r>
                      <a:r>
                        <a:rPr lang="en-IN" sz="2000" dirty="0"/>
                        <a:t> extraction and for Anthracnose 76.6% </a:t>
                      </a:r>
                    </a:p>
                  </a:txBody>
                  <a:tcPr/>
                </a:tc>
                <a:extLst>
                  <a:ext uri="{0D108BD9-81ED-4DB2-BD59-A6C34878D82A}">
                    <a16:rowId xmlns:a16="http://schemas.microsoft.com/office/drawing/2014/main" val="1575886511"/>
                  </a:ext>
                </a:extLst>
              </a:tr>
            </a:tbl>
          </a:graphicData>
        </a:graphic>
      </p:graphicFrame>
    </p:spTree>
    <p:extLst>
      <p:ext uri="{BB962C8B-B14F-4D97-AF65-F5344CB8AC3E}">
        <p14:creationId xmlns:p14="http://schemas.microsoft.com/office/powerpoint/2010/main" val="39776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5096-0D39-4B63-8C49-193D04DAD65F}"/>
              </a:ext>
            </a:extLst>
          </p:cNvPr>
          <p:cNvSpPr>
            <a:spLocks noGrp="1"/>
          </p:cNvSpPr>
          <p:nvPr>
            <p:ph type="title"/>
          </p:nvPr>
        </p:nvSpPr>
        <p:spPr/>
        <p:txBody>
          <a:bodyPr>
            <a:normAutofit/>
          </a:bodyPr>
          <a:lstStyle/>
          <a:p>
            <a:r>
              <a:rPr lang="en-IN" sz="4800" dirty="0">
                <a:latin typeface="Agency FB" panose="020B0503020202020204" pitchFamily="34" charset="0"/>
              </a:rPr>
              <a:t>DESIGN :</a:t>
            </a:r>
          </a:p>
        </p:txBody>
      </p:sp>
      <p:sp>
        <p:nvSpPr>
          <p:cNvPr id="3" name="Content Placeholder 2">
            <a:extLst>
              <a:ext uri="{FF2B5EF4-FFF2-40B4-BE49-F238E27FC236}">
                <a16:creationId xmlns:a16="http://schemas.microsoft.com/office/drawing/2014/main" id="{72FF8C4E-709B-44F7-B207-7A41BEF627B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1432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C05C-1830-4DE0-AE5D-454B7AD255D8}"/>
              </a:ext>
            </a:extLst>
          </p:cNvPr>
          <p:cNvSpPr>
            <a:spLocks noGrp="1"/>
          </p:cNvSpPr>
          <p:nvPr>
            <p:ph type="title"/>
          </p:nvPr>
        </p:nvSpPr>
        <p:spPr>
          <a:xfrm>
            <a:off x="838200" y="681037"/>
            <a:ext cx="10669172" cy="1358778"/>
          </a:xfrm>
        </p:spPr>
        <p:txBody>
          <a:bodyPr>
            <a:normAutofit fontScale="90000"/>
          </a:bodyPr>
          <a:lstStyle/>
          <a:p>
            <a:r>
              <a:rPr lang="en-IN" sz="5300" dirty="0">
                <a:latin typeface="Agency FB" panose="020B0503020202020204" pitchFamily="34" charset="0"/>
              </a:rPr>
              <a:t> KEY TERMS:</a:t>
            </a:r>
            <a:br>
              <a:rPr lang="en-IN" dirty="0"/>
            </a:br>
            <a:endParaRPr lang="en-IN" dirty="0"/>
          </a:p>
        </p:txBody>
      </p:sp>
      <p:sp>
        <p:nvSpPr>
          <p:cNvPr id="3" name="Content Placeholder 2">
            <a:extLst>
              <a:ext uri="{FF2B5EF4-FFF2-40B4-BE49-F238E27FC236}">
                <a16:creationId xmlns:a16="http://schemas.microsoft.com/office/drawing/2014/main" id="{5B480A14-F6ED-4E13-8646-538331405565}"/>
              </a:ext>
            </a:extLst>
          </p:cNvPr>
          <p:cNvSpPr>
            <a:spLocks noGrp="1"/>
          </p:cNvSpPr>
          <p:nvPr>
            <p:ph idx="1"/>
          </p:nvPr>
        </p:nvSpPr>
        <p:spPr>
          <a:xfrm>
            <a:off x="838200" y="1828800"/>
            <a:ext cx="10515600" cy="4348163"/>
          </a:xfrm>
        </p:spPr>
        <p:txBody>
          <a:bodyPr>
            <a:normAutofit fontScale="55000" lnSpcReduction="20000"/>
          </a:bodyPr>
          <a:lstStyle/>
          <a:p>
            <a:r>
              <a:rPr lang="en-IN" sz="4000" dirty="0"/>
              <a:t>K-means</a:t>
            </a:r>
          </a:p>
          <a:p>
            <a:r>
              <a:rPr lang="en-IN" sz="4000" dirty="0"/>
              <a:t>Artificial neural networks</a:t>
            </a:r>
          </a:p>
          <a:p>
            <a:r>
              <a:rPr lang="en-IN" sz="4000" dirty="0"/>
              <a:t>Back propagation neural network</a:t>
            </a:r>
          </a:p>
          <a:p>
            <a:r>
              <a:rPr lang="en-IN" sz="4000" dirty="0"/>
              <a:t>Colour co-occurrence method</a:t>
            </a:r>
          </a:p>
          <a:p>
            <a:r>
              <a:rPr lang="en-IN" sz="4000" dirty="0"/>
              <a:t>KNN</a:t>
            </a:r>
          </a:p>
          <a:p>
            <a:r>
              <a:rPr lang="en-IN" sz="4000" dirty="0"/>
              <a:t>GLCM</a:t>
            </a:r>
          </a:p>
          <a:p>
            <a:r>
              <a:rPr lang="en-IN" sz="4000" dirty="0"/>
              <a:t>RDI</a:t>
            </a:r>
          </a:p>
          <a:p>
            <a:r>
              <a:rPr lang="en-IN" sz="4000" dirty="0"/>
              <a:t>SIFT</a:t>
            </a:r>
          </a:p>
          <a:p>
            <a:r>
              <a:rPr lang="en-IN" sz="4000" dirty="0"/>
              <a:t>SURF</a:t>
            </a:r>
          </a:p>
          <a:p>
            <a:r>
              <a:rPr lang="en-IN" sz="4000" dirty="0"/>
              <a:t>RBF</a:t>
            </a:r>
          </a:p>
          <a:p>
            <a:r>
              <a:rPr lang="en-IN" sz="4000" dirty="0"/>
              <a:t>PCA</a:t>
            </a:r>
          </a:p>
          <a:p>
            <a:r>
              <a:rPr lang="en-IN" sz="4000" dirty="0"/>
              <a:t>Supervised and Unsupervised Learning</a:t>
            </a:r>
          </a:p>
          <a:p>
            <a:endParaRPr lang="en-IN" dirty="0"/>
          </a:p>
          <a:p>
            <a:endParaRPr lang="en-IN" dirty="0"/>
          </a:p>
        </p:txBody>
      </p:sp>
    </p:spTree>
    <p:extLst>
      <p:ext uri="{BB962C8B-B14F-4D97-AF65-F5344CB8AC3E}">
        <p14:creationId xmlns:p14="http://schemas.microsoft.com/office/powerpoint/2010/main" val="337520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755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Agency FB</vt:lpstr>
      <vt:lpstr>Algerian</vt:lpstr>
      <vt:lpstr>Arial</vt:lpstr>
      <vt:lpstr>Calibri</vt:lpstr>
      <vt:lpstr>Calibri Light</vt:lpstr>
      <vt:lpstr>Office Theme</vt:lpstr>
      <vt:lpstr>BE PROJECT</vt:lpstr>
      <vt:lpstr>TOPIC :</vt:lpstr>
      <vt:lpstr>INTRODUCTION :</vt:lpstr>
      <vt:lpstr>PowerPoint Presentation</vt:lpstr>
      <vt:lpstr>ABSTRACT :</vt:lpstr>
      <vt:lpstr>PROPOSED SYSTEM :</vt:lpstr>
      <vt:lpstr>PowerPoint Presentation</vt:lpstr>
      <vt:lpstr>DESIGN :</vt:lpstr>
      <vt:lpstr> KEY TERMS: </vt:lpstr>
      <vt:lpstr>TECHNOLOGY STACK :</vt:lpstr>
      <vt:lpstr>DEPENDENCIES : </vt:lpstr>
      <vt:lpstr>PLANNING (Code Development)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dc:title>
  <cp:lastModifiedBy>Urvi aryamane</cp:lastModifiedBy>
  <cp:revision>17</cp:revision>
  <dcterms:modified xsi:type="dcterms:W3CDTF">2018-08-01T17:05:48Z</dcterms:modified>
</cp:coreProperties>
</file>