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Black"/>
      <p:bold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Black-boldItalic.fntdata"/><Relationship Id="rId23" Type="http://schemas.openxmlformats.org/officeDocument/2006/relationships/font" Target="fonts/Robo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10e786c02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910e786c02_0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10e786c02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10e786c02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df = pd.read_csv(‘import.csv’)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df.to_csv(‘export.csv’)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910e786c02_0_4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10e786c02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910e786c02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10e786c02_0_4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10e786c02_0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22ec26b61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922ec26b6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df.duplicated()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df.isnull()</a:t>
            </a:r>
            <a:endParaRPr/>
          </a:p>
        </p:txBody>
      </p:sp>
      <p:sp>
        <p:nvSpPr>
          <p:cNvPr id="227" name="Google Shape;227;g922ec26b61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22ec26b61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922ec26b61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df.duplicated()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df.isnull()</a:t>
            </a:r>
            <a:endParaRPr/>
          </a:p>
        </p:txBody>
      </p:sp>
      <p:sp>
        <p:nvSpPr>
          <p:cNvPr id="234" name="Google Shape;234;g922ec26b61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22ec26b61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922ec26b61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df.duplicated()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df.isnull()</a:t>
            </a:r>
            <a:endParaRPr/>
          </a:p>
        </p:txBody>
      </p:sp>
      <p:sp>
        <p:nvSpPr>
          <p:cNvPr id="241" name="Google Shape;241;g922ec26b61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14f1378b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914f1378b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df.duplicated()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df.isnull()</a:t>
            </a:r>
            <a:endParaRPr/>
          </a:p>
        </p:txBody>
      </p:sp>
      <p:sp>
        <p:nvSpPr>
          <p:cNvPr id="248" name="Google Shape;248;g914f1378b5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2ec26b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922ec26b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2ec26b6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922ec26b6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0e786c02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910e786c02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10e786c02_0_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910e786c02_0_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10e786c02_0_4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10e786c02_0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10e786c02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10e786c02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22ec26b6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922ec26b6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27e8d9db4_5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927e8d9db4_5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99390" y="1150144"/>
            <a:ext cx="8187900" cy="2843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56813" y="2228849"/>
            <a:ext cx="96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809244" y="1453896"/>
            <a:ext cx="76329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Black"/>
              <a:buNone/>
              <a:defRPr sz="48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02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70138" y="163017"/>
            <a:ext cx="8324100" cy="13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25196" y="163017"/>
            <a:ext cx="8366700" cy="134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35900" y="1799725"/>
            <a:ext cx="82722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•"/>
              <a:defRPr sz="1800"/>
            </a:lvl1pPr>
            <a:lvl2pPr indent="-3302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•"/>
              <a:defRPr sz="1600"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432054" y="843534"/>
            <a:ext cx="82776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432054" y="3545586"/>
            <a:ext cx="82776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320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6522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 rot="5400000">
            <a:off x="643155" y="260162"/>
            <a:ext cx="1098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 flipH="1" rot="10800000">
            <a:off x="433989" y="3375817"/>
            <a:ext cx="8276100" cy="13800"/>
          </a:xfrm>
          <a:prstGeom prst="rect">
            <a:avLst/>
          </a:prstGeom>
          <a:solidFill>
            <a:srgbClr val="BDC9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425196" y="163017"/>
            <a:ext cx="8366700" cy="134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6676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759452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418658" y="3736066"/>
            <a:ext cx="8351100" cy="61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74125" y="3838936"/>
            <a:ext cx="109800" cy="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418338" y="480060"/>
            <a:ext cx="8167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30936" y="3826764"/>
            <a:ext cx="7955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25196" y="211791"/>
            <a:ext cx="8366700" cy="129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836676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836676" y="2402766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4759452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4759452" y="2402765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723894" y="1282446"/>
            <a:ext cx="50475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651510" y="2571750"/>
            <a:ext cx="23250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7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723894" y="870966"/>
            <a:ext cx="5047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51510" y="2578608"/>
            <a:ext cx="2325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b="0"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00" y="4549388"/>
            <a:ext cx="513338" cy="513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- Wikipedia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5410" y="4637411"/>
            <a:ext cx="1328589" cy="5369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E5C5A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 Pandas and Python to Explore Your Dataset – Real Python" id="149" name="Google Shape;149;p25"/>
          <p:cNvPicPr preferRelativeResize="0"/>
          <p:nvPr/>
        </p:nvPicPr>
        <p:blipFill rotWithShape="1">
          <a:blip r:embed="rId3">
            <a:alphaModFix/>
          </a:blip>
          <a:srcRect b="18463" l="0" r="0" t="4954"/>
          <a:stretch/>
        </p:blipFill>
        <p:spPr>
          <a:xfrm>
            <a:off x="1072374" y="1310350"/>
            <a:ext cx="6999250" cy="30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4190276"/>
            <a:ext cx="9144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4400"/>
              <a:t>Data Analysis using Pandas</a:t>
            </a:r>
            <a:endParaRPr sz="4400"/>
          </a:p>
        </p:txBody>
      </p:sp>
      <p:grpSp>
        <p:nvGrpSpPr>
          <p:cNvPr id="151" name="Google Shape;151;p25"/>
          <p:cNvGrpSpPr/>
          <p:nvPr/>
        </p:nvGrpSpPr>
        <p:grpSpPr>
          <a:xfrm>
            <a:off x="681000" y="87325"/>
            <a:ext cx="7782000" cy="1162600"/>
            <a:chOff x="1092250" y="11125"/>
            <a:chExt cx="7782000" cy="1162600"/>
          </a:xfrm>
        </p:grpSpPr>
        <p:sp>
          <p:nvSpPr>
            <p:cNvPr id="152" name="Google Shape;152;p25"/>
            <p:cNvSpPr txBox="1"/>
            <p:nvPr/>
          </p:nvSpPr>
          <p:spPr>
            <a:xfrm>
              <a:off x="1092250" y="11125"/>
              <a:ext cx="7782000" cy="116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pic>
          <p:nvPicPr>
            <p:cNvPr id="153" name="Google Shape;15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01475" y="11125"/>
              <a:ext cx="7515550" cy="116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" sz="3000"/>
              <a:t>Basic Functionalities of a Data Object</a:t>
            </a:r>
            <a:endParaRPr sz="30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506175" y="1481500"/>
            <a:ext cx="77280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df.head() </a:t>
            </a:r>
            <a:r>
              <a:rPr lang="en"/>
              <a:t>– to get the first n rows from the dataframe.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df.tail() </a:t>
            </a:r>
            <a:r>
              <a:rPr lang="en"/>
              <a:t>– to get the last n rows from the dataframe.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df.columns </a:t>
            </a:r>
            <a:r>
              <a:rPr lang="en"/>
              <a:t>- to get columns names of the dataframe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df.index </a:t>
            </a:r>
            <a:r>
              <a:rPr lang="en"/>
              <a:t>– to get index values of the dataframe.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df.describe()  </a:t>
            </a:r>
            <a:r>
              <a:rPr lang="en"/>
              <a:t>- returns the descriptive statistics summary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df.sum() </a:t>
            </a:r>
            <a:r>
              <a:rPr lang="en"/>
              <a:t>– return the sum of each columns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df.count() </a:t>
            </a:r>
            <a:r>
              <a:rPr lang="en"/>
              <a:t>– return the count the values in the columns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df.max() </a:t>
            </a:r>
            <a:r>
              <a:rPr lang="en"/>
              <a:t>– returns the maximum value in the dataframe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/>
              <a:t>df.idxmax() </a:t>
            </a:r>
            <a:r>
              <a:rPr lang="en"/>
              <a:t>– returns the maximum value index from the dataframe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" sz="3000"/>
              <a:t>Merging of Data Objects</a:t>
            </a:r>
            <a:endParaRPr sz="3000"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35900" y="1590100"/>
            <a:ext cx="8272200" cy="30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is one of the most common operations you will do, since data often comes in various files.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combine the information of two dataframes into a single DataFrame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Merge multiple dataframes using common columns/keys using pd.merge()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Concatenation is used when you have dataframes having the same columns and want to append them, or having the same rows and want to append them side-by-side.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Concatenate dataframes using pd.concat()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 dataframes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df1.append(df2)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759001" y="381855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</a:rPr>
              <a:t>Grouping and Summarising Dataframes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t/>
            </a:r>
            <a:endParaRPr sz="3000"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35900" y="1629575"/>
            <a:ext cx="82722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highlight>
                  <a:srgbClr val="FFFFFF"/>
                </a:highlight>
              </a:rPr>
              <a:t>Grouping and aggregation are some of the most frequently used operations in data analysis</a:t>
            </a:r>
            <a:endParaRPr>
              <a:highlight>
                <a:srgbClr val="FFFFFF"/>
              </a:highlight>
            </a:endParaRPr>
          </a:p>
          <a:p>
            <a:pPr indent="-2794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highlight>
                  <a:srgbClr val="FFFFFF"/>
                </a:highlight>
              </a:rPr>
              <a:t>groupby()</a:t>
            </a:r>
            <a:r>
              <a:rPr lang="en">
                <a:highlight>
                  <a:srgbClr val="FFFFFF"/>
                </a:highlight>
              </a:rPr>
              <a:t> function is used to split the data into groups based on some criteria.</a:t>
            </a:r>
            <a:endParaRPr>
              <a:highlight>
                <a:srgbClr val="FFFFFF"/>
              </a:highlight>
            </a:endParaRPr>
          </a:p>
          <a:p>
            <a:pPr indent="-2794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highlight>
                  <a:srgbClr val="FFFFFF"/>
                </a:highlight>
              </a:rPr>
              <a:t>After grouped then getting first row in every group by using df.first(),df.last()</a:t>
            </a:r>
            <a:endParaRPr>
              <a:highlight>
                <a:srgbClr val="FFFFFF"/>
              </a:highlight>
            </a:endParaRPr>
          </a:p>
          <a:p>
            <a:pPr indent="-2794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Grouping analysis can be thought of as having three parts:</a:t>
            </a:r>
            <a:endParaRPr/>
          </a:p>
          <a:p>
            <a:pPr indent="-1651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Splitting</a:t>
            </a:r>
            <a:r>
              <a:rPr lang="en"/>
              <a:t> the data into groups </a:t>
            </a:r>
            <a:endParaRPr/>
          </a:p>
          <a:p>
            <a:pPr indent="-1651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Applying</a:t>
            </a:r>
            <a:r>
              <a:rPr lang="en"/>
              <a:t> a function to each group</a:t>
            </a:r>
            <a:endParaRPr/>
          </a:p>
          <a:p>
            <a:pPr indent="-1651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Combining</a:t>
            </a:r>
            <a:r>
              <a:rPr lang="en"/>
              <a:t> the results into a data structure showing the summary statistics</a:t>
            </a:r>
            <a:endParaRPr/>
          </a:p>
          <a:p>
            <a:pPr indent="-1651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t/>
            </a:r>
            <a:endParaRPr b="0" sz="300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b="0" lang="en" sz="30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Sorting</a:t>
            </a:r>
            <a:endParaRPr b="0" sz="300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t/>
            </a:r>
            <a:endParaRPr sz="3000"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435900" y="1570350"/>
            <a:ext cx="8192700" cy="30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dataframes in two ways </a:t>
            </a:r>
            <a:endParaRPr/>
          </a:p>
          <a:p>
            <a:pPr indent="-3429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indices </a:t>
            </a:r>
            <a:endParaRPr/>
          </a:p>
          <a:p>
            <a:pPr indent="-3429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axis = 0 indicates that you want to sort rows (use axis=1 for columns)</a:t>
            </a:r>
            <a:endParaRPr sz="1800"/>
          </a:p>
          <a:p>
            <a:pPr indent="-3429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sort_index(axis = value)</a:t>
            </a:r>
            <a:endParaRPr sz="1800"/>
          </a:p>
          <a:p>
            <a:pPr indent="-3429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the values.  </a:t>
            </a:r>
            <a:endParaRPr/>
          </a:p>
          <a:p>
            <a:pPr indent="-3429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df.sort_values(by= ‘column_name’)</a:t>
            </a:r>
            <a:endParaRPr sz="1800"/>
          </a:p>
          <a:p>
            <a:pPr indent="-34290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Sorting by more than two columns 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df.sort_values(by= [‘column_name1’,’column_name2’],inplace=True)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" sz="3000"/>
              <a:t>Statistical</a:t>
            </a:r>
            <a:endParaRPr sz="3000"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435900" y="1799725"/>
            <a:ext cx="82722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Use pandas to obtain statistical metrics for data.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different methods for Calculating aggregations / mathematical operations, for numerical data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df.mean() </a:t>
            </a:r>
            <a:r>
              <a:rPr lang="en" sz="1800"/>
              <a:t>- return the mean of the columns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df[‘column_name’].median() - </a:t>
            </a:r>
            <a:r>
              <a:rPr lang="en" sz="1800"/>
              <a:t>return median of particular column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df.sum() - </a:t>
            </a:r>
            <a:r>
              <a:rPr lang="en" sz="1800"/>
              <a:t>return sum of the column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df.describe() - </a:t>
            </a:r>
            <a:r>
              <a:rPr lang="en" sz="1800"/>
              <a:t>Summary of statistics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df.std() - standard deviation 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" sz="3000"/>
              <a:t>Plotting </a:t>
            </a:r>
            <a:endParaRPr sz="3000"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435900" y="1799725"/>
            <a:ext cx="82722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After all the processing and manipulation of the data, the most important step that comes is visualization.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On a DataFrame, the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plot()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method is a convenience to plot all of the columns with labels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For entire dataframe -  df.plot()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For a particular column df[‘column_name’].plot()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75" y="0"/>
            <a:ext cx="8767354" cy="47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Content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34625" y="1550600"/>
            <a:ext cx="82734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/>
              <a:t>Introduction to Pandas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/>
              <a:t>Advantages of Pandas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Pandas series and Indexing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DataFrames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Merging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File I/O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Grouping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Sorting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Statistical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Plotting</a:t>
            </a:r>
            <a:endParaRPr>
              <a:highlight>
                <a:schemeClr val="lt1"/>
              </a:highlight>
            </a:endParaRPr>
          </a:p>
          <a:p>
            <a:pPr indent="-165100" lvl="0" marL="3429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9169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" sz="3000"/>
              <a:t>Pandas</a:t>
            </a:r>
            <a:endParaRPr sz="3000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84975" y="1616925"/>
            <a:ext cx="85722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/>
              <a:t>Pandas is an open-source python library providing efficient easy-to-use data structures and analysis tools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/>
              <a:t>Derived from “</a:t>
            </a:r>
            <a:r>
              <a:rPr i="1" lang="en"/>
              <a:t>PANel Data – an Econometrics from Multidimensional data</a:t>
            </a:r>
            <a:r>
              <a:rPr lang="en"/>
              <a:t>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It is an excellent tool for processing and analyzing real world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There are two main data structures in Pandas - Series and Dataframes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1" lang="en">
                <a:highlight>
                  <a:schemeClr val="lt1"/>
                </a:highlight>
              </a:rPr>
              <a:t>Series</a:t>
            </a:r>
            <a:r>
              <a:rPr lang="en">
                <a:highlight>
                  <a:schemeClr val="lt1"/>
                </a:highlight>
              </a:rPr>
              <a:t>:</a:t>
            </a:r>
            <a:endParaRPr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" sz="1800">
                <a:highlight>
                  <a:srgbClr val="FFFFFF"/>
                </a:highlight>
              </a:rPr>
              <a:t>One-dimensional ndarray with axis labels (including time series).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b="1" lang="en">
                <a:highlight>
                  <a:schemeClr val="lt1"/>
                </a:highlight>
              </a:rPr>
              <a:t>DataFrame:</a:t>
            </a:r>
            <a:endParaRPr b="1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" sz="1800">
                <a:highlight>
                  <a:srgbClr val="FFFFFF"/>
                </a:highlight>
              </a:rPr>
              <a:t>Two-dimensional, size-mutable, potentially heterogeneous tabular data</a:t>
            </a:r>
            <a:endParaRPr sz="1800">
              <a:highlight>
                <a:srgbClr val="FFFFFF"/>
              </a:highlight>
            </a:endParaRPr>
          </a:p>
          <a:p>
            <a:pPr indent="-165100" lvl="0" marL="3429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037" y="243730"/>
            <a:ext cx="1562225" cy="97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613174" y="4397917"/>
            <a:ext cx="509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Pandas </a:t>
            </a:r>
            <a:endParaRPr sz="3000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13800" y="1623975"/>
            <a:ext cx="86388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The following are some of the advantages of pandas: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Less intuition:</a:t>
            </a:r>
            <a:r>
              <a:rPr lang="en"/>
              <a:t> Many methods, such as joining, selecting, and loading files, are used without much intuition and without taking away much of the powerful nature of pandas.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High level of abstraction:</a:t>
            </a:r>
            <a:r>
              <a:rPr lang="en"/>
              <a:t> Pandas have a higher abstraction level than NumPy, which gives it a simpler interface for users to interact.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Faster processing:</a:t>
            </a:r>
            <a:r>
              <a:rPr lang="en"/>
              <a:t> The internal representation of DataFrames allows faster processing for some operations. of course, this always depends on the data and its structure.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Easy DataFrame design: </a:t>
            </a:r>
            <a:r>
              <a:rPr lang="en"/>
              <a:t>DataFrames are designed for operations with and on large datasets.</a:t>
            </a:r>
            <a:endParaRPr/>
          </a:p>
          <a:p>
            <a:pPr indent="-16510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037" y="243730"/>
            <a:ext cx="1562225" cy="97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Installation and Importing Pandas </a:t>
            </a:r>
            <a:endParaRPr sz="1300"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35900" y="1799725"/>
            <a:ext cx="82722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>
                <a:highlight>
                  <a:srgbClr val="FFFFFF"/>
                </a:highlight>
              </a:rPr>
              <a:t>Working with conda?</a:t>
            </a:r>
            <a:endParaRPr>
              <a:highlight>
                <a:srgbClr val="FFFFFF"/>
              </a:highlight>
            </a:endParaRPr>
          </a:p>
          <a:p>
            <a:pPr indent="355600" lvl="0" marL="10160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conda install pandas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rgbClr val="FFFFFF"/>
                </a:highlight>
              </a:rPr>
              <a:t>Prefer pip?</a:t>
            </a:r>
            <a:endParaRPr>
              <a:highlight>
                <a:srgbClr val="FFFFFF"/>
              </a:highlight>
            </a:endParaRPr>
          </a:p>
          <a:p>
            <a:pPr indent="355600" lvl="0" marL="1016000" marR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pip install pandas</a:t>
            </a:r>
            <a:endParaRPr>
              <a:highlight>
                <a:schemeClr val="lt1"/>
              </a:highlight>
            </a:endParaRPr>
          </a:p>
          <a:p>
            <a:pPr indent="-342900" lvl="0" marL="457200" marR="101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>
                <a:highlight>
                  <a:schemeClr val="lt1"/>
                </a:highlight>
              </a:rPr>
              <a:t>Importing library</a:t>
            </a:r>
            <a:endParaRPr>
              <a:highlight>
                <a:srgbClr val="FAFAFA"/>
              </a:highlight>
            </a:endParaRPr>
          </a:p>
          <a:p>
            <a:pPr indent="0" lvl="0" marL="914400" marR="10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        Import pandas as pd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59001" y="401605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Pandas Series and Indexing</a:t>
            </a:r>
            <a:endParaRPr sz="1300"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83500" y="1723525"/>
            <a:ext cx="82722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>
                <a:highlight>
                  <a:schemeClr val="lt1"/>
                </a:highlight>
              </a:rPr>
              <a:t>A series is similar to a 1-D numpy array, and contains scalar values of the same type (numeric, character, datetime etc.). </a:t>
            </a:r>
            <a:endParaRPr b="1">
              <a:highlight>
                <a:schemeClr val="lt1"/>
              </a:highlight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highlight>
                  <a:schemeClr val="lt1"/>
                </a:highlight>
              </a:rPr>
              <a:t>A dataframe is simply a table where each column is a “Pandas Series”</a:t>
            </a:r>
            <a:endParaRPr>
              <a:highlight>
                <a:schemeClr val="lt1"/>
              </a:highlight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Creating Series object by using List,tuple,dict and also numpy array.</a:t>
            </a:r>
            <a:endParaRPr/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create pandas series from array-like objects using </a:t>
            </a:r>
            <a:r>
              <a:rPr b="1" lang="en"/>
              <a:t>pd.Series()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Note : </a:t>
            </a:r>
            <a:r>
              <a:rPr lang="en">
                <a:highlight>
                  <a:srgbClr val="FFFFFF"/>
                </a:highlight>
              </a:rPr>
              <a:t>the Number of elements in the  Index list is always equal to the number of elements in the specified series.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Pandas DataFrame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t/>
            </a:r>
            <a:endParaRPr b="0"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35900" y="1799725"/>
            <a:ext cx="82722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highlight>
                  <a:schemeClr val="lt1"/>
                </a:highlight>
              </a:rPr>
              <a:t>Dataframe is the most widely used data-structure in data analysis</a:t>
            </a:r>
            <a:endParaRPr>
              <a:highlight>
                <a:schemeClr val="lt1"/>
              </a:highlight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highlight>
                  <a:schemeClr val="lt1"/>
                </a:highlight>
              </a:rPr>
              <a:t>DataFrame is a table with rows and columns, with rows having an index and columns having meaningful names.</a:t>
            </a:r>
            <a:endParaRPr>
              <a:highlight>
                <a:schemeClr val="lt1"/>
              </a:highlight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highlight>
                  <a:schemeClr val="lt1"/>
                </a:highlight>
              </a:rPr>
              <a:t>Usually, dataframes are imported as CSV files, but sometimes it is more convenient to convert dictionaries </a:t>
            </a:r>
            <a:r>
              <a:rPr lang="en">
                <a:highlight>
                  <a:schemeClr val="lt1"/>
                </a:highlight>
              </a:rPr>
              <a:t>into dataframes</a:t>
            </a:r>
            <a:endParaRPr>
              <a:highlight>
                <a:schemeClr val="lt1"/>
              </a:highlight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" sz="3000"/>
              <a:t>DataFrame </a:t>
            </a:r>
            <a:r>
              <a:rPr lang="en" sz="3000"/>
              <a:t>Indexing </a:t>
            </a:r>
            <a:endParaRPr sz="3000"/>
          </a:p>
        </p:txBody>
      </p:sp>
      <p:sp>
        <p:nvSpPr>
          <p:cNvPr id="198" name="Google Shape;198;p32"/>
          <p:cNvSpPr txBox="1"/>
          <p:nvPr/>
        </p:nvSpPr>
        <p:spPr>
          <a:xfrm>
            <a:off x="380475" y="1700325"/>
            <a:ext cx="8430900" cy="299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An important concept in pandas dataframes is that of </a:t>
            </a:r>
            <a:r>
              <a:rPr b="1" lang="en" sz="1800">
                <a:latin typeface="Avenir"/>
                <a:ea typeface="Avenir"/>
                <a:cs typeface="Avenir"/>
                <a:sym typeface="Avenir"/>
              </a:rPr>
              <a:t>row indices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. By default, each row is assigned indices starting from 0, and are represented at the left side of the dataframe. 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By using set_index() Method 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Selecting rows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df[start_index:end_index]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Selecting columns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df[‘column_name] or df.column_name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Selecting subset of dataframe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○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df[[‘column_name1’,’column_name2’..]]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" sz="3000"/>
              <a:t>Reading and Writing Data 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44500" y="1689150"/>
            <a:ext cx="83619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There are various ways of creating dataframes, such as creating them from dictionaries, JSON objects, reading from txt, CSV files, etc.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pd.DataFrame()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pd.read_csv(),pd.read_excel()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We have methods in pandas for exporting cleaned data into files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pd.to_csv()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pd.to_excel()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AccentBoxVTI">
  <a:themeElements>
    <a:clrScheme name="AnalogousFromRegular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24AFC9"/>
      </a:accent1>
      <a:accent2>
        <a:srgbClr val="1768D5"/>
      </a:accent2>
      <a:accent3>
        <a:srgbClr val="4143E9"/>
      </a:accent3>
      <a:accent4>
        <a:srgbClr val="7631DA"/>
      </a:accent4>
      <a:accent5>
        <a:srgbClr val="C529E7"/>
      </a:accent5>
      <a:accent6>
        <a:srgbClr val="D517A7"/>
      </a:accent6>
      <a:hlink>
        <a:srgbClr val="C1584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