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63" r:id="rId4"/>
    <p:sldId id="260" r:id="rId5"/>
    <p:sldId id="261" r:id="rId6"/>
    <p:sldId id="259" r:id="rId7"/>
    <p:sldId id="264" r:id="rId8"/>
    <p:sldId id="266" r:id="rId9"/>
    <p:sldId id="267"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embeddedFontLst>
    <p:embeddedFont>
      <p:font typeface="Libre Baskerville" panose="020B0604020202020204" charset="0"/>
      <p:regular r:id="rId31"/>
      <p:bold r:id="rId32"/>
      <p:italic r:id="rId33"/>
    </p:embeddedFont>
    <p:embeddedFont>
      <p:font typeface="Montserrat Medium" panose="020B0604020202020204" charset="0"/>
      <p:regular r:id="rId34"/>
      <p:bold r:id="rId35"/>
      <p:italic r:id="rId36"/>
      <p:boldItalic r:id="rId37"/>
    </p:embeddedFont>
    <p:embeddedFont>
      <p:font typeface="Merriweather" panose="020B0604020202020204" charset="0"/>
      <p:regular r:id="rId38"/>
      <p:bold r:id="rId39"/>
      <p:italic r:id="rId40"/>
      <p:boldItalic r:id="rId41"/>
    </p:embeddedFont>
    <p:embeddedFont>
      <p:font typeface="Roboto Medium" panose="020B0604020202020204" charset="0"/>
      <p:regular r:id="rId42"/>
      <p:bold r:id="rId43"/>
      <p:italic r:id="rId44"/>
      <p:boldItalic r:id="rId45"/>
    </p:embeddedFont>
    <p:embeddedFont>
      <p:font typeface="Cabin" panose="020B060402020202020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Bookman Old Style" panose="02050604050505020204" pitchFamily="18" charset="0"/>
      <p:regular r:id="rId54"/>
      <p:bold r:id="rId55"/>
      <p:italic r:id="rId56"/>
      <p:boldItalic r:id="rId57"/>
    </p:embeddedFont>
    <p:embeddedFont>
      <p:font typeface="Roboto"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i4imoKkMCx8+Y0JEQOAEbaZqEK5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font" Target="fonts/font24.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61" Type="http://schemas.openxmlformats.org/officeDocument/2006/relationships/font" Target="fonts/font3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font" Target="fonts/font3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90984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ypl.github.io/PYPL.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libra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06152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a93685a96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ca93685a96_0_7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35870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175566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948833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400437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424643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425989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58114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106011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ca93685a96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ca93685a96_0_7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558367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94354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a93685a96_0_7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a93685a96_0_7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ca93685a96_0_7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13363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445776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75171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a93685a96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ca93685a96_0_7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913692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185286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23196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657545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434145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091839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33134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202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30339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a93685a96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ca93685a96_0_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u="sng">
                <a:solidFill>
                  <a:schemeClr val="hlink"/>
                </a:solidFill>
                <a:hlinkClick r:id="rId3"/>
              </a:rPr>
              <a:t>http://pypl.github.io/PYPL.html</a:t>
            </a:r>
            <a:endParaRPr/>
          </a:p>
        </p:txBody>
      </p:sp>
    </p:spTree>
    <p:extLst>
      <p:ext uri="{BB962C8B-B14F-4D97-AF65-F5344CB8AC3E}">
        <p14:creationId xmlns:p14="http://schemas.microsoft.com/office/powerpoint/2010/main" val="438732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a93685a96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ca93685a96_0_7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31394D"/>
              </a:buClr>
              <a:buSzPts val="1200"/>
              <a:buFont typeface="Calibri"/>
              <a:buNone/>
            </a:pPr>
            <a:r>
              <a:rPr lang="en-US" u="sng">
                <a:solidFill>
                  <a:srgbClr val="009384"/>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https://docs.python.org/3/library/</a:t>
            </a:r>
            <a:r>
              <a:rPr lang="en-US">
                <a:solidFill>
                  <a:srgbClr val="31394D"/>
                </a:solidFill>
              </a:rPr>
              <a:t>  </a:t>
            </a:r>
            <a:endParaRPr/>
          </a:p>
        </p:txBody>
      </p:sp>
    </p:spTree>
    <p:extLst>
      <p:ext uri="{BB962C8B-B14F-4D97-AF65-F5344CB8AC3E}">
        <p14:creationId xmlns:p14="http://schemas.microsoft.com/office/powerpoint/2010/main" val="241097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02515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158750" lvl="0" indent="0" algn="l" rtl="0">
              <a:spcBef>
                <a:spcPts val="0"/>
              </a:spcBef>
              <a:spcAft>
                <a:spcPts val="0"/>
              </a:spcAft>
              <a:buClr>
                <a:schemeClr val="dk1"/>
              </a:buClr>
              <a:buSzPts val="1200"/>
              <a:buFont typeface="Calibri"/>
              <a:buNone/>
            </a:pPr>
            <a:endParaRPr/>
          </a:p>
        </p:txBody>
      </p:sp>
      <p:sp>
        <p:nvSpPr>
          <p:cNvPr id="149" name="Google Shape;14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7966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None/>
            </a:pPr>
            <a:r>
              <a:rPr lang="en-US"/>
              <a:t>1. Web development – Python is used in web frameworks such as Django and Flask. These application help in writing server-side code which helps to manage database, write back-end programming logic, mapping the urls’ etc.</a:t>
            </a:r>
            <a:endParaRPr/>
          </a:p>
          <a:p>
            <a:pPr marL="0" lvl="0" indent="0" algn="l" rtl="0">
              <a:spcBef>
                <a:spcPts val="0"/>
              </a:spcBef>
              <a:spcAft>
                <a:spcPts val="0"/>
              </a:spcAft>
              <a:buNone/>
            </a:pPr>
            <a:endParaRPr/>
          </a:p>
          <a:p>
            <a:pPr marL="0" lvl="0" indent="0" algn="l" rtl="0">
              <a:spcBef>
                <a:spcPts val="0"/>
              </a:spcBef>
              <a:spcAft>
                <a:spcPts val="0"/>
              </a:spcAft>
              <a:buNone/>
            </a:pPr>
            <a:r>
              <a:rPr lang="en-US"/>
              <a:t>2. Machine learning – Python has been integrated in writing many machine learning applications. Machine Learning focuses on writing a logical code for the machine to solve a particular problem on its own. For example, route recommendation on apps like Ola, Uber, Rapido, etc. is a machine learning algorithm that recognises user’s destination map. Fingerprint and Voice recognition in your phone is another example of machine learning.</a:t>
            </a:r>
            <a:endParaRPr/>
          </a:p>
          <a:p>
            <a:pPr marL="0" lvl="0" indent="0" algn="l" rtl="0">
              <a:spcBef>
                <a:spcPts val="0"/>
              </a:spcBef>
              <a:spcAft>
                <a:spcPts val="0"/>
              </a:spcAft>
              <a:buNone/>
            </a:pPr>
            <a:endParaRPr/>
          </a:p>
          <a:p>
            <a:pPr marL="0" lvl="0" indent="0" algn="l" rtl="0">
              <a:spcBef>
                <a:spcPts val="0"/>
              </a:spcBef>
              <a:spcAft>
                <a:spcPts val="0"/>
              </a:spcAft>
              <a:buNone/>
            </a:pPr>
            <a:r>
              <a:rPr lang="en-US"/>
              <a:t>3. Data Analysis – Python can develop Data analysis and data visualisation in form of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4. Scripting – Small programs can automate simple tasks such as sending automated response emails etc with help of scripting form of writing. Such type of applications can also be written in Python programming language.</a:t>
            </a:r>
            <a:endParaRPr/>
          </a:p>
          <a:p>
            <a:pPr marL="0" lvl="0" indent="0" algn="l" rtl="0">
              <a:spcBef>
                <a:spcPts val="0"/>
              </a:spcBef>
              <a:spcAft>
                <a:spcPts val="0"/>
              </a:spcAft>
              <a:buNone/>
            </a:pPr>
            <a:endParaRPr/>
          </a:p>
          <a:p>
            <a:pPr marL="0" lvl="0" indent="0" algn="l" rtl="0">
              <a:spcBef>
                <a:spcPts val="0"/>
              </a:spcBef>
              <a:spcAft>
                <a:spcPts val="0"/>
              </a:spcAft>
              <a:buNone/>
            </a:pPr>
            <a:r>
              <a:rPr lang="en-US"/>
              <a:t>5. Game development – Python is also used majorly to develop games such of World of Tanks, The Sims 4, Civilization 4, Battlefield 2, etc.</a:t>
            </a:r>
            <a:endParaRPr/>
          </a:p>
          <a:p>
            <a:pPr marL="0" lvl="0" indent="0" algn="l" rtl="0">
              <a:spcBef>
                <a:spcPts val="0"/>
              </a:spcBef>
              <a:spcAft>
                <a:spcPts val="0"/>
              </a:spcAft>
              <a:buNone/>
            </a:pPr>
            <a:endParaRPr/>
          </a:p>
          <a:p>
            <a:pPr marL="0" lvl="0" indent="0" algn="l" rtl="0">
              <a:spcBef>
                <a:spcPts val="0"/>
              </a:spcBef>
              <a:spcAft>
                <a:spcPts val="0"/>
              </a:spcAft>
              <a:buNone/>
            </a:pPr>
            <a:r>
              <a:rPr lang="en-US"/>
              <a:t>6. Most of the industrial embedded applications use Python.</a:t>
            </a:r>
            <a:endParaRPr/>
          </a:p>
          <a:p>
            <a:pPr marL="0" lvl="0" indent="0" algn="l" rtl="0">
              <a:spcBef>
                <a:spcPts val="0"/>
              </a:spcBef>
              <a:spcAft>
                <a:spcPts val="0"/>
              </a:spcAft>
              <a:buNone/>
            </a:pPr>
            <a:endParaRPr/>
          </a:p>
          <a:p>
            <a:pPr marL="0" lvl="0" indent="0" algn="l" rtl="0">
              <a:spcBef>
                <a:spcPts val="0"/>
              </a:spcBef>
              <a:spcAft>
                <a:spcPts val="0"/>
              </a:spcAft>
              <a:buNone/>
            </a:pPr>
            <a:r>
              <a:rPr lang="en-US"/>
              <a:t>7. Desktop applications – You can develop desktop application in Python using library like TKinter or QT.</a:t>
            </a:r>
            <a:endParaRPr/>
          </a:p>
          <a:p>
            <a:pPr marL="0" lvl="0" indent="0" algn="l" rtl="0">
              <a:spcBef>
                <a:spcPts val="0"/>
              </a:spcBef>
              <a:spcAft>
                <a:spcPts val="0"/>
              </a:spcAft>
              <a:buNone/>
            </a:pPr>
            <a:endParaRPr/>
          </a:p>
          <a:p>
            <a:pPr marL="0" lvl="0" indent="0" algn="l" rtl="0">
              <a:spcBef>
                <a:spcPts val="0"/>
              </a:spcBef>
              <a:spcAft>
                <a:spcPts val="0"/>
              </a:spcAft>
              <a:buNone/>
            </a:pPr>
            <a:r>
              <a:rPr lang="en-US"/>
              <a:t>The facilitator discusses the use of Python scripts in UNIX/Windows</a:t>
            </a:r>
            <a:endParaRPr/>
          </a:p>
        </p:txBody>
      </p:sp>
      <p:sp>
        <p:nvSpPr>
          <p:cNvPr id="172" name="Google Shape;17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7724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sp>
        <p:nvSpPr>
          <p:cNvPr id="14" name="Google Shape;14;gca93685a96_0_1430"/>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gca93685a96_0_1430"/>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 name="Google Shape;16;gca93685a96_0_1430"/>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7" name="Google Shape;17;gca93685a96_0_1430"/>
          <p:cNvSpPr txBox="1">
            <a:spLocks noGrp="1"/>
          </p:cNvSpPr>
          <p:nvPr>
            <p:ph type="sldNum" idx="12"/>
          </p:nvPr>
        </p:nvSpPr>
        <p:spPr>
          <a:xfrm>
            <a:off x="9943375" y="6126875"/>
            <a:ext cx="2084700" cy="482700"/>
          </a:xfrm>
          <a:prstGeom prst="rect">
            <a:avLst/>
          </a:prstGeom>
        </p:spPr>
        <p:txBody>
          <a:bodyPr spcFirstLastPara="1" wrap="square" lIns="121900" tIns="121900" rIns="121900" bIns="121900" anchor="ctr" anchorCtr="0">
            <a:noAutofit/>
          </a:bodyPr>
          <a:lstStyle>
            <a:lvl1pPr lvl="0">
              <a:buNone/>
              <a:defRPr sz="1700">
                <a:solidFill>
                  <a:schemeClr val="lt1"/>
                </a:solidFill>
                <a:latin typeface="Times New Roman"/>
                <a:ea typeface="Times New Roman"/>
                <a:cs typeface="Times New Roman"/>
                <a:sym typeface="Times New Roman"/>
              </a:defRPr>
            </a:lvl1pPr>
            <a:lvl2pPr lvl="1">
              <a:buNone/>
              <a:defRPr sz="1700">
                <a:solidFill>
                  <a:schemeClr val="lt1"/>
                </a:solidFill>
                <a:latin typeface="Times New Roman"/>
                <a:ea typeface="Times New Roman"/>
                <a:cs typeface="Times New Roman"/>
                <a:sym typeface="Times New Roman"/>
              </a:defRPr>
            </a:lvl2pPr>
            <a:lvl3pPr lvl="2">
              <a:buNone/>
              <a:defRPr sz="1700">
                <a:solidFill>
                  <a:schemeClr val="lt1"/>
                </a:solidFill>
                <a:latin typeface="Times New Roman"/>
                <a:ea typeface="Times New Roman"/>
                <a:cs typeface="Times New Roman"/>
                <a:sym typeface="Times New Roman"/>
              </a:defRPr>
            </a:lvl3pPr>
            <a:lvl4pPr lvl="3">
              <a:buNone/>
              <a:defRPr sz="1700">
                <a:solidFill>
                  <a:schemeClr val="lt1"/>
                </a:solidFill>
                <a:latin typeface="Times New Roman"/>
                <a:ea typeface="Times New Roman"/>
                <a:cs typeface="Times New Roman"/>
                <a:sym typeface="Times New Roman"/>
              </a:defRPr>
            </a:lvl4pPr>
            <a:lvl5pPr lvl="4">
              <a:buNone/>
              <a:defRPr sz="1700">
                <a:solidFill>
                  <a:schemeClr val="lt1"/>
                </a:solidFill>
                <a:latin typeface="Times New Roman"/>
                <a:ea typeface="Times New Roman"/>
                <a:cs typeface="Times New Roman"/>
                <a:sym typeface="Times New Roman"/>
              </a:defRPr>
            </a:lvl5pPr>
            <a:lvl6pPr lvl="5">
              <a:buNone/>
              <a:defRPr sz="1700">
                <a:solidFill>
                  <a:schemeClr val="lt1"/>
                </a:solidFill>
                <a:latin typeface="Times New Roman"/>
                <a:ea typeface="Times New Roman"/>
                <a:cs typeface="Times New Roman"/>
                <a:sym typeface="Times New Roman"/>
              </a:defRPr>
            </a:lvl6pPr>
            <a:lvl7pPr lvl="6">
              <a:buNone/>
              <a:defRPr sz="1700">
                <a:solidFill>
                  <a:schemeClr val="lt1"/>
                </a:solidFill>
                <a:latin typeface="Times New Roman"/>
                <a:ea typeface="Times New Roman"/>
                <a:cs typeface="Times New Roman"/>
                <a:sym typeface="Times New Roman"/>
              </a:defRPr>
            </a:lvl7pPr>
            <a:lvl8pPr lvl="7">
              <a:buNone/>
              <a:defRPr sz="1700">
                <a:solidFill>
                  <a:schemeClr val="lt1"/>
                </a:solidFill>
                <a:latin typeface="Times New Roman"/>
                <a:ea typeface="Times New Roman"/>
                <a:cs typeface="Times New Roman"/>
                <a:sym typeface="Times New Roman"/>
              </a:defRPr>
            </a:lvl8pPr>
            <a:lvl9pPr lvl="8">
              <a:buNone/>
              <a:defRPr sz="17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endParaRPr/>
          </a:p>
          <a:p>
            <a:pPr marL="0" lvl="0" indent="0" algn="r" rtl="0">
              <a:spcBef>
                <a:spcPts val="0"/>
              </a:spcBef>
              <a:spcAft>
                <a:spcPts val="0"/>
              </a:spcAft>
              <a:buNone/>
            </a:pPr>
            <a:r>
              <a:rPr lang="en-US"/>
              <a:t>Lavanya Polamarasetty</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gca93685a96_0_1475"/>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gca93685a96_0_1475"/>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61" name="Google Shape;61;gca93685a96_0_147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gca93685a96_0_147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1">
  <p:cSld name="Big number">
    <p:bg>
      <p:bgPr>
        <a:solidFill>
          <a:schemeClr val="dk1"/>
        </a:solidFill>
        <a:effectLst/>
      </p:bgPr>
    </p:bg>
    <p:spTree>
      <p:nvGrpSpPr>
        <p:cNvPr id="1" name="Shape 64"/>
        <p:cNvGrpSpPr/>
        <p:nvPr/>
      </p:nvGrpSpPr>
      <p:grpSpPr>
        <a:xfrm>
          <a:off x="0" y="0"/>
          <a:ext cx="0" cy="0"/>
          <a:chOff x="0" y="0"/>
          <a:chExt cx="0" cy="0"/>
        </a:xfrm>
      </p:grpSpPr>
      <p:sp>
        <p:nvSpPr>
          <p:cNvPr id="65" name="Google Shape;65;gca93685a96_0_1481"/>
          <p:cNvSpPr txBox="1">
            <a:spLocks noGrp="1"/>
          </p:cNvSpPr>
          <p:nvPr>
            <p:ph type="title"/>
          </p:nvPr>
        </p:nvSpPr>
        <p:spPr>
          <a:xfrm>
            <a:off x="415667" y="1108233"/>
            <a:ext cx="7113300" cy="1659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10000"/>
              <a:buNone/>
              <a:defRPr sz="13333">
                <a:solidFill>
                  <a:schemeClr val="lt1"/>
                </a:solidFill>
              </a:defRPr>
            </a:lvl1pPr>
            <a:lvl2pPr lvl="1" algn="l" rtl="0">
              <a:lnSpc>
                <a:spcPct val="100000"/>
              </a:lnSpc>
              <a:spcBef>
                <a:spcPts val="0"/>
              </a:spcBef>
              <a:spcAft>
                <a:spcPts val="0"/>
              </a:spcAft>
              <a:buClr>
                <a:schemeClr val="lt1"/>
              </a:buClr>
              <a:buSzPts val="10000"/>
              <a:buNone/>
              <a:defRPr sz="13333">
                <a:solidFill>
                  <a:schemeClr val="lt1"/>
                </a:solidFill>
              </a:defRPr>
            </a:lvl2pPr>
            <a:lvl3pPr lvl="2" algn="l" rtl="0">
              <a:lnSpc>
                <a:spcPct val="100000"/>
              </a:lnSpc>
              <a:spcBef>
                <a:spcPts val="0"/>
              </a:spcBef>
              <a:spcAft>
                <a:spcPts val="0"/>
              </a:spcAft>
              <a:buClr>
                <a:schemeClr val="lt1"/>
              </a:buClr>
              <a:buSzPts val="10000"/>
              <a:buNone/>
              <a:defRPr sz="13333">
                <a:solidFill>
                  <a:schemeClr val="lt1"/>
                </a:solidFill>
              </a:defRPr>
            </a:lvl3pPr>
            <a:lvl4pPr lvl="3" algn="l" rtl="0">
              <a:lnSpc>
                <a:spcPct val="100000"/>
              </a:lnSpc>
              <a:spcBef>
                <a:spcPts val="0"/>
              </a:spcBef>
              <a:spcAft>
                <a:spcPts val="0"/>
              </a:spcAft>
              <a:buClr>
                <a:schemeClr val="lt1"/>
              </a:buClr>
              <a:buSzPts val="10000"/>
              <a:buNone/>
              <a:defRPr sz="13333">
                <a:solidFill>
                  <a:schemeClr val="lt1"/>
                </a:solidFill>
              </a:defRPr>
            </a:lvl4pPr>
            <a:lvl5pPr lvl="4" algn="l" rtl="0">
              <a:lnSpc>
                <a:spcPct val="100000"/>
              </a:lnSpc>
              <a:spcBef>
                <a:spcPts val="0"/>
              </a:spcBef>
              <a:spcAft>
                <a:spcPts val="0"/>
              </a:spcAft>
              <a:buClr>
                <a:schemeClr val="lt1"/>
              </a:buClr>
              <a:buSzPts val="10000"/>
              <a:buNone/>
              <a:defRPr sz="13333">
                <a:solidFill>
                  <a:schemeClr val="lt1"/>
                </a:solidFill>
              </a:defRPr>
            </a:lvl5pPr>
            <a:lvl6pPr lvl="5" algn="l" rtl="0">
              <a:lnSpc>
                <a:spcPct val="100000"/>
              </a:lnSpc>
              <a:spcBef>
                <a:spcPts val="0"/>
              </a:spcBef>
              <a:spcAft>
                <a:spcPts val="0"/>
              </a:spcAft>
              <a:buClr>
                <a:schemeClr val="lt1"/>
              </a:buClr>
              <a:buSzPts val="10000"/>
              <a:buNone/>
              <a:defRPr sz="13333">
                <a:solidFill>
                  <a:schemeClr val="lt1"/>
                </a:solidFill>
              </a:defRPr>
            </a:lvl6pPr>
            <a:lvl7pPr lvl="6" algn="l" rtl="0">
              <a:lnSpc>
                <a:spcPct val="100000"/>
              </a:lnSpc>
              <a:spcBef>
                <a:spcPts val="0"/>
              </a:spcBef>
              <a:spcAft>
                <a:spcPts val="0"/>
              </a:spcAft>
              <a:buClr>
                <a:schemeClr val="lt1"/>
              </a:buClr>
              <a:buSzPts val="10000"/>
              <a:buNone/>
              <a:defRPr sz="13333">
                <a:solidFill>
                  <a:schemeClr val="lt1"/>
                </a:solidFill>
              </a:defRPr>
            </a:lvl7pPr>
            <a:lvl8pPr lvl="7" algn="l" rtl="0">
              <a:lnSpc>
                <a:spcPct val="100000"/>
              </a:lnSpc>
              <a:spcBef>
                <a:spcPts val="0"/>
              </a:spcBef>
              <a:spcAft>
                <a:spcPts val="0"/>
              </a:spcAft>
              <a:buClr>
                <a:schemeClr val="lt1"/>
              </a:buClr>
              <a:buSzPts val="10000"/>
              <a:buNone/>
              <a:defRPr sz="13333">
                <a:solidFill>
                  <a:schemeClr val="lt1"/>
                </a:solidFill>
              </a:defRPr>
            </a:lvl8pPr>
            <a:lvl9pPr lvl="8" algn="l" rtl="0">
              <a:lnSpc>
                <a:spcPct val="100000"/>
              </a:lnSpc>
              <a:spcBef>
                <a:spcPts val="0"/>
              </a:spcBef>
              <a:spcAft>
                <a:spcPts val="0"/>
              </a:spcAft>
              <a:buClr>
                <a:schemeClr val="lt1"/>
              </a:buClr>
              <a:buSzPts val="10000"/>
              <a:buNone/>
              <a:defRPr sz="13333">
                <a:solidFill>
                  <a:schemeClr val="lt1"/>
                </a:solidFill>
              </a:defRPr>
            </a:lvl9pPr>
          </a:lstStyle>
          <a:p>
            <a:endParaRPr/>
          </a:p>
        </p:txBody>
      </p:sp>
      <p:sp>
        <p:nvSpPr>
          <p:cNvPr id="66" name="Google Shape;66;gca93685a96_0_1481"/>
          <p:cNvSpPr txBox="1">
            <a:spLocks noGrp="1"/>
          </p:cNvSpPr>
          <p:nvPr>
            <p:ph type="body" idx="1"/>
          </p:nvPr>
        </p:nvSpPr>
        <p:spPr>
          <a:xfrm>
            <a:off x="415600" y="2828567"/>
            <a:ext cx="7113300" cy="12567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Clr>
                <a:schemeClr val="accent2"/>
              </a:buClr>
              <a:buSzPts val="1300"/>
              <a:buChar char="●"/>
              <a:defRPr>
                <a:solidFill>
                  <a:schemeClr val="accent2"/>
                </a:solidFill>
              </a:defRPr>
            </a:lvl1pPr>
            <a:lvl2pPr marL="914400" lvl="1" indent="-298450" algn="l" rtl="0">
              <a:lnSpc>
                <a:spcPct val="115000"/>
              </a:lnSpc>
              <a:spcBef>
                <a:spcPts val="2133"/>
              </a:spcBef>
              <a:spcAft>
                <a:spcPts val="0"/>
              </a:spcAft>
              <a:buClr>
                <a:schemeClr val="accent2"/>
              </a:buClr>
              <a:buSzPts val="1100"/>
              <a:buChar char="○"/>
              <a:defRPr>
                <a:solidFill>
                  <a:schemeClr val="accent2"/>
                </a:solidFill>
              </a:defRPr>
            </a:lvl2pPr>
            <a:lvl3pPr marL="1371600" lvl="2" indent="-298450" algn="l" rtl="0">
              <a:lnSpc>
                <a:spcPct val="115000"/>
              </a:lnSpc>
              <a:spcBef>
                <a:spcPts val="2133"/>
              </a:spcBef>
              <a:spcAft>
                <a:spcPts val="0"/>
              </a:spcAft>
              <a:buClr>
                <a:schemeClr val="accent2"/>
              </a:buClr>
              <a:buSzPts val="1100"/>
              <a:buChar char="■"/>
              <a:defRPr>
                <a:solidFill>
                  <a:schemeClr val="accent2"/>
                </a:solidFill>
              </a:defRPr>
            </a:lvl3pPr>
            <a:lvl4pPr marL="1828800" lvl="3" indent="-298450" algn="l" rtl="0">
              <a:lnSpc>
                <a:spcPct val="115000"/>
              </a:lnSpc>
              <a:spcBef>
                <a:spcPts val="2133"/>
              </a:spcBef>
              <a:spcAft>
                <a:spcPts val="0"/>
              </a:spcAft>
              <a:buClr>
                <a:schemeClr val="accent2"/>
              </a:buClr>
              <a:buSzPts val="1100"/>
              <a:buChar char="●"/>
              <a:defRPr>
                <a:solidFill>
                  <a:schemeClr val="accent2"/>
                </a:solidFill>
              </a:defRPr>
            </a:lvl4pPr>
            <a:lvl5pPr marL="2286000" lvl="4" indent="-298450" algn="l" rtl="0">
              <a:lnSpc>
                <a:spcPct val="115000"/>
              </a:lnSpc>
              <a:spcBef>
                <a:spcPts val="2133"/>
              </a:spcBef>
              <a:spcAft>
                <a:spcPts val="0"/>
              </a:spcAft>
              <a:buClr>
                <a:schemeClr val="accent2"/>
              </a:buClr>
              <a:buSzPts val="1100"/>
              <a:buChar char="○"/>
              <a:defRPr>
                <a:solidFill>
                  <a:schemeClr val="accent2"/>
                </a:solidFill>
              </a:defRPr>
            </a:lvl5pPr>
            <a:lvl6pPr marL="2743200" lvl="5" indent="-298450" algn="l" rtl="0">
              <a:lnSpc>
                <a:spcPct val="115000"/>
              </a:lnSpc>
              <a:spcBef>
                <a:spcPts val="2133"/>
              </a:spcBef>
              <a:spcAft>
                <a:spcPts val="0"/>
              </a:spcAft>
              <a:buClr>
                <a:schemeClr val="accent2"/>
              </a:buClr>
              <a:buSzPts val="1100"/>
              <a:buChar char="■"/>
              <a:defRPr>
                <a:solidFill>
                  <a:schemeClr val="accent2"/>
                </a:solidFill>
              </a:defRPr>
            </a:lvl6pPr>
            <a:lvl7pPr marL="3200400" lvl="6" indent="-298450" algn="l" rtl="0">
              <a:lnSpc>
                <a:spcPct val="115000"/>
              </a:lnSpc>
              <a:spcBef>
                <a:spcPts val="2133"/>
              </a:spcBef>
              <a:spcAft>
                <a:spcPts val="0"/>
              </a:spcAft>
              <a:buClr>
                <a:schemeClr val="accent2"/>
              </a:buClr>
              <a:buSzPts val="1100"/>
              <a:buChar char="●"/>
              <a:defRPr>
                <a:solidFill>
                  <a:schemeClr val="accent2"/>
                </a:solidFill>
              </a:defRPr>
            </a:lvl7pPr>
            <a:lvl8pPr marL="3657600" lvl="7" indent="-298450" algn="l" rtl="0">
              <a:lnSpc>
                <a:spcPct val="115000"/>
              </a:lnSpc>
              <a:spcBef>
                <a:spcPts val="2133"/>
              </a:spcBef>
              <a:spcAft>
                <a:spcPts val="0"/>
              </a:spcAft>
              <a:buClr>
                <a:schemeClr val="accent2"/>
              </a:buClr>
              <a:buSzPts val="1100"/>
              <a:buChar char="○"/>
              <a:defRPr>
                <a:solidFill>
                  <a:schemeClr val="accent2"/>
                </a:solidFill>
              </a:defRPr>
            </a:lvl8pPr>
            <a:lvl9pPr marL="4114800" lvl="8" indent="-298450" algn="l" rtl="0">
              <a:lnSpc>
                <a:spcPct val="115000"/>
              </a:lnSpc>
              <a:spcBef>
                <a:spcPts val="2133"/>
              </a:spcBef>
              <a:spcAft>
                <a:spcPts val="2133"/>
              </a:spcAft>
              <a:buClr>
                <a:schemeClr val="accent2"/>
              </a:buClr>
              <a:buSzPts val="1100"/>
              <a:buChar char="■"/>
              <a:defRPr>
                <a:solidFill>
                  <a:schemeClr val="accent2"/>
                </a:solidFill>
              </a:defRPr>
            </a:lvl9pPr>
          </a:lstStyle>
          <a:p>
            <a:endParaRPr/>
          </a:p>
        </p:txBody>
      </p:sp>
      <p:sp>
        <p:nvSpPr>
          <p:cNvPr id="67" name="Google Shape;67;gca93685a96_0_1481"/>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Autofit/>
          </a:bodyPr>
          <a:lstStyle>
            <a:lvl1pPr marL="0" lvl="0"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1pPr>
            <a:lvl2pPr marL="0" lvl="1"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2pPr>
            <a:lvl3pPr marL="0" lvl="2"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3pPr>
            <a:lvl4pPr marL="0" lvl="3"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4pPr>
            <a:lvl5pPr marL="0" lvl="4"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5pPr>
            <a:lvl6pPr marL="0" lvl="5"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6pPr>
            <a:lvl7pPr marL="0" lvl="6"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7pPr>
            <a:lvl8pPr marL="0" lvl="7"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8pPr>
            <a:lvl9pPr marL="0" lvl="8" indent="0" algn="r" rtl="0">
              <a:buClr>
                <a:schemeClr val="lt1"/>
              </a:buClr>
              <a:buSzPts val="1333"/>
              <a:buFont typeface="Roboto"/>
              <a:buNone/>
              <a:defRPr sz="1333"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1">
  <p:cSld name="Main point">
    <p:bg>
      <p:bgPr>
        <a:solidFill>
          <a:schemeClr val="accent3"/>
        </a:solidFill>
        <a:effectLst/>
      </p:bgPr>
    </p:bg>
    <p:spTree>
      <p:nvGrpSpPr>
        <p:cNvPr id="1" name="Shape 68"/>
        <p:cNvGrpSpPr/>
        <p:nvPr/>
      </p:nvGrpSpPr>
      <p:grpSpPr>
        <a:xfrm>
          <a:off x="0" y="0"/>
          <a:ext cx="0" cy="0"/>
          <a:chOff x="0" y="0"/>
          <a:chExt cx="0" cy="0"/>
        </a:xfrm>
      </p:grpSpPr>
      <p:sp>
        <p:nvSpPr>
          <p:cNvPr id="69" name="Google Shape;69;gca93685a96_0_1485"/>
          <p:cNvSpPr txBox="1">
            <a:spLocks noGrp="1"/>
          </p:cNvSpPr>
          <p:nvPr>
            <p:ph type="title"/>
          </p:nvPr>
        </p:nvSpPr>
        <p:spPr>
          <a:xfrm>
            <a:off x="415567" y="1064800"/>
            <a:ext cx="8330400" cy="4728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4800"/>
            </a:lvl1pPr>
            <a:lvl2pPr lvl="1" algn="l" rtl="0">
              <a:lnSpc>
                <a:spcPct val="100000"/>
              </a:lnSpc>
              <a:spcBef>
                <a:spcPts val="0"/>
              </a:spcBef>
              <a:spcAft>
                <a:spcPts val="0"/>
              </a:spcAft>
              <a:buSzPts val="3600"/>
              <a:buNone/>
              <a:defRPr sz="4800"/>
            </a:lvl2pPr>
            <a:lvl3pPr lvl="2" algn="l" rtl="0">
              <a:lnSpc>
                <a:spcPct val="100000"/>
              </a:lnSpc>
              <a:spcBef>
                <a:spcPts val="0"/>
              </a:spcBef>
              <a:spcAft>
                <a:spcPts val="0"/>
              </a:spcAft>
              <a:buSzPts val="3600"/>
              <a:buNone/>
              <a:defRPr sz="4800"/>
            </a:lvl3pPr>
            <a:lvl4pPr lvl="3" algn="l" rtl="0">
              <a:lnSpc>
                <a:spcPct val="100000"/>
              </a:lnSpc>
              <a:spcBef>
                <a:spcPts val="0"/>
              </a:spcBef>
              <a:spcAft>
                <a:spcPts val="0"/>
              </a:spcAft>
              <a:buSzPts val="3600"/>
              <a:buNone/>
              <a:defRPr sz="4800"/>
            </a:lvl4pPr>
            <a:lvl5pPr lvl="4" algn="l" rtl="0">
              <a:lnSpc>
                <a:spcPct val="100000"/>
              </a:lnSpc>
              <a:spcBef>
                <a:spcPts val="0"/>
              </a:spcBef>
              <a:spcAft>
                <a:spcPts val="0"/>
              </a:spcAft>
              <a:buSzPts val="3600"/>
              <a:buNone/>
              <a:defRPr sz="4800"/>
            </a:lvl5pPr>
            <a:lvl6pPr lvl="5" algn="l" rtl="0">
              <a:lnSpc>
                <a:spcPct val="100000"/>
              </a:lnSpc>
              <a:spcBef>
                <a:spcPts val="0"/>
              </a:spcBef>
              <a:spcAft>
                <a:spcPts val="0"/>
              </a:spcAft>
              <a:buSzPts val="3600"/>
              <a:buNone/>
              <a:defRPr sz="4800"/>
            </a:lvl6pPr>
            <a:lvl7pPr lvl="6" algn="l" rtl="0">
              <a:lnSpc>
                <a:spcPct val="100000"/>
              </a:lnSpc>
              <a:spcBef>
                <a:spcPts val="0"/>
              </a:spcBef>
              <a:spcAft>
                <a:spcPts val="0"/>
              </a:spcAft>
              <a:buSzPts val="3600"/>
              <a:buNone/>
              <a:defRPr sz="4800"/>
            </a:lvl7pPr>
            <a:lvl8pPr lvl="7" algn="l" rtl="0">
              <a:lnSpc>
                <a:spcPct val="100000"/>
              </a:lnSpc>
              <a:spcBef>
                <a:spcPts val="0"/>
              </a:spcBef>
              <a:spcAft>
                <a:spcPts val="0"/>
              </a:spcAft>
              <a:buSzPts val="3600"/>
              <a:buNone/>
              <a:defRPr sz="4800"/>
            </a:lvl8pPr>
            <a:lvl9pPr lvl="8" algn="l" rtl="0">
              <a:lnSpc>
                <a:spcPct val="100000"/>
              </a:lnSpc>
              <a:spcBef>
                <a:spcPts val="0"/>
              </a:spcBef>
              <a:spcAft>
                <a:spcPts val="0"/>
              </a:spcAft>
              <a:buSzPts val="3600"/>
              <a:buNone/>
              <a:defRPr sz="4800"/>
            </a:lvl9pPr>
          </a:lstStyle>
          <a:p>
            <a:endParaRPr/>
          </a:p>
        </p:txBody>
      </p:sp>
      <p:sp>
        <p:nvSpPr>
          <p:cNvPr id="70" name="Google Shape;70;gca93685a96_0_1485"/>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Autofit/>
          </a:bodyPr>
          <a:lstStyle>
            <a:lvl1pPr marL="0" lvl="0"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1pPr>
            <a:lvl2pPr marL="0" lvl="1"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2pPr>
            <a:lvl3pPr marL="0" lvl="2"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3pPr>
            <a:lvl4pPr marL="0" lvl="3"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4pPr>
            <a:lvl5pPr marL="0" lvl="4"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5pPr>
            <a:lvl6pPr marL="0" lvl="5"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6pPr>
            <a:lvl7pPr marL="0" lvl="6"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7pPr>
            <a:lvl8pPr marL="0" lvl="7"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8pPr>
            <a:lvl9pPr marL="0" lvl="8" indent="0" algn="r" rtl="0">
              <a:buClr>
                <a:schemeClr val="accent1"/>
              </a:buClr>
              <a:buSzPts val="1333"/>
              <a:buFont typeface="Roboto"/>
              <a:buNone/>
              <a:defRPr sz="1333"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8"/>
        <p:cNvGrpSpPr/>
        <p:nvPr/>
      </p:nvGrpSpPr>
      <p:grpSpPr>
        <a:xfrm>
          <a:off x="0" y="0"/>
          <a:ext cx="0" cy="0"/>
          <a:chOff x="0" y="0"/>
          <a:chExt cx="0" cy="0"/>
        </a:xfrm>
      </p:grpSpPr>
      <p:sp>
        <p:nvSpPr>
          <p:cNvPr id="19" name="Google Shape;19;gca93685a96_0_1435"/>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Google Shape;20;gca93685a96_0_1435"/>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Google Shape;21;gca93685a96_0_1435"/>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2" name="Google Shape;22;gca93685a96_0_14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ca93685a96_0_1440"/>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ca93685a96_0_1440"/>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Google Shape;26;gca93685a96_0_1440"/>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Google Shape;27;gca93685a96_0_1440"/>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8" name="Google Shape;28;gca93685a96_0_1440"/>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9" name="Google Shape;29;gca93685a96_0_14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ca93685a96_0_1447"/>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ca93685a96_0_1447"/>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3" name="Google Shape;33;gca93685a96_0_1447"/>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4" name="Google Shape;34;gca93685a96_0_1447"/>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5" name="Google Shape;35;gca93685a96_0_14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gca93685a96_0_1453"/>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ca93685a96_0_1453"/>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gca93685a96_0_145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gca93685a96_0_1457"/>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ca93685a96_0_1457"/>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3" name="Google Shape;43;gca93685a96_0_1457"/>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44" name="Google Shape;44;gca93685a96_0_14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gca93685a96_0_1462"/>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gca93685a96_0_146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gca93685a96_0_1465"/>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gca93685a96_0_1465"/>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51" name="Google Shape;51;gca93685a96_0_1465"/>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52" name="Google Shape;52;gca93685a96_0_1465"/>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3" name="Google Shape;53;gca93685a96_0_146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gca93685a96_0_1471"/>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ca93685a96_0_1471"/>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gca93685a96_0_147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9"/>
        <p:cNvGrpSpPr/>
        <p:nvPr/>
      </p:nvGrpSpPr>
      <p:grpSpPr>
        <a:xfrm>
          <a:off x="0" y="0"/>
          <a:ext cx="0" cy="0"/>
          <a:chOff x="0" y="0"/>
          <a:chExt cx="0" cy="0"/>
        </a:xfrm>
      </p:grpSpPr>
      <p:sp>
        <p:nvSpPr>
          <p:cNvPr id="10" name="Google Shape;10;gca93685a96_0_142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11" name="Google Shape;11;gca93685a96_0_1426"/>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12" name="Google Shape;12;gca93685a96_0_14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fontScale="32500"/>
          </a:bodyPr>
          <a:lstStyle>
            <a:lvl1pPr lvl="0" algn="r" rtl="0">
              <a:buNone/>
              <a:defRPr sz="1700">
                <a:solidFill>
                  <a:schemeClr val="lt1"/>
                </a:solidFill>
                <a:latin typeface="Times New Roman"/>
                <a:ea typeface="Times New Roman"/>
                <a:cs typeface="Times New Roman"/>
                <a:sym typeface="Times New Roman"/>
              </a:defRPr>
            </a:lvl1pPr>
            <a:lvl2pPr lvl="1" algn="r" rtl="0">
              <a:buNone/>
              <a:defRPr sz="1700">
                <a:solidFill>
                  <a:schemeClr val="lt1"/>
                </a:solidFill>
                <a:latin typeface="Times New Roman"/>
                <a:ea typeface="Times New Roman"/>
                <a:cs typeface="Times New Roman"/>
                <a:sym typeface="Times New Roman"/>
              </a:defRPr>
            </a:lvl2pPr>
            <a:lvl3pPr lvl="2" algn="r" rtl="0">
              <a:buNone/>
              <a:defRPr sz="1700">
                <a:solidFill>
                  <a:schemeClr val="lt1"/>
                </a:solidFill>
                <a:latin typeface="Times New Roman"/>
                <a:ea typeface="Times New Roman"/>
                <a:cs typeface="Times New Roman"/>
                <a:sym typeface="Times New Roman"/>
              </a:defRPr>
            </a:lvl3pPr>
            <a:lvl4pPr lvl="3" algn="r" rtl="0">
              <a:buNone/>
              <a:defRPr sz="1700">
                <a:solidFill>
                  <a:schemeClr val="lt1"/>
                </a:solidFill>
                <a:latin typeface="Times New Roman"/>
                <a:ea typeface="Times New Roman"/>
                <a:cs typeface="Times New Roman"/>
                <a:sym typeface="Times New Roman"/>
              </a:defRPr>
            </a:lvl4pPr>
            <a:lvl5pPr lvl="4" algn="r" rtl="0">
              <a:buNone/>
              <a:defRPr sz="1700">
                <a:solidFill>
                  <a:schemeClr val="lt1"/>
                </a:solidFill>
                <a:latin typeface="Times New Roman"/>
                <a:ea typeface="Times New Roman"/>
                <a:cs typeface="Times New Roman"/>
                <a:sym typeface="Times New Roman"/>
              </a:defRPr>
            </a:lvl5pPr>
            <a:lvl6pPr lvl="5" algn="r" rtl="0">
              <a:buNone/>
              <a:defRPr sz="1700">
                <a:solidFill>
                  <a:schemeClr val="lt1"/>
                </a:solidFill>
                <a:latin typeface="Times New Roman"/>
                <a:ea typeface="Times New Roman"/>
                <a:cs typeface="Times New Roman"/>
                <a:sym typeface="Times New Roman"/>
              </a:defRPr>
            </a:lvl6pPr>
            <a:lvl7pPr lvl="6" algn="r" rtl="0">
              <a:buNone/>
              <a:defRPr sz="1700">
                <a:solidFill>
                  <a:schemeClr val="lt1"/>
                </a:solidFill>
                <a:latin typeface="Times New Roman"/>
                <a:ea typeface="Times New Roman"/>
                <a:cs typeface="Times New Roman"/>
                <a:sym typeface="Times New Roman"/>
              </a:defRPr>
            </a:lvl7pPr>
            <a:lvl8pPr lvl="7" algn="r" rtl="0">
              <a:buNone/>
              <a:defRPr sz="1700">
                <a:solidFill>
                  <a:schemeClr val="lt1"/>
                </a:solidFill>
                <a:latin typeface="Times New Roman"/>
                <a:ea typeface="Times New Roman"/>
                <a:cs typeface="Times New Roman"/>
                <a:sym typeface="Times New Roman"/>
              </a:defRPr>
            </a:lvl8pPr>
            <a:lvl9pPr lvl="8" algn="r" rtl="0">
              <a:buNone/>
              <a:defRPr sz="17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r>
              <a:rPr lang="en-US"/>
              <a:t>Lavanya Polamarasetty</a:t>
            </a:r>
            <a:endParaRPr/>
          </a:p>
          <a:p>
            <a:pPr marL="0" lvl="0" indent="0" algn="r" rtl="0">
              <a:spcBef>
                <a:spcPts val="0"/>
              </a:spcBef>
              <a:spcAft>
                <a:spcPts val="0"/>
              </a:spcAft>
              <a:buNone/>
            </a:pPr>
            <a:r>
              <a:rPr lang="en-US" sz="1300">
                <a:solidFill>
                  <a:schemeClr val="dk2"/>
                </a:solidFill>
                <a:latin typeface="Roboto"/>
                <a:ea typeface="Roboto"/>
                <a:cs typeface="Roboto"/>
                <a:sym typeface="Roboto"/>
              </a:rPr>
              <a:t> </a:t>
            </a: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repl.it/languages/python3" TargetMode="External"/><Relationship Id="rId5" Type="http://schemas.openxmlformats.org/officeDocument/2006/relationships/hyperlink" Target="https://colab.research.google.com/" TargetMode="External"/><Relationship Id="rId4" Type="http://schemas.openxmlformats.org/officeDocument/2006/relationships/hyperlink" Target="https://www.anaconda.com/products/individua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www.anaconda.com/products/individua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gineering.apssdc.in/registe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a:spLocks noGrp="1"/>
          </p:cNvSpPr>
          <p:nvPr>
            <p:ph type="ctrTitle"/>
          </p:nvPr>
        </p:nvSpPr>
        <p:spPr>
          <a:xfrm>
            <a:off x="991525" y="1350650"/>
            <a:ext cx="10163100" cy="9843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3600"/>
              <a:buNone/>
            </a:pPr>
            <a:r>
              <a:rPr lang="en-US" b="1" dirty="0">
                <a:solidFill>
                  <a:srgbClr val="376D9B"/>
                </a:solidFill>
                <a:latin typeface="Bookman Old Style"/>
                <a:ea typeface="Bookman Old Style"/>
                <a:cs typeface="Bookman Old Style"/>
                <a:sym typeface="Bookman Old Style"/>
              </a:rPr>
              <a:t> Programming </a:t>
            </a:r>
            <a:r>
              <a:rPr lang="en-US" b="1" dirty="0">
                <a:solidFill>
                  <a:srgbClr val="FFD140"/>
                </a:solidFill>
                <a:latin typeface="Bookman Old Style"/>
                <a:ea typeface="Bookman Old Style"/>
                <a:cs typeface="Bookman Old Style"/>
                <a:sym typeface="Bookman Old Style"/>
              </a:rPr>
              <a:t>Using Python</a:t>
            </a:r>
            <a:endParaRPr b="1" dirty="0">
              <a:solidFill>
                <a:srgbClr val="FFD140"/>
              </a:solidFill>
              <a:latin typeface="Bookman Old Style"/>
              <a:ea typeface="Bookman Old Style"/>
              <a:cs typeface="Bookman Old Style"/>
              <a:sym typeface="Bookman Old Style"/>
            </a:endParaRPr>
          </a:p>
        </p:txBody>
      </p:sp>
      <p:pic>
        <p:nvPicPr>
          <p:cNvPr id="76" name="Google Shape;76;p1" descr="Anaconda (Python distribution) - Wikipedia"/>
          <p:cNvPicPr preferRelativeResize="0"/>
          <p:nvPr/>
        </p:nvPicPr>
        <p:blipFill rotWithShape="1">
          <a:blip r:embed="rId3">
            <a:alphaModFix/>
          </a:blip>
          <a:srcRect/>
          <a:stretch/>
        </p:blipFill>
        <p:spPr>
          <a:xfrm>
            <a:off x="2212773" y="3343075"/>
            <a:ext cx="1973213" cy="984400"/>
          </a:xfrm>
          <a:prstGeom prst="rect">
            <a:avLst/>
          </a:prstGeom>
          <a:noFill/>
          <a:ln>
            <a:noFill/>
          </a:ln>
        </p:spPr>
      </p:pic>
      <p:sp>
        <p:nvSpPr>
          <p:cNvPr id="77" name="Google Shape;77;p1" descr="https://seaborn.pydata.org/_static/logo-wide-lightbg.svg"/>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Bookman Old Style"/>
              <a:buNone/>
            </a:pPr>
            <a:endParaRPr sz="1800" b="0" i="0" u="none" strike="noStrike" cap="none">
              <a:solidFill>
                <a:srgbClr val="31394D"/>
              </a:solidFill>
              <a:latin typeface="Bookman Old Style"/>
              <a:ea typeface="Bookman Old Style"/>
              <a:cs typeface="Bookman Old Style"/>
              <a:sym typeface="Bookman Old Style"/>
            </a:endParaRPr>
          </a:p>
        </p:txBody>
      </p:sp>
      <p:pic>
        <p:nvPicPr>
          <p:cNvPr id="78" name="Google Shape;78;p1"/>
          <p:cNvPicPr preferRelativeResize="0"/>
          <p:nvPr/>
        </p:nvPicPr>
        <p:blipFill rotWithShape="1">
          <a:blip r:embed="rId4">
            <a:alphaModFix/>
          </a:blip>
          <a:srcRect/>
          <a:stretch/>
        </p:blipFill>
        <p:spPr>
          <a:xfrm>
            <a:off x="1638951" y="23882"/>
            <a:ext cx="9218897" cy="1426072"/>
          </a:xfrm>
          <a:prstGeom prst="rect">
            <a:avLst/>
          </a:prstGeom>
          <a:solidFill>
            <a:schemeClr val="lt1"/>
          </a:solidFill>
          <a:ln>
            <a:noFill/>
          </a:ln>
        </p:spPr>
      </p:pic>
      <p:pic>
        <p:nvPicPr>
          <p:cNvPr id="79" name="Google Shape;79;p1"/>
          <p:cNvPicPr preferRelativeResize="0"/>
          <p:nvPr/>
        </p:nvPicPr>
        <p:blipFill>
          <a:blip r:embed="rId5">
            <a:alphaModFix/>
          </a:blip>
          <a:stretch>
            <a:fillRect/>
          </a:stretch>
        </p:blipFill>
        <p:spPr>
          <a:xfrm>
            <a:off x="9677500" y="4412250"/>
            <a:ext cx="1430800" cy="1105645"/>
          </a:xfrm>
          <a:prstGeom prst="rect">
            <a:avLst/>
          </a:prstGeom>
          <a:noFill/>
          <a:ln>
            <a:noFill/>
          </a:ln>
        </p:spPr>
      </p:pic>
      <p:pic>
        <p:nvPicPr>
          <p:cNvPr id="80" name="Google Shape;80;p1" descr="Project Jupyter - Wikipedia"/>
          <p:cNvPicPr preferRelativeResize="0"/>
          <p:nvPr/>
        </p:nvPicPr>
        <p:blipFill rotWithShape="1">
          <a:blip r:embed="rId6">
            <a:alphaModFix/>
          </a:blip>
          <a:srcRect/>
          <a:stretch/>
        </p:blipFill>
        <p:spPr>
          <a:xfrm>
            <a:off x="208150" y="3668625"/>
            <a:ext cx="1430799" cy="1426074"/>
          </a:xfrm>
          <a:prstGeom prst="rect">
            <a:avLst/>
          </a:prstGeom>
          <a:noFill/>
          <a:ln>
            <a:noFill/>
          </a:ln>
        </p:spPr>
      </p:pic>
      <p:sp>
        <p:nvSpPr>
          <p:cNvPr id="81" name="Google Shape;81;p1"/>
          <p:cNvSpPr txBox="1"/>
          <p:nvPr/>
        </p:nvSpPr>
        <p:spPr>
          <a:xfrm>
            <a:off x="9634250" y="6296150"/>
            <a:ext cx="2478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err="1">
                <a:solidFill>
                  <a:srgbClr val="FFFFFF"/>
                </a:solidFill>
                <a:latin typeface="Times New Roman"/>
                <a:ea typeface="Times New Roman"/>
                <a:cs typeface="Times New Roman"/>
                <a:sym typeface="Times New Roman"/>
              </a:rPr>
              <a:t>Lavanya</a:t>
            </a:r>
            <a:r>
              <a:rPr lang="en-US" sz="1900" dirty="0">
                <a:solidFill>
                  <a:srgbClr val="FFFFFF"/>
                </a:solidFill>
                <a:latin typeface="Times New Roman"/>
                <a:ea typeface="Times New Roman"/>
                <a:cs typeface="Times New Roman"/>
                <a:sym typeface="Times New Roman"/>
              </a:rPr>
              <a:t> </a:t>
            </a:r>
            <a:r>
              <a:rPr lang="en-US" sz="1900" dirty="0" err="1">
                <a:solidFill>
                  <a:srgbClr val="FFFFFF"/>
                </a:solidFill>
                <a:latin typeface="Times New Roman"/>
                <a:ea typeface="Times New Roman"/>
                <a:cs typeface="Times New Roman"/>
                <a:sym typeface="Times New Roman"/>
              </a:rPr>
              <a:t>Polamarasetty</a:t>
            </a:r>
            <a:endParaRPr sz="19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ca93685a96_0_724"/>
          <p:cNvSpPr txBox="1">
            <a:spLocks noGrp="1"/>
          </p:cNvSpPr>
          <p:nvPr>
            <p:ph type="title"/>
          </p:nvPr>
        </p:nvSpPr>
        <p:spPr>
          <a:xfrm>
            <a:off x="290895" y="560456"/>
            <a:ext cx="11768700" cy="8037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Clr>
                <a:srgbClr val="3F3F3F"/>
              </a:buClr>
              <a:buSzPts val="4700"/>
              <a:buFont typeface="Arial"/>
              <a:buNone/>
            </a:pPr>
            <a:r>
              <a:rPr lang="en-US">
                <a:solidFill>
                  <a:srgbClr val="FFFFFF"/>
                </a:solidFill>
              </a:rPr>
              <a:t>High-level data types</a:t>
            </a:r>
            <a:endParaRPr>
              <a:solidFill>
                <a:srgbClr val="FFFFFF"/>
              </a:solidFill>
            </a:endParaRPr>
          </a:p>
        </p:txBody>
      </p:sp>
      <p:sp>
        <p:nvSpPr>
          <p:cNvPr id="145" name="Google Shape;145;gca93685a96_0_724"/>
          <p:cNvSpPr txBox="1"/>
          <p:nvPr/>
        </p:nvSpPr>
        <p:spPr>
          <a:xfrm>
            <a:off x="1415900" y="2214400"/>
            <a:ext cx="9518700" cy="3982500"/>
          </a:xfrm>
          <a:prstGeom prst="rect">
            <a:avLst/>
          </a:prstGeom>
          <a:noFill/>
          <a:ln>
            <a:noFill/>
          </a:ln>
        </p:spPr>
        <p:txBody>
          <a:bodyPr spcFirstLastPara="1" wrap="square" lIns="91425" tIns="91425" rIns="91425" bIns="91425" anchor="t" anchorCtr="0">
            <a:noAutofit/>
          </a:bodyPr>
          <a:lstStyle/>
          <a:p>
            <a:pPr marL="457188" lvl="0" indent="-501638" algn="l" rtl="0">
              <a:lnSpc>
                <a:spcPct val="110000"/>
              </a:lnSpc>
              <a:spcBef>
                <a:spcPts val="0"/>
              </a:spcBef>
              <a:spcAft>
                <a:spcPts val="0"/>
              </a:spcAft>
              <a:buClr>
                <a:srgbClr val="3F3F3F"/>
              </a:buClr>
              <a:buSzPts val="2600"/>
              <a:buFont typeface="Roboto Medium"/>
              <a:buAutoNum type="arabicPeriod"/>
            </a:pPr>
            <a:r>
              <a:rPr lang="en-US" sz="2400">
                <a:solidFill>
                  <a:schemeClr val="dk2"/>
                </a:solidFill>
                <a:latin typeface="Roboto Medium"/>
                <a:ea typeface="Roboto Medium"/>
                <a:cs typeface="Roboto Medium"/>
                <a:sym typeface="Roboto Medium"/>
              </a:rPr>
              <a:t>Numbers: int, float, complex</a:t>
            </a:r>
            <a:endParaRPr sz="2400">
              <a:solidFill>
                <a:schemeClr val="dk2"/>
              </a:solidFill>
              <a:latin typeface="Roboto Medium"/>
              <a:ea typeface="Roboto Medium"/>
              <a:cs typeface="Roboto Medium"/>
              <a:sym typeface="Roboto Medium"/>
            </a:endParaRPr>
          </a:p>
          <a:p>
            <a:pPr marL="457188" lvl="0" indent="-501638" algn="l" rtl="0">
              <a:lnSpc>
                <a:spcPct val="110000"/>
              </a:lnSpc>
              <a:spcBef>
                <a:spcPts val="1400"/>
              </a:spcBef>
              <a:spcAft>
                <a:spcPts val="0"/>
              </a:spcAft>
              <a:buClr>
                <a:srgbClr val="3F3F3F"/>
              </a:buClr>
              <a:buSzPts val="2600"/>
              <a:buFont typeface="Roboto Medium"/>
              <a:buAutoNum type="arabicPeriod"/>
            </a:pPr>
            <a:r>
              <a:rPr lang="en-US" sz="2400">
                <a:solidFill>
                  <a:schemeClr val="dk2"/>
                </a:solidFill>
                <a:latin typeface="Roboto Medium"/>
                <a:ea typeface="Roboto Medium"/>
                <a:cs typeface="Roboto Medium"/>
                <a:sym typeface="Roboto Medium"/>
              </a:rPr>
              <a:t>Strings: immutable</a:t>
            </a:r>
            <a:endParaRPr sz="2400">
              <a:solidFill>
                <a:schemeClr val="dk2"/>
              </a:solidFill>
              <a:latin typeface="Roboto Medium"/>
              <a:ea typeface="Roboto Medium"/>
              <a:cs typeface="Roboto Medium"/>
              <a:sym typeface="Roboto Medium"/>
            </a:endParaRPr>
          </a:p>
          <a:p>
            <a:pPr marL="457188" lvl="0" indent="-501638" algn="l" rtl="0">
              <a:lnSpc>
                <a:spcPct val="110000"/>
              </a:lnSpc>
              <a:spcBef>
                <a:spcPts val="1400"/>
              </a:spcBef>
              <a:spcAft>
                <a:spcPts val="0"/>
              </a:spcAft>
              <a:buClr>
                <a:srgbClr val="3F3F3F"/>
              </a:buClr>
              <a:buSzPts val="2600"/>
              <a:buFont typeface="Roboto Medium"/>
              <a:buAutoNum type="arabicPeriod"/>
            </a:pPr>
            <a:r>
              <a:rPr lang="en-US" sz="2400">
                <a:solidFill>
                  <a:schemeClr val="dk2"/>
                </a:solidFill>
                <a:latin typeface="Roboto Medium"/>
                <a:ea typeface="Roboto Medium"/>
                <a:cs typeface="Roboto Medium"/>
                <a:sym typeface="Roboto Medium"/>
              </a:rPr>
              <a:t>Lists, Tuple, Sets, dictionaries: containers</a:t>
            </a:r>
            <a:endParaRPr sz="2400">
              <a:solidFill>
                <a:schemeClr val="dk2"/>
              </a:solidFill>
              <a:latin typeface="Roboto Medium"/>
              <a:ea typeface="Roboto Medium"/>
              <a:cs typeface="Roboto Medium"/>
              <a:sym typeface="Roboto Medium"/>
            </a:endParaRPr>
          </a:p>
          <a:p>
            <a:pPr marL="457188" lvl="0" indent="-501638" algn="l" rtl="0">
              <a:lnSpc>
                <a:spcPct val="110000"/>
              </a:lnSpc>
              <a:spcBef>
                <a:spcPts val="1400"/>
              </a:spcBef>
              <a:spcAft>
                <a:spcPts val="0"/>
              </a:spcAft>
              <a:buClr>
                <a:srgbClr val="3F3F3F"/>
              </a:buClr>
              <a:buSzPts val="2600"/>
              <a:buFont typeface="Roboto Medium"/>
              <a:buAutoNum type="arabicPeriod"/>
            </a:pPr>
            <a:r>
              <a:rPr lang="en-US" sz="2400">
                <a:solidFill>
                  <a:schemeClr val="dk2"/>
                </a:solidFill>
                <a:latin typeface="Roboto Medium"/>
                <a:ea typeface="Roboto Medium"/>
                <a:cs typeface="Roboto Medium"/>
                <a:sym typeface="Roboto Medium"/>
              </a:rPr>
              <a:t>Other types for e.g. binary data, regular expressions</a:t>
            </a:r>
            <a:endParaRPr sz="2400">
              <a:solidFill>
                <a:schemeClr val="dk2"/>
              </a:solidFill>
              <a:latin typeface="Roboto Medium"/>
              <a:ea typeface="Roboto Medium"/>
              <a:cs typeface="Roboto Medium"/>
              <a:sym typeface="Roboto Medium"/>
            </a:endParaRPr>
          </a:p>
          <a:p>
            <a:pPr marL="457188" lvl="0" indent="-501638" algn="l" rtl="0">
              <a:lnSpc>
                <a:spcPct val="110000"/>
              </a:lnSpc>
              <a:spcBef>
                <a:spcPts val="1400"/>
              </a:spcBef>
              <a:spcAft>
                <a:spcPts val="0"/>
              </a:spcAft>
              <a:buClr>
                <a:srgbClr val="3F3F3F"/>
              </a:buClr>
              <a:buSzPts val="2600"/>
              <a:buFont typeface="Roboto Medium"/>
              <a:buAutoNum type="arabicPeriod"/>
            </a:pPr>
            <a:r>
              <a:rPr lang="en-US" sz="2400">
                <a:solidFill>
                  <a:schemeClr val="dk2"/>
                </a:solidFill>
                <a:latin typeface="Roboto Medium"/>
                <a:ea typeface="Roboto Medium"/>
                <a:cs typeface="Roboto Medium"/>
                <a:sym typeface="Roboto Medium"/>
              </a:rPr>
              <a:t>Extension modules can define new “built-in” data types</a:t>
            </a:r>
            <a:endParaRPr sz="2400">
              <a:solidFill>
                <a:schemeClr val="dk2"/>
              </a:solidFill>
              <a:latin typeface="Roboto Medium"/>
              <a:ea typeface="Roboto Medium"/>
              <a:cs typeface="Roboto Medium"/>
              <a:sym typeface="Roboto Medium"/>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
        <p:cNvGrpSpPr/>
        <p:nvPr/>
      </p:nvGrpSpPr>
      <p:grpSpPr>
        <a:xfrm>
          <a:off x="0" y="0"/>
          <a:ext cx="0" cy="0"/>
          <a:chOff x="0" y="0"/>
          <a:chExt cx="0" cy="0"/>
        </a:xfrm>
      </p:grpSpPr>
      <p:sp>
        <p:nvSpPr>
          <p:cNvPr id="195" name="Google Shape;195;p18"/>
          <p:cNvSpPr txBox="1">
            <a:spLocks noGrp="1"/>
          </p:cNvSpPr>
          <p:nvPr>
            <p:ph type="title"/>
          </p:nvPr>
        </p:nvSpPr>
        <p:spPr>
          <a:xfrm>
            <a:off x="399738" y="1064800"/>
            <a:ext cx="10694689" cy="4728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solidFill>
                  <a:srgbClr val="FFFFFF"/>
                </a:solidFill>
              </a:rPr>
              <a:t>Softwares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
        <p:cNvGrpSpPr/>
        <p:nvPr/>
      </p:nvGrpSpPr>
      <p:grpSpPr>
        <a:xfrm>
          <a:off x="0" y="0"/>
          <a:ext cx="0" cy="0"/>
          <a:chOff x="0" y="0"/>
          <a:chExt cx="0" cy="0"/>
        </a:xfrm>
      </p:grpSpPr>
      <p:sp>
        <p:nvSpPr>
          <p:cNvPr id="200" name="Google Shape;200;p19"/>
          <p:cNvSpPr txBox="1"/>
          <p:nvPr/>
        </p:nvSpPr>
        <p:spPr>
          <a:xfrm>
            <a:off x="712320" y="267814"/>
            <a:ext cx="10554000" cy="6322372"/>
          </a:xfrm>
          <a:prstGeom prst="rect">
            <a:avLst/>
          </a:prstGeom>
          <a:noFill/>
          <a:ln>
            <a:noFill/>
          </a:ln>
        </p:spPr>
        <p:txBody>
          <a:bodyPr spcFirstLastPara="1" wrap="square" lIns="121900" tIns="121900" rIns="121900" bIns="121900" anchor="t" anchorCtr="0">
            <a:noAutofit/>
          </a:bodyPr>
          <a:lstStyle/>
          <a:p>
            <a:pPr marL="609585"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Basic python IDLE </a:t>
            </a:r>
            <a:endParaRPr sz="2400" i="0" u="none" strike="noStrike" cap="none">
              <a:solidFill>
                <a:srgbClr val="FFFFFF"/>
              </a:solidFill>
              <a:latin typeface="Roboto Medium"/>
              <a:ea typeface="Roboto Medium"/>
              <a:cs typeface="Roboto Medium"/>
              <a:sym typeface="Roboto Medium"/>
            </a:endParaRPr>
          </a:p>
          <a:p>
            <a:pPr marL="1828754" marR="0" lvl="2" indent="-495289"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from </a:t>
            </a:r>
            <a:r>
              <a:rPr lang="en-US" sz="2400" i="0" u="sng" strike="noStrike" cap="none">
                <a:solidFill>
                  <a:srgbClr val="0000FF"/>
                </a:solidFill>
                <a:latin typeface="Roboto Medium"/>
                <a:ea typeface="Roboto Medium"/>
                <a:cs typeface="Roboto Medium"/>
                <a:sym typeface="Roboto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https://www.python.org/downloads/</a:t>
            </a:r>
            <a:endParaRPr sz="2400" i="0" u="sng" strike="noStrike" cap="none">
              <a:solidFill>
                <a:srgbClr val="0000FF"/>
              </a:solidFill>
              <a:latin typeface="Roboto Medium"/>
              <a:ea typeface="Roboto Medium"/>
              <a:cs typeface="Roboto Medium"/>
              <a:sym typeface="Roboto Medium"/>
            </a:endParaRPr>
          </a:p>
          <a:p>
            <a:pPr marL="914354"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VS Code</a:t>
            </a:r>
            <a:endParaRPr sz="2400">
              <a:solidFill>
                <a:srgbClr val="FFFFFF"/>
              </a:solidFill>
              <a:latin typeface="Roboto Medium"/>
              <a:ea typeface="Roboto Medium"/>
              <a:cs typeface="Roboto Medium"/>
              <a:sym typeface="Roboto Medium"/>
            </a:endParaRPr>
          </a:p>
          <a:p>
            <a:pPr marL="914354"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PyCharm</a:t>
            </a:r>
            <a:endParaRPr sz="2400">
              <a:solidFill>
                <a:srgbClr val="FFFFFF"/>
              </a:solidFill>
              <a:latin typeface="Roboto Medium"/>
              <a:ea typeface="Roboto Medium"/>
              <a:cs typeface="Roboto Medium"/>
              <a:sym typeface="Roboto Medium"/>
            </a:endParaRPr>
          </a:p>
          <a:p>
            <a:pPr marL="914354"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Sublime Text</a:t>
            </a:r>
            <a:endParaRPr sz="2400">
              <a:solidFill>
                <a:srgbClr val="FFFFFF"/>
              </a:solidFill>
              <a:latin typeface="Roboto Medium"/>
              <a:ea typeface="Roboto Medium"/>
              <a:cs typeface="Roboto Medium"/>
              <a:sym typeface="Roboto Medium"/>
            </a:endParaRPr>
          </a:p>
          <a:p>
            <a:pPr marL="914354"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Atom</a:t>
            </a:r>
            <a:endParaRPr sz="2400">
              <a:solidFill>
                <a:srgbClr val="FFFFFF"/>
              </a:solidFill>
              <a:latin typeface="Roboto Medium"/>
              <a:ea typeface="Roboto Medium"/>
              <a:cs typeface="Roboto Medium"/>
              <a:sym typeface="Roboto Medium"/>
            </a:endParaRPr>
          </a:p>
          <a:p>
            <a:pPr marL="914354"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Spyder</a:t>
            </a:r>
            <a:endParaRPr sz="2400" i="0" u="none" strike="noStrike" cap="none">
              <a:solidFill>
                <a:srgbClr val="FFFFFF"/>
              </a:solidFill>
              <a:latin typeface="Roboto Medium"/>
              <a:ea typeface="Roboto Medium"/>
              <a:cs typeface="Roboto Medium"/>
              <a:sym typeface="Roboto Medium"/>
            </a:endParaRPr>
          </a:p>
          <a:p>
            <a:pPr marL="609585"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Jupyter Notebook by Anaconda Distributions </a:t>
            </a:r>
            <a:endParaRPr sz="2400" i="0" u="none" strike="noStrike" cap="none">
              <a:solidFill>
                <a:srgbClr val="FFFFFF"/>
              </a:solidFill>
              <a:latin typeface="Roboto Medium"/>
              <a:ea typeface="Roboto Medium"/>
              <a:cs typeface="Roboto Medium"/>
              <a:sym typeface="Roboto Medium"/>
            </a:endParaRPr>
          </a:p>
          <a:p>
            <a:pPr marL="1828754" marR="0" lvl="2" indent="-495289"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From </a:t>
            </a:r>
            <a:r>
              <a:rPr lang="en-US" sz="2400" i="0" u="none" strike="noStrike" cap="none">
                <a:solidFill>
                  <a:srgbClr val="FFFFFF"/>
                </a:solidFill>
                <a:uFill>
                  <a:noFill/>
                </a:uFill>
                <a:latin typeface="Roboto Medium"/>
                <a:ea typeface="Roboto Medium"/>
                <a:cs typeface="Roboto Medium"/>
                <a:sym typeface="Roboto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https://www.anaconda.com/products/individual</a:t>
            </a:r>
            <a:endParaRPr sz="2400" i="0" u="none" strike="noStrike" cap="none">
              <a:solidFill>
                <a:srgbClr val="FFFFFF"/>
              </a:solidFill>
              <a:latin typeface="Roboto Medium"/>
              <a:ea typeface="Roboto Medium"/>
              <a:cs typeface="Roboto Medium"/>
              <a:sym typeface="Roboto Medium"/>
            </a:endParaRPr>
          </a:p>
          <a:p>
            <a:pPr marL="609585"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Google Colab by Google cloud service</a:t>
            </a:r>
            <a:endParaRPr sz="2400" i="0" u="none" strike="noStrike" cap="none">
              <a:solidFill>
                <a:srgbClr val="FFFFFF"/>
              </a:solidFill>
              <a:latin typeface="Roboto Medium"/>
              <a:ea typeface="Roboto Medium"/>
              <a:cs typeface="Roboto Medium"/>
              <a:sym typeface="Roboto Medium"/>
            </a:endParaRPr>
          </a:p>
          <a:p>
            <a:pPr marL="1828754" marR="0" lvl="2" indent="-495289"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From </a:t>
            </a:r>
            <a:r>
              <a:rPr lang="en-US" sz="2400" i="0" u="sng" strike="noStrike" cap="none">
                <a:solidFill>
                  <a:srgbClr val="0000FF"/>
                </a:solidFill>
                <a:latin typeface="Roboto Medium"/>
                <a:ea typeface="Roboto Medium"/>
                <a:cs typeface="Roboto Medium"/>
                <a:sym typeface="Roboto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https://colab.research.google.com/</a:t>
            </a:r>
            <a:endParaRPr sz="2400" i="0" u="none" strike="noStrike" cap="none">
              <a:solidFill>
                <a:srgbClr val="0000FF"/>
              </a:solidFill>
              <a:latin typeface="Roboto Medium"/>
              <a:ea typeface="Roboto Medium"/>
              <a:cs typeface="Roboto Medium"/>
              <a:sym typeface="Roboto Medium"/>
            </a:endParaRPr>
          </a:p>
          <a:p>
            <a:pPr marL="1828754" marR="0" lvl="2" indent="-495289"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DataLab</a:t>
            </a:r>
            <a:endParaRPr sz="2400" i="0" u="none" strike="noStrike" cap="none">
              <a:solidFill>
                <a:srgbClr val="FFFFFF"/>
              </a:solidFill>
              <a:latin typeface="Roboto Medium"/>
              <a:ea typeface="Roboto Medium"/>
              <a:cs typeface="Roboto Medium"/>
              <a:sym typeface="Roboto Medium"/>
            </a:endParaRPr>
          </a:p>
          <a:p>
            <a:pPr marL="609585" marR="0" lvl="0" indent="-495288"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Different online editors</a:t>
            </a:r>
            <a:endParaRPr sz="2400" i="0" u="none" strike="noStrike" cap="none">
              <a:solidFill>
                <a:srgbClr val="FFFFFF"/>
              </a:solidFill>
              <a:latin typeface="Roboto Medium"/>
              <a:ea typeface="Roboto Medium"/>
              <a:cs typeface="Roboto Medium"/>
              <a:sym typeface="Roboto Medium"/>
            </a:endParaRPr>
          </a:p>
          <a:p>
            <a:pPr marL="1828754" marR="0" lvl="2" indent="-495289"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From </a:t>
            </a:r>
            <a:r>
              <a:rPr lang="en-US" sz="2400" i="0" u="sng" strike="noStrike" cap="none">
                <a:solidFill>
                  <a:srgbClr val="0000FF"/>
                </a:solidFill>
                <a:latin typeface="Roboto Medium"/>
                <a:ea typeface="Roboto Medium"/>
                <a:cs typeface="Roboto Medium"/>
                <a:sym typeface="Roboto Medium"/>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https://repl.it/languages/python3</a:t>
            </a:r>
            <a:endParaRPr sz="2400" i="0" u="none" strike="noStrike" cap="none">
              <a:solidFill>
                <a:srgbClr val="0000FF"/>
              </a:solidFill>
              <a:latin typeface="Roboto Medium"/>
              <a:ea typeface="Roboto Medium"/>
              <a:cs typeface="Roboto Medium"/>
              <a:sym typeface="Roboto Medium"/>
            </a:endParaRPr>
          </a:p>
          <a:p>
            <a:pPr marL="1828754" marR="0" lvl="2" indent="-495289"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Kaggle</a:t>
            </a:r>
            <a:endParaRPr sz="2400">
              <a:solidFill>
                <a:srgbClr val="FFFFFF"/>
              </a:solidFill>
              <a:latin typeface="Roboto Medium"/>
              <a:ea typeface="Roboto Medium"/>
              <a:cs typeface="Roboto Medium"/>
              <a:sym typeface="Roboto Medium"/>
            </a:endParaRPr>
          </a:p>
          <a:p>
            <a:pPr marL="1828754" marR="0" lvl="2" indent="-495289" algn="l" rtl="0">
              <a:spcBef>
                <a:spcPts val="0"/>
              </a:spcBef>
              <a:spcAft>
                <a:spcPts val="0"/>
              </a:spcAft>
              <a:buClr>
                <a:srgbClr val="FFFFFF"/>
              </a:buClr>
              <a:buSzPts val="2400"/>
              <a:buFont typeface="Roboto Medium"/>
              <a:buChar char="■"/>
            </a:pPr>
            <a:r>
              <a:rPr lang="en-US" sz="2400" i="0" u="none" strike="noStrike" cap="none">
                <a:solidFill>
                  <a:srgbClr val="FFFFFF"/>
                </a:solidFill>
                <a:latin typeface="Roboto Medium"/>
                <a:ea typeface="Roboto Medium"/>
                <a:cs typeface="Roboto Medium"/>
                <a:sym typeface="Roboto Medium"/>
              </a:rPr>
              <a:t>Azure Jupyter notebooks</a:t>
            </a:r>
            <a:endParaRPr sz="2400" i="0" u="none" strike="noStrike" cap="none">
              <a:solidFill>
                <a:srgbClr val="FFFFFF"/>
              </a:solidFill>
              <a:latin typeface="Roboto Medium"/>
              <a:ea typeface="Roboto Medium"/>
              <a:cs typeface="Roboto Medium"/>
              <a:sym typeface="Roboto Medium"/>
            </a:endParaRPr>
          </a:p>
          <a:p>
            <a:pPr marL="1828754" marR="0" lvl="2" indent="-342889" algn="l" rtl="0">
              <a:spcBef>
                <a:spcPts val="0"/>
              </a:spcBef>
              <a:spcAft>
                <a:spcPts val="0"/>
              </a:spcAft>
              <a:buClr>
                <a:srgbClr val="000000"/>
              </a:buClr>
              <a:buSzPts val="1800"/>
              <a:buFont typeface="Montserrat Medium"/>
              <a:buNone/>
            </a:pPr>
            <a:endParaRPr sz="2400" i="0" u="none" strike="noStrike" cap="none">
              <a:solidFill>
                <a:srgbClr val="FFFFFF"/>
              </a:solidFill>
              <a:latin typeface="Roboto Medium"/>
              <a:ea typeface="Roboto Medium"/>
              <a:cs typeface="Roboto Medium"/>
              <a:sym typeface="Roboto Medium"/>
            </a:endParaRPr>
          </a:p>
          <a:p>
            <a:pPr marL="1828754" marR="0" lvl="2" indent="-342889" algn="l" rtl="0">
              <a:spcBef>
                <a:spcPts val="0"/>
              </a:spcBef>
              <a:spcAft>
                <a:spcPts val="0"/>
              </a:spcAft>
              <a:buClr>
                <a:srgbClr val="000000"/>
              </a:buClr>
              <a:buSzPts val="1800"/>
              <a:buFont typeface="Montserrat Medium"/>
              <a:buNone/>
            </a:pPr>
            <a:endParaRPr sz="2400" i="0" u="none" strike="noStrike" cap="none">
              <a:solidFill>
                <a:srgbClr val="FFFFFF"/>
              </a:solidFill>
              <a:latin typeface="Roboto Medium"/>
              <a:ea typeface="Roboto Medium"/>
              <a:cs typeface="Roboto Medium"/>
              <a:sym typeface="Roboto Medium"/>
            </a:endParaRPr>
          </a:p>
          <a:p>
            <a:pPr marL="1828754" marR="0" lvl="2" indent="-342889" algn="l" rtl="0">
              <a:spcBef>
                <a:spcPts val="0"/>
              </a:spcBef>
              <a:spcAft>
                <a:spcPts val="0"/>
              </a:spcAft>
              <a:buClr>
                <a:srgbClr val="000000"/>
              </a:buClr>
              <a:buSzPts val="1800"/>
              <a:buFont typeface="Montserrat Medium"/>
              <a:buNone/>
            </a:pPr>
            <a:endParaRPr sz="2400" i="0" u="none" strike="noStrike" cap="none">
              <a:solidFill>
                <a:srgbClr val="FFFFFF"/>
              </a:solidFill>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415633" y="667900"/>
            <a:ext cx="11360700" cy="8316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Clr>
                <a:srgbClr val="3F3F3F"/>
              </a:buClr>
              <a:buSzPts val="4800"/>
              <a:buFont typeface="Merriweather"/>
              <a:buNone/>
            </a:pPr>
            <a:r>
              <a:rPr lang="en-US" sz="4800">
                <a:latin typeface="Merriweather"/>
                <a:ea typeface="Merriweather"/>
                <a:cs typeface="Merriweather"/>
                <a:sym typeface="Merriweather"/>
              </a:rPr>
              <a:t>Anaconda for Python</a:t>
            </a:r>
            <a:endParaRPr sz="4800">
              <a:latin typeface="Merriweather"/>
              <a:ea typeface="Merriweather"/>
              <a:cs typeface="Merriweather"/>
              <a:sym typeface="Merriweather"/>
            </a:endParaRPr>
          </a:p>
        </p:txBody>
      </p:sp>
      <p:pic>
        <p:nvPicPr>
          <p:cNvPr id="206" name="Google Shape;206;p21"/>
          <p:cNvPicPr preferRelativeResize="0"/>
          <p:nvPr/>
        </p:nvPicPr>
        <p:blipFill rotWithShape="1">
          <a:blip r:embed="rId3">
            <a:alphaModFix/>
          </a:blip>
          <a:srcRect l="80549" r="-80549"/>
          <a:stretch/>
        </p:blipFill>
        <p:spPr>
          <a:xfrm>
            <a:off x="8053224" y="5367556"/>
            <a:ext cx="1135233" cy="1071345"/>
          </a:xfrm>
          <a:prstGeom prst="rect">
            <a:avLst/>
          </a:prstGeom>
          <a:noFill/>
          <a:ln>
            <a:noFill/>
          </a:ln>
        </p:spPr>
      </p:pic>
      <p:pic>
        <p:nvPicPr>
          <p:cNvPr id="207" name="Google Shape;207;p21"/>
          <p:cNvPicPr preferRelativeResize="0"/>
          <p:nvPr/>
        </p:nvPicPr>
        <p:blipFill rotWithShape="1">
          <a:blip r:embed="rId4">
            <a:alphaModFix/>
          </a:blip>
          <a:srcRect/>
          <a:stretch/>
        </p:blipFill>
        <p:spPr>
          <a:xfrm>
            <a:off x="3638900" y="2776696"/>
            <a:ext cx="3944033" cy="1967600"/>
          </a:xfrm>
          <a:prstGeom prst="rect">
            <a:avLst/>
          </a:prstGeom>
          <a:noFill/>
          <a:ln>
            <a:noFill/>
          </a:ln>
        </p:spPr>
      </p:pic>
      <p:pic>
        <p:nvPicPr>
          <p:cNvPr id="208" name="Google Shape;208;p21"/>
          <p:cNvPicPr preferRelativeResize="0"/>
          <p:nvPr/>
        </p:nvPicPr>
        <p:blipFill rotWithShape="1">
          <a:blip r:embed="rId5">
            <a:alphaModFix/>
          </a:blip>
          <a:srcRect/>
          <a:stretch/>
        </p:blipFill>
        <p:spPr>
          <a:xfrm>
            <a:off x="8562642" y="2686638"/>
            <a:ext cx="2371040" cy="2327001"/>
          </a:xfrm>
          <a:prstGeom prst="rect">
            <a:avLst/>
          </a:prstGeom>
          <a:noFill/>
          <a:ln>
            <a:noFill/>
          </a:ln>
        </p:spPr>
      </p:pic>
      <p:pic>
        <p:nvPicPr>
          <p:cNvPr id="209" name="Google Shape;209;p21" descr="File:Python-logo-notext.svg - Wikimedia Commons"/>
          <p:cNvPicPr preferRelativeResize="0"/>
          <p:nvPr/>
        </p:nvPicPr>
        <p:blipFill rotWithShape="1">
          <a:blip r:embed="rId6">
            <a:alphaModFix/>
          </a:blip>
          <a:srcRect/>
          <a:stretch/>
        </p:blipFill>
        <p:spPr>
          <a:xfrm>
            <a:off x="763323" y="2776696"/>
            <a:ext cx="2236943" cy="22369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415633" y="667900"/>
            <a:ext cx="11360700" cy="8316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Clr>
                <a:srgbClr val="3F3F3F"/>
              </a:buClr>
              <a:buSzPts val="4800"/>
              <a:buFont typeface="Merriweather"/>
              <a:buNone/>
            </a:pPr>
            <a:r>
              <a:rPr lang="en-US" sz="4800">
                <a:latin typeface="Merriweather"/>
                <a:ea typeface="Merriweather"/>
                <a:cs typeface="Merriweather"/>
                <a:sym typeface="Merriweather"/>
              </a:rPr>
              <a:t>Anaconda</a:t>
            </a:r>
            <a:endParaRPr sz="4800">
              <a:latin typeface="Merriweather"/>
              <a:ea typeface="Merriweather"/>
              <a:cs typeface="Merriweather"/>
              <a:sym typeface="Merriweather"/>
            </a:endParaRPr>
          </a:p>
        </p:txBody>
      </p:sp>
      <p:sp>
        <p:nvSpPr>
          <p:cNvPr id="215" name="Google Shape;215;p22"/>
          <p:cNvSpPr txBox="1">
            <a:spLocks noGrp="1"/>
          </p:cNvSpPr>
          <p:nvPr>
            <p:ph type="body" idx="4294967295"/>
          </p:nvPr>
        </p:nvSpPr>
        <p:spPr>
          <a:xfrm>
            <a:off x="647250" y="1735150"/>
            <a:ext cx="11154300" cy="4490100"/>
          </a:xfrm>
          <a:prstGeom prst="rect">
            <a:avLst/>
          </a:prstGeom>
          <a:noFill/>
          <a:ln>
            <a:noFill/>
          </a:ln>
        </p:spPr>
        <p:txBody>
          <a:bodyPr spcFirstLastPara="1" wrap="square" lIns="121900" tIns="121900" rIns="121900" bIns="121900" anchor="t" anchorCtr="0">
            <a:noAutofit/>
          </a:bodyPr>
          <a:lstStyle/>
          <a:p>
            <a:pPr marL="0" lvl="0" indent="0" algn="l" rtl="0">
              <a:lnSpc>
                <a:spcPct val="110000"/>
              </a:lnSpc>
              <a:spcBef>
                <a:spcPts val="1200"/>
              </a:spcBef>
              <a:spcAft>
                <a:spcPts val="0"/>
              </a:spcAft>
              <a:buSzPts val="2400"/>
              <a:buNone/>
            </a:pPr>
            <a:r>
              <a:rPr lang="en-US" sz="2400">
                <a:solidFill>
                  <a:srgbClr val="000000"/>
                </a:solidFill>
                <a:latin typeface="Roboto Medium"/>
                <a:ea typeface="Roboto Medium"/>
                <a:cs typeface="Roboto Medium"/>
                <a:sym typeface="Roboto Medium"/>
              </a:rPr>
              <a:t>It Is a platform/navigator to run python</a:t>
            </a:r>
            <a:endParaRPr sz="2400">
              <a:solidFill>
                <a:srgbClr val="000000"/>
              </a:solidFill>
              <a:latin typeface="Roboto Medium"/>
              <a:ea typeface="Roboto Medium"/>
              <a:cs typeface="Roboto Medium"/>
              <a:sym typeface="Roboto Medium"/>
            </a:endParaRPr>
          </a:p>
          <a:p>
            <a:pPr marL="0" lvl="0" indent="0" algn="l" rtl="0">
              <a:lnSpc>
                <a:spcPct val="110000"/>
              </a:lnSpc>
              <a:spcBef>
                <a:spcPts val="2333"/>
              </a:spcBef>
              <a:spcAft>
                <a:spcPts val="0"/>
              </a:spcAft>
              <a:buSzPts val="2400"/>
              <a:buNone/>
            </a:pPr>
            <a:r>
              <a:rPr lang="en-US" sz="2400">
                <a:solidFill>
                  <a:srgbClr val="000000"/>
                </a:solidFill>
                <a:latin typeface="Roboto Medium"/>
                <a:ea typeface="Roboto Medium"/>
                <a:cs typeface="Roboto Medium"/>
                <a:sym typeface="Roboto Medium"/>
              </a:rPr>
              <a:t>Why should we use Anaconda for Python?</a:t>
            </a:r>
            <a:endParaRPr sz="2400">
              <a:latin typeface="Roboto Medium"/>
              <a:ea typeface="Roboto Medium"/>
              <a:cs typeface="Roboto Medium"/>
              <a:sym typeface="Roboto Medium"/>
            </a:endParaRPr>
          </a:p>
          <a:p>
            <a:pPr marL="0" lvl="0" indent="0" algn="l" rtl="0">
              <a:lnSpc>
                <a:spcPct val="110000"/>
              </a:lnSpc>
              <a:spcBef>
                <a:spcPts val="2333"/>
              </a:spcBef>
              <a:spcAft>
                <a:spcPts val="0"/>
              </a:spcAft>
              <a:buSzPts val="2400"/>
              <a:buNone/>
            </a:pPr>
            <a:r>
              <a:rPr lang="en-US" sz="2400">
                <a:solidFill>
                  <a:srgbClr val="000000"/>
                </a:solidFill>
                <a:latin typeface="Roboto Medium"/>
                <a:ea typeface="Roboto Medium"/>
                <a:cs typeface="Roboto Medium"/>
                <a:sym typeface="Roboto Medium"/>
              </a:rPr>
              <a:t>Many scientific packages require a specific version of Python to run. It’s difficult to keep various Python installations on one computer from interacting and breaking, and harder to keep them up-to-date. </a:t>
            </a:r>
            <a:endParaRPr sz="2400">
              <a:latin typeface="Roboto Medium"/>
              <a:ea typeface="Roboto Medium"/>
              <a:cs typeface="Roboto Medium"/>
              <a:sym typeface="Roboto Medium"/>
            </a:endParaRPr>
          </a:p>
          <a:p>
            <a:pPr marL="0" lvl="0" indent="0" algn="l" rtl="0">
              <a:lnSpc>
                <a:spcPct val="110000"/>
              </a:lnSpc>
              <a:spcBef>
                <a:spcPts val="2333"/>
              </a:spcBef>
              <a:spcAft>
                <a:spcPts val="200"/>
              </a:spcAft>
              <a:buSzPts val="2400"/>
              <a:buNone/>
            </a:pPr>
            <a:r>
              <a:rPr lang="en-US" sz="2400">
                <a:solidFill>
                  <a:srgbClr val="000000"/>
                </a:solidFill>
                <a:latin typeface="Roboto Medium"/>
                <a:ea typeface="Roboto Medium"/>
                <a:cs typeface="Roboto Medium"/>
                <a:sym typeface="Roboto Medium"/>
              </a:rPr>
              <a:t>Anaconda Distribution makes management of multiple Python versions on one computer easier, and provides a large collection of highly optimized, commonly used data science libraries to get you started faster Link for installation of Anaconda Software: </a:t>
            </a:r>
            <a:r>
              <a:rPr lang="en-US" sz="2400" u="sng">
                <a:solidFill>
                  <a:srgbClr val="0070C0"/>
                </a:solidFill>
                <a:latin typeface="Roboto Medium"/>
                <a:ea typeface="Roboto Medium"/>
                <a:cs typeface="Roboto Medium"/>
                <a:sym typeface="Roboto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https://www.anaconda.com/distribution/</a:t>
            </a:r>
            <a:endParaRPr sz="2400">
              <a:solidFill>
                <a:srgbClr val="0070C0"/>
              </a:solidFill>
              <a:latin typeface="Roboto Medium"/>
              <a:ea typeface="Roboto Medium"/>
              <a:cs typeface="Roboto Medium"/>
              <a:sym typeface="Roboto Medium"/>
            </a:endParaRPr>
          </a:p>
        </p:txBody>
      </p:sp>
      <p:pic>
        <p:nvPicPr>
          <p:cNvPr id="216" name="Google Shape;216;p22"/>
          <p:cNvPicPr preferRelativeResize="0"/>
          <p:nvPr/>
        </p:nvPicPr>
        <p:blipFill rotWithShape="1">
          <a:blip r:embed="rId4">
            <a:alphaModFix/>
          </a:blip>
          <a:srcRect/>
          <a:stretch/>
        </p:blipFill>
        <p:spPr>
          <a:xfrm>
            <a:off x="9072400" y="280925"/>
            <a:ext cx="2296899" cy="110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415633" y="667900"/>
            <a:ext cx="11360700" cy="8316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Clr>
                <a:srgbClr val="3F3F3F"/>
              </a:buClr>
              <a:buSzPts val="4800"/>
              <a:buFont typeface="Merriweather"/>
              <a:buNone/>
            </a:pPr>
            <a:r>
              <a:rPr lang="en-US" sz="4800">
                <a:latin typeface="Merriweather"/>
                <a:ea typeface="Merriweather"/>
                <a:cs typeface="Merriweather"/>
                <a:sym typeface="Merriweather"/>
              </a:rPr>
              <a:t>Jupyter</a:t>
            </a:r>
            <a:endParaRPr sz="4800">
              <a:latin typeface="Merriweather"/>
              <a:ea typeface="Merriweather"/>
              <a:cs typeface="Merriweather"/>
              <a:sym typeface="Merriweather"/>
            </a:endParaRPr>
          </a:p>
        </p:txBody>
      </p:sp>
      <p:sp>
        <p:nvSpPr>
          <p:cNvPr id="222" name="Google Shape;222;p23"/>
          <p:cNvSpPr txBox="1">
            <a:spLocks noGrp="1"/>
          </p:cNvSpPr>
          <p:nvPr>
            <p:ph type="body" idx="4294967295"/>
          </p:nvPr>
        </p:nvSpPr>
        <p:spPr>
          <a:xfrm>
            <a:off x="512275" y="1751675"/>
            <a:ext cx="11548200" cy="4792200"/>
          </a:xfrm>
          <a:prstGeom prst="rect">
            <a:avLst/>
          </a:prstGeom>
          <a:noFill/>
          <a:ln>
            <a:noFill/>
          </a:ln>
        </p:spPr>
        <p:txBody>
          <a:bodyPr spcFirstLastPara="1" wrap="square" lIns="121900" tIns="121900" rIns="121900" bIns="121900" anchor="t" anchorCtr="0">
            <a:noAutofit/>
          </a:bodyPr>
          <a:lstStyle/>
          <a:p>
            <a:pPr marL="342911" lvl="0" indent="-342900" algn="l" rtl="0">
              <a:lnSpc>
                <a:spcPct val="110000"/>
              </a:lnSpc>
              <a:spcBef>
                <a:spcPts val="1200"/>
              </a:spcBef>
              <a:spcAft>
                <a:spcPts val="0"/>
              </a:spcAft>
              <a:buClr>
                <a:srgbClr val="000000"/>
              </a:buClr>
              <a:buSzPts val="1800"/>
              <a:buFont typeface="Roboto Medium"/>
              <a:buChar char="▪"/>
            </a:pPr>
            <a:r>
              <a:rPr lang="en-US" sz="2400">
                <a:solidFill>
                  <a:srgbClr val="000000"/>
                </a:solidFill>
                <a:latin typeface="Roboto Medium"/>
                <a:ea typeface="Roboto Medium"/>
                <a:cs typeface="Roboto Medium"/>
                <a:sym typeface="Roboto Medium"/>
              </a:rPr>
              <a:t>Jupyter is a web - application</a:t>
            </a:r>
            <a:endParaRPr sz="2400">
              <a:solidFill>
                <a:srgbClr val="000000"/>
              </a:solidFill>
              <a:latin typeface="Roboto Medium"/>
              <a:ea typeface="Roboto Medium"/>
              <a:cs typeface="Roboto Medium"/>
              <a:sym typeface="Roboto Medium"/>
            </a:endParaRPr>
          </a:p>
          <a:p>
            <a:pPr marL="342911" lvl="0" indent="-342900" algn="l" rtl="0">
              <a:lnSpc>
                <a:spcPct val="110000"/>
              </a:lnSpc>
              <a:spcBef>
                <a:spcPts val="1400"/>
              </a:spcBef>
              <a:spcAft>
                <a:spcPts val="0"/>
              </a:spcAft>
              <a:buClr>
                <a:srgbClr val="000000"/>
              </a:buClr>
              <a:buSzPts val="1800"/>
              <a:buFont typeface="Roboto Medium"/>
              <a:buChar char="▪"/>
            </a:pPr>
            <a:r>
              <a:rPr lang="en-US" sz="2400">
                <a:solidFill>
                  <a:srgbClr val="000000"/>
                </a:solidFill>
                <a:latin typeface="Roboto Medium"/>
                <a:ea typeface="Roboto Medium"/>
                <a:cs typeface="Roboto Medium"/>
                <a:sym typeface="Roboto Medium"/>
              </a:rPr>
              <a:t>Jupyter name is a reference to the three core programming languages supported by Jupyter, which are Julia, Python and R</a:t>
            </a:r>
            <a:endParaRPr sz="2400">
              <a:solidFill>
                <a:srgbClr val="000000"/>
              </a:solidFill>
              <a:latin typeface="Roboto Medium"/>
              <a:ea typeface="Roboto Medium"/>
              <a:cs typeface="Roboto Medium"/>
              <a:sym typeface="Roboto Medium"/>
            </a:endParaRPr>
          </a:p>
          <a:p>
            <a:pPr marL="0" lvl="0" indent="0" algn="l" rtl="0">
              <a:lnSpc>
                <a:spcPct val="110000"/>
              </a:lnSpc>
              <a:spcBef>
                <a:spcPts val="2333"/>
              </a:spcBef>
              <a:spcAft>
                <a:spcPts val="0"/>
              </a:spcAft>
              <a:buSzPts val="2400"/>
              <a:buNone/>
            </a:pPr>
            <a:r>
              <a:rPr lang="en-US" sz="2400">
                <a:solidFill>
                  <a:srgbClr val="000000"/>
                </a:solidFill>
                <a:latin typeface="Roboto Medium"/>
                <a:ea typeface="Roboto Medium"/>
                <a:cs typeface="Roboto Medium"/>
                <a:sym typeface="Roboto Medium"/>
              </a:rPr>
              <a:t> Jupyter Notebook: The Jupyter Notebook is an open-source web application that allows you to create and share documents that contain live code, equations, visualizations and narrative text. </a:t>
            </a:r>
            <a:endParaRPr sz="2400">
              <a:solidFill>
                <a:srgbClr val="000000"/>
              </a:solidFill>
              <a:latin typeface="Roboto Medium"/>
              <a:ea typeface="Roboto Medium"/>
              <a:cs typeface="Roboto Medium"/>
              <a:sym typeface="Roboto Medium"/>
            </a:endParaRPr>
          </a:p>
          <a:p>
            <a:pPr marL="0" lvl="0" indent="0" algn="l" rtl="0">
              <a:lnSpc>
                <a:spcPct val="110000"/>
              </a:lnSpc>
              <a:spcBef>
                <a:spcPts val="2333"/>
              </a:spcBef>
              <a:spcAft>
                <a:spcPts val="0"/>
              </a:spcAft>
              <a:buSzPts val="2400"/>
              <a:buNone/>
            </a:pPr>
            <a:r>
              <a:rPr lang="en-US" sz="2400">
                <a:solidFill>
                  <a:srgbClr val="000000"/>
                </a:solidFill>
                <a:latin typeface="Roboto Medium"/>
                <a:ea typeface="Roboto Medium"/>
                <a:cs typeface="Roboto Medium"/>
                <a:sym typeface="Roboto Medium"/>
              </a:rPr>
              <a:t>Uses include: data cleaning and transformation, numerical simulation, statistical modelling, data visualization, machine learning, and much more. </a:t>
            </a:r>
            <a:endParaRPr sz="2400">
              <a:solidFill>
                <a:srgbClr val="000000"/>
              </a:solidFill>
              <a:latin typeface="Roboto Medium"/>
              <a:ea typeface="Roboto Medium"/>
              <a:cs typeface="Roboto Medium"/>
              <a:sym typeface="Roboto Medium"/>
            </a:endParaRPr>
          </a:p>
          <a:p>
            <a:pPr marL="0" lvl="0" indent="0" algn="l" rtl="0">
              <a:lnSpc>
                <a:spcPct val="110000"/>
              </a:lnSpc>
              <a:spcBef>
                <a:spcPts val="2333"/>
              </a:spcBef>
              <a:spcAft>
                <a:spcPts val="2133"/>
              </a:spcAft>
              <a:buSzPts val="2400"/>
              <a:buNone/>
            </a:pPr>
            <a:r>
              <a:rPr lang="en-US" sz="2400">
                <a:solidFill>
                  <a:srgbClr val="000000"/>
                </a:solidFill>
                <a:latin typeface="Roboto Medium"/>
                <a:ea typeface="Roboto Medium"/>
                <a:cs typeface="Roboto Medium"/>
                <a:sym typeface="Roboto Medium"/>
              </a:rPr>
              <a:t>Advantages: Best for data exploration, data preparation, data validation, ….</a:t>
            </a:r>
            <a:endParaRPr sz="2400">
              <a:solidFill>
                <a:srgbClr val="000000"/>
              </a:solidFill>
              <a:latin typeface="Roboto Medium"/>
              <a:ea typeface="Roboto Medium"/>
              <a:cs typeface="Roboto Medium"/>
              <a:sym typeface="Roboto Medium"/>
            </a:endParaRPr>
          </a:p>
        </p:txBody>
      </p:sp>
      <p:pic>
        <p:nvPicPr>
          <p:cNvPr id="223" name="Google Shape;223;p23"/>
          <p:cNvPicPr preferRelativeResize="0"/>
          <p:nvPr/>
        </p:nvPicPr>
        <p:blipFill rotWithShape="1">
          <a:blip r:embed="rId3">
            <a:alphaModFix/>
          </a:blip>
          <a:srcRect/>
          <a:stretch/>
        </p:blipFill>
        <p:spPr>
          <a:xfrm>
            <a:off x="9617725" y="363550"/>
            <a:ext cx="1404650" cy="1135950"/>
          </a:xfrm>
          <a:prstGeom prst="rect">
            <a:avLst/>
          </a:prstGeom>
          <a:solidFill>
            <a:schemeClr val="lt1"/>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415566" y="1064800"/>
            <a:ext cx="11206807" cy="4728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solidFill>
                  <a:srgbClr val="FFFFFF"/>
                </a:solidFill>
              </a:rPr>
              <a:t>Anaconda Installation</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415633" y="667900"/>
            <a:ext cx="11360700" cy="83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Clr>
                <a:srgbClr val="000000"/>
              </a:buClr>
              <a:buSzPts val="3600"/>
              <a:buFont typeface="Arial"/>
              <a:buNone/>
            </a:pPr>
            <a:r>
              <a:rPr lang="en-US" sz="4800">
                <a:solidFill>
                  <a:srgbClr val="FFFFFF"/>
                </a:solidFill>
              </a:rPr>
              <a:t>Installation</a:t>
            </a:r>
            <a:endParaRPr>
              <a:solidFill>
                <a:srgbClr val="FFFFFF"/>
              </a:solidFill>
            </a:endParaRPr>
          </a:p>
        </p:txBody>
      </p:sp>
      <p:pic>
        <p:nvPicPr>
          <p:cNvPr id="234" name="Google Shape;234;p26"/>
          <p:cNvPicPr preferRelativeResize="0"/>
          <p:nvPr/>
        </p:nvPicPr>
        <p:blipFill rotWithShape="1">
          <a:blip r:embed="rId3">
            <a:alphaModFix/>
          </a:blip>
          <a:srcRect/>
          <a:stretch/>
        </p:blipFill>
        <p:spPr>
          <a:xfrm>
            <a:off x="1158050" y="1768200"/>
            <a:ext cx="9725975" cy="4841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ca93685a96_0_767"/>
          <p:cNvSpPr txBox="1">
            <a:spLocks noGrp="1"/>
          </p:cNvSpPr>
          <p:nvPr>
            <p:ph type="title"/>
          </p:nvPr>
        </p:nvSpPr>
        <p:spPr>
          <a:xfrm>
            <a:off x="415633" y="667900"/>
            <a:ext cx="11360700" cy="8316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lt1"/>
              </a:buClr>
              <a:buSzPts val="2800"/>
              <a:buNone/>
            </a:pPr>
            <a:r>
              <a:rPr lang="en-US"/>
              <a:t>Downloading Anaconda Software</a:t>
            </a:r>
            <a:endParaRPr/>
          </a:p>
        </p:txBody>
      </p:sp>
      <p:pic>
        <p:nvPicPr>
          <p:cNvPr id="240" name="Google Shape;240;gca93685a96_0_767"/>
          <p:cNvPicPr preferRelativeResize="0"/>
          <p:nvPr/>
        </p:nvPicPr>
        <p:blipFill rotWithShape="1">
          <a:blip r:embed="rId3">
            <a:alphaModFix/>
          </a:blip>
          <a:srcRect t="23529"/>
          <a:stretch/>
        </p:blipFill>
        <p:spPr>
          <a:xfrm>
            <a:off x="415600" y="2053101"/>
            <a:ext cx="11360799" cy="4150233"/>
          </a:xfrm>
          <a:prstGeom prst="rect">
            <a:avLst/>
          </a:prstGeom>
          <a:noFill/>
          <a:ln>
            <a:noFill/>
          </a:ln>
        </p:spPr>
      </p:pic>
      <p:sp>
        <p:nvSpPr>
          <p:cNvPr id="241" name="Google Shape;241;gca93685a96_0_767"/>
          <p:cNvSpPr txBox="1"/>
          <p:nvPr/>
        </p:nvSpPr>
        <p:spPr>
          <a:xfrm>
            <a:off x="415600" y="6309700"/>
            <a:ext cx="5631600" cy="462300"/>
          </a:xfrm>
          <a:prstGeom prst="rect">
            <a:avLst/>
          </a:prstGeom>
          <a:no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r>
              <a:rPr lang="en-US" sz="1867" b="0" i="0" u="none" strike="noStrike" cap="none">
                <a:solidFill>
                  <a:srgbClr val="000000"/>
                </a:solidFill>
                <a:latin typeface="Arial"/>
                <a:ea typeface="Arial"/>
                <a:cs typeface="Arial"/>
                <a:sym typeface="Arial"/>
              </a:rPr>
              <a:t>Visit: </a:t>
            </a:r>
            <a:r>
              <a:rPr lang="en-US" sz="1467" b="0" i="0" u="sng" strike="noStrike" cap="none">
                <a:solidFill>
                  <a:srgbClr val="0000FF"/>
                </a:solidFill>
                <a:latin typeface="Libre Baskerville"/>
                <a:ea typeface="Libre Baskerville"/>
                <a:cs typeface="Libre Baskerville"/>
                <a:sym typeface="Libre Baskerville"/>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https://www.anaconda.com/products/individual</a:t>
            </a:r>
            <a:endParaRPr sz="1467" b="0" i="0" u="none" strike="noStrike" cap="none">
              <a:solidFill>
                <a:srgbClr val="0000FF"/>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415600" y="169995"/>
            <a:ext cx="11360800" cy="1139147"/>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Installation</a:t>
            </a:r>
            <a:endParaRPr/>
          </a:p>
        </p:txBody>
      </p:sp>
      <p:pic>
        <p:nvPicPr>
          <p:cNvPr id="247" name="Google Shape;247;p27"/>
          <p:cNvPicPr preferRelativeResize="0"/>
          <p:nvPr/>
        </p:nvPicPr>
        <p:blipFill rotWithShape="1">
          <a:blip r:embed="rId3">
            <a:alphaModFix/>
          </a:blip>
          <a:srcRect/>
          <a:stretch/>
        </p:blipFill>
        <p:spPr>
          <a:xfrm>
            <a:off x="3139011" y="1428715"/>
            <a:ext cx="5913978" cy="47775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ca93685a96_0_757"/>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a:t>Student Registration</a:t>
            </a:r>
            <a:endParaRPr/>
          </a:p>
        </p:txBody>
      </p:sp>
      <p:sp>
        <p:nvSpPr>
          <p:cNvPr id="88" name="Google Shape;88;gca93685a96_0_757"/>
          <p:cNvSpPr txBox="1"/>
          <p:nvPr/>
        </p:nvSpPr>
        <p:spPr>
          <a:xfrm>
            <a:off x="3316937" y="3476850"/>
            <a:ext cx="9122100" cy="10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u="sng" dirty="0" smtClean="0">
                <a:solidFill>
                  <a:schemeClr val="hlink"/>
                </a:solidFill>
                <a:latin typeface="Roboto Medium"/>
                <a:ea typeface="Roboto Medium"/>
                <a:cs typeface="Roboto Medium"/>
                <a:sym typeface="Roboto Medium"/>
                <a:hlinkClick r:id="rId3"/>
              </a:rPr>
              <a:t>http</a:t>
            </a:r>
            <a:r>
              <a:rPr lang="en-US" sz="2400" u="sng" dirty="0">
                <a:solidFill>
                  <a:schemeClr val="hlink"/>
                </a:solidFill>
                <a:latin typeface="Roboto Medium"/>
                <a:ea typeface="Roboto Medium"/>
                <a:cs typeface="Roboto Medium"/>
                <a:sym typeface="Roboto Medium"/>
                <a:hlinkClick r:id="rId3"/>
              </a:rPr>
              <a:t>://engineering.apssdc.in/register/</a:t>
            </a:r>
            <a:endParaRPr sz="2400" dirty="0">
              <a:latin typeface="Roboto Medium"/>
              <a:ea typeface="Roboto Medium"/>
              <a:cs typeface="Roboto Medium"/>
              <a:sym typeface="Roboto Medium"/>
            </a:endParaRPr>
          </a:p>
          <a:p>
            <a:pPr marL="0" lvl="0" indent="0" algn="l" rtl="0">
              <a:spcBef>
                <a:spcPts val="0"/>
              </a:spcBef>
              <a:spcAft>
                <a:spcPts val="0"/>
              </a:spcAft>
              <a:buNone/>
            </a:pPr>
            <a:endParaRPr sz="2400" dirty="0">
              <a:latin typeface="Roboto Medium"/>
              <a:ea typeface="Roboto Medium"/>
              <a:cs typeface="Roboto Medium"/>
              <a:sym typeface="Roboto Medium"/>
            </a:endParaRPr>
          </a:p>
          <a:p>
            <a:pPr marL="0" lvl="0" indent="0" algn="l" rtl="0">
              <a:spcBef>
                <a:spcPts val="0"/>
              </a:spcBef>
              <a:spcAft>
                <a:spcPts val="0"/>
              </a:spcAft>
              <a:buNone/>
            </a:pPr>
            <a:endParaRPr sz="2400" dirty="0">
              <a:latin typeface="Roboto Medium"/>
              <a:ea typeface="Roboto Medium"/>
              <a:cs typeface="Roboto Medium"/>
              <a:sym typeface="Roboto Medium"/>
            </a:endParaRPr>
          </a:p>
        </p:txBody>
      </p:sp>
      <p:sp>
        <p:nvSpPr>
          <p:cNvPr id="89" name="Google Shape;89;gca93685a96_0_757"/>
          <p:cNvSpPr txBox="1"/>
          <p:nvPr/>
        </p:nvSpPr>
        <p:spPr>
          <a:xfrm>
            <a:off x="8146975" y="6296150"/>
            <a:ext cx="3784500" cy="815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2200" b="1">
                <a:solidFill>
                  <a:schemeClr val="dk1"/>
                </a:solidFill>
                <a:latin typeface="Times New Roman"/>
                <a:ea typeface="Times New Roman"/>
                <a:cs typeface="Times New Roman"/>
                <a:sym typeface="Times New Roman"/>
              </a:rPr>
              <a:t>Lavanya Polamarasetty</a:t>
            </a:r>
            <a:endParaRPr sz="22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b="1">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415600" y="266657"/>
            <a:ext cx="11360800" cy="766711"/>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Installation</a:t>
            </a:r>
            <a:endParaRPr/>
          </a:p>
        </p:txBody>
      </p:sp>
      <p:pic>
        <p:nvPicPr>
          <p:cNvPr id="253" name="Google Shape;253;p28"/>
          <p:cNvPicPr preferRelativeResize="0"/>
          <p:nvPr/>
        </p:nvPicPr>
        <p:blipFill rotWithShape="1">
          <a:blip r:embed="rId3">
            <a:alphaModFix/>
          </a:blip>
          <a:srcRect/>
          <a:stretch/>
        </p:blipFill>
        <p:spPr>
          <a:xfrm>
            <a:off x="2086333" y="1033367"/>
            <a:ext cx="6815731" cy="529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585488" y="1"/>
            <a:ext cx="11360800" cy="1139252"/>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Installation</a:t>
            </a:r>
            <a:endParaRPr/>
          </a:p>
        </p:txBody>
      </p:sp>
      <p:pic>
        <p:nvPicPr>
          <p:cNvPr id="259" name="Google Shape;259;p29"/>
          <p:cNvPicPr preferRelativeResize="0"/>
          <p:nvPr/>
        </p:nvPicPr>
        <p:blipFill rotWithShape="1">
          <a:blip r:embed="rId3">
            <a:alphaModFix/>
          </a:blip>
          <a:srcRect/>
          <a:stretch/>
        </p:blipFill>
        <p:spPr>
          <a:xfrm>
            <a:off x="2567269" y="1277281"/>
            <a:ext cx="6815731" cy="529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3"/>
        <p:cNvGrpSpPr/>
        <p:nvPr/>
      </p:nvGrpSpPr>
      <p:grpSpPr>
        <a:xfrm>
          <a:off x="0" y="0"/>
          <a:ext cx="0" cy="0"/>
          <a:chOff x="0" y="0"/>
          <a:chExt cx="0" cy="0"/>
        </a:xfrm>
      </p:grpSpPr>
      <p:sp>
        <p:nvSpPr>
          <p:cNvPr id="264" name="Google Shape;264;gca93685a96_0_733"/>
          <p:cNvSpPr txBox="1">
            <a:spLocks noGrp="1"/>
          </p:cNvSpPr>
          <p:nvPr>
            <p:ph type="title"/>
          </p:nvPr>
        </p:nvSpPr>
        <p:spPr>
          <a:xfrm>
            <a:off x="585488" y="1"/>
            <a:ext cx="11360700" cy="1139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Installation</a:t>
            </a:r>
            <a:endParaRPr/>
          </a:p>
        </p:txBody>
      </p:sp>
      <p:pic>
        <p:nvPicPr>
          <p:cNvPr id="265" name="Google Shape;265;gca93685a96_0_733"/>
          <p:cNvPicPr preferRelativeResize="0"/>
          <p:nvPr/>
        </p:nvPicPr>
        <p:blipFill rotWithShape="1">
          <a:blip r:embed="rId3">
            <a:alphaModFix/>
          </a:blip>
          <a:srcRect/>
          <a:stretch/>
        </p:blipFill>
        <p:spPr>
          <a:xfrm>
            <a:off x="2691264" y="1212744"/>
            <a:ext cx="6809460" cy="5298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1"/>
          <p:cNvPicPr preferRelativeResize="0"/>
          <p:nvPr/>
        </p:nvPicPr>
        <p:blipFill rotWithShape="1">
          <a:blip r:embed="rId3">
            <a:alphaModFix/>
          </a:blip>
          <a:srcRect l="1003" t="14936" r="2272" b="4023"/>
          <a:stretch/>
        </p:blipFill>
        <p:spPr>
          <a:xfrm>
            <a:off x="3337890" y="1282148"/>
            <a:ext cx="5516219" cy="4293704"/>
          </a:xfrm>
          <a:prstGeom prst="rect">
            <a:avLst/>
          </a:prstGeom>
          <a:noFill/>
          <a:ln>
            <a:noFill/>
          </a:ln>
        </p:spPr>
      </p:pic>
      <p:sp>
        <p:nvSpPr>
          <p:cNvPr id="271" name="Google Shape;271;p31"/>
          <p:cNvSpPr txBox="1">
            <a:spLocks noGrp="1"/>
          </p:cNvSpPr>
          <p:nvPr>
            <p:ph type="title"/>
          </p:nvPr>
        </p:nvSpPr>
        <p:spPr>
          <a:xfrm>
            <a:off x="415600" y="266657"/>
            <a:ext cx="11360800" cy="766711"/>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Installation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32"/>
          <p:cNvPicPr preferRelativeResize="0"/>
          <p:nvPr/>
        </p:nvPicPr>
        <p:blipFill rotWithShape="1">
          <a:blip r:embed="rId3">
            <a:alphaModFix/>
          </a:blip>
          <a:srcRect/>
          <a:stretch/>
        </p:blipFill>
        <p:spPr>
          <a:xfrm>
            <a:off x="2921573" y="1222974"/>
            <a:ext cx="6348854" cy="5098313"/>
          </a:xfrm>
          <a:prstGeom prst="rect">
            <a:avLst/>
          </a:prstGeom>
          <a:noFill/>
          <a:ln>
            <a:noFill/>
          </a:ln>
        </p:spPr>
      </p:pic>
      <p:sp>
        <p:nvSpPr>
          <p:cNvPr id="277" name="Google Shape;277;p32"/>
          <p:cNvSpPr txBox="1"/>
          <p:nvPr/>
        </p:nvSpPr>
        <p:spPr>
          <a:xfrm>
            <a:off x="415600" y="266657"/>
            <a:ext cx="11360800" cy="766711"/>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2F4A"/>
              </a:buClr>
              <a:buSzPts val="3600"/>
              <a:buFont typeface="Merriweather"/>
              <a:buNone/>
            </a:pPr>
            <a:r>
              <a:rPr lang="en-US" sz="4800" b="0" i="0" u="none" strike="noStrike" cap="none">
                <a:solidFill>
                  <a:srgbClr val="002F4A"/>
                </a:solidFill>
                <a:latin typeface="Merriweather"/>
                <a:ea typeface="Merriweather"/>
                <a:cs typeface="Merriweather"/>
                <a:sym typeface="Merriweather"/>
              </a:rPr>
              <a:t>Installation</a:t>
            </a:r>
            <a:endParaRPr sz="4800" b="0" i="0" u="none" strike="noStrike" cap="none">
              <a:solidFill>
                <a:srgbClr val="002F4A"/>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3"/>
          <p:cNvPicPr preferRelativeResize="0"/>
          <p:nvPr/>
        </p:nvPicPr>
        <p:blipFill rotWithShape="1">
          <a:blip r:embed="rId3">
            <a:alphaModFix/>
          </a:blip>
          <a:srcRect/>
          <a:stretch/>
        </p:blipFill>
        <p:spPr>
          <a:xfrm>
            <a:off x="3098125" y="1088565"/>
            <a:ext cx="5995749" cy="4680869"/>
          </a:xfrm>
          <a:prstGeom prst="rect">
            <a:avLst/>
          </a:prstGeom>
          <a:noFill/>
          <a:ln>
            <a:noFill/>
          </a:ln>
        </p:spPr>
      </p:pic>
      <p:sp>
        <p:nvSpPr>
          <p:cNvPr id="283" name="Google Shape;283;p33"/>
          <p:cNvSpPr txBox="1">
            <a:spLocks noGrp="1"/>
          </p:cNvSpPr>
          <p:nvPr>
            <p:ph type="title"/>
          </p:nvPr>
        </p:nvSpPr>
        <p:spPr>
          <a:xfrm>
            <a:off x="415600" y="266657"/>
            <a:ext cx="11360800" cy="766711"/>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Installation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4"/>
          <p:cNvPicPr preferRelativeResize="0"/>
          <p:nvPr/>
        </p:nvPicPr>
        <p:blipFill rotWithShape="1">
          <a:blip r:embed="rId3">
            <a:alphaModFix/>
          </a:blip>
          <a:srcRect/>
          <a:stretch/>
        </p:blipFill>
        <p:spPr>
          <a:xfrm>
            <a:off x="3130827" y="1262730"/>
            <a:ext cx="6115956" cy="4780261"/>
          </a:xfrm>
          <a:prstGeom prst="rect">
            <a:avLst/>
          </a:prstGeom>
          <a:noFill/>
          <a:ln>
            <a:noFill/>
          </a:ln>
        </p:spPr>
      </p:pic>
      <p:sp>
        <p:nvSpPr>
          <p:cNvPr id="289" name="Google Shape;289;p34"/>
          <p:cNvSpPr txBox="1">
            <a:spLocks noGrp="1"/>
          </p:cNvSpPr>
          <p:nvPr>
            <p:ph type="title"/>
          </p:nvPr>
        </p:nvSpPr>
        <p:spPr>
          <a:xfrm>
            <a:off x="415600" y="266657"/>
            <a:ext cx="11360800" cy="766711"/>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Installation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title"/>
          </p:nvPr>
        </p:nvSpPr>
        <p:spPr>
          <a:xfrm>
            <a:off x="415566" y="1064800"/>
            <a:ext cx="11776433" cy="4728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Let us start Jupyter Notebook</a:t>
            </a:r>
            <a:endParaRPr/>
          </a:p>
        </p:txBody>
      </p:sp>
      <p:sp>
        <p:nvSpPr>
          <p:cNvPr id="295" name="Google Shape;295;p35"/>
          <p:cNvSpPr txBox="1"/>
          <p:nvPr/>
        </p:nvSpPr>
        <p:spPr>
          <a:xfrm>
            <a:off x="7849525" y="6329200"/>
            <a:ext cx="4214100" cy="523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2200" b="1">
                <a:solidFill>
                  <a:schemeClr val="dk1"/>
                </a:solidFill>
                <a:latin typeface="Times New Roman"/>
                <a:ea typeface="Times New Roman"/>
                <a:cs typeface="Times New Roman"/>
                <a:sym typeface="Times New Roman"/>
              </a:rPr>
              <a:t>Lavanya Polamarasetty</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415567" y="1064800"/>
            <a:ext cx="6439935" cy="4728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600"/>
              <a:buNone/>
            </a:pPr>
            <a:r>
              <a:rPr lang="en-US"/>
              <a:t>Launch Jupyter Notebook</a:t>
            </a:r>
            <a:endParaRPr/>
          </a:p>
        </p:txBody>
      </p:sp>
      <p:pic>
        <p:nvPicPr>
          <p:cNvPr id="301" name="Google Shape;301;p36"/>
          <p:cNvPicPr preferRelativeResize="0"/>
          <p:nvPr/>
        </p:nvPicPr>
        <p:blipFill rotWithShape="1">
          <a:blip r:embed="rId3">
            <a:alphaModFix/>
          </a:blip>
          <a:srcRect t="13107"/>
          <a:stretch/>
        </p:blipFill>
        <p:spPr>
          <a:xfrm>
            <a:off x="5986670" y="1321905"/>
            <a:ext cx="5055704" cy="49417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8"/>
          <p:cNvSpPr txBox="1"/>
          <p:nvPr/>
        </p:nvSpPr>
        <p:spPr>
          <a:xfrm>
            <a:off x="552450" y="5895976"/>
            <a:ext cx="504825" cy="5048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ctr" rtl="0">
              <a:spcBef>
                <a:spcPts val="0"/>
              </a:spcBef>
              <a:spcAft>
                <a:spcPts val="0"/>
              </a:spcAft>
              <a:buNone/>
            </a:pPr>
            <a:endParaRPr sz="1051" b="0" i="0" u="none" strike="noStrike" cap="none">
              <a:solidFill>
                <a:srgbClr val="000000"/>
              </a:solidFill>
              <a:latin typeface="Arial"/>
              <a:ea typeface="Arial"/>
              <a:cs typeface="Arial"/>
              <a:sym typeface="Arial"/>
            </a:endParaRPr>
          </a:p>
        </p:txBody>
      </p:sp>
      <p:sp>
        <p:nvSpPr>
          <p:cNvPr id="127" name="Google Shape;127;p8"/>
          <p:cNvSpPr txBox="1"/>
          <p:nvPr/>
        </p:nvSpPr>
        <p:spPr>
          <a:xfrm>
            <a:off x="1057276" y="1200112"/>
            <a:ext cx="8239224" cy="3343275"/>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151" b="0" i="0" u="none" strike="noStrike" cap="none">
                <a:solidFill>
                  <a:srgbClr val="FFFF00"/>
                </a:solidFill>
                <a:latin typeface="Cabin"/>
                <a:ea typeface="Cabin"/>
                <a:cs typeface="Cabin"/>
                <a:sym typeface="Cabin"/>
              </a:rPr>
              <a:t>Python</a:t>
            </a:r>
            <a:r>
              <a:rPr lang="en-US" sz="3151" b="0" i="0" u="none" strike="noStrike" cap="none">
                <a:solidFill>
                  <a:srgbClr val="FFFFFF"/>
                </a:solidFill>
                <a:latin typeface="Cabin"/>
                <a:ea typeface="Cabin"/>
                <a:cs typeface="Cabin"/>
                <a:sym typeface="Cabin"/>
              </a:rPr>
              <a:t> is the language of the Python Interpreter and those who can converse with it. An individual who can speak </a:t>
            </a:r>
            <a:r>
              <a:rPr lang="en-US" sz="3151" b="0" i="0" u="none" strike="noStrike" cap="none">
                <a:solidFill>
                  <a:srgbClr val="FFFF00"/>
                </a:solidFill>
                <a:latin typeface="Cabin"/>
                <a:ea typeface="Cabin"/>
                <a:cs typeface="Cabin"/>
                <a:sym typeface="Cabin"/>
              </a:rPr>
              <a:t>Python</a:t>
            </a:r>
            <a:r>
              <a:rPr lang="en-US" sz="3151" b="0" i="0" u="none" strike="noStrike" cap="none">
                <a:solidFill>
                  <a:srgbClr val="FFFFFF"/>
                </a:solidFill>
                <a:latin typeface="Cabin"/>
                <a:ea typeface="Cabin"/>
                <a:cs typeface="Cabin"/>
                <a:sym typeface="Cabin"/>
              </a:rPr>
              <a:t> is known as a </a:t>
            </a:r>
            <a:r>
              <a:rPr lang="en-US" sz="3151" b="0" i="0" u="none" strike="noStrike" cap="none">
                <a:solidFill>
                  <a:srgbClr val="00FF00"/>
                </a:solidFill>
                <a:latin typeface="Cabin"/>
                <a:ea typeface="Cabin"/>
                <a:cs typeface="Cabin"/>
                <a:sym typeface="Cabin"/>
              </a:rPr>
              <a:t>Pythonista</a:t>
            </a:r>
            <a:r>
              <a:rPr lang="en-US" sz="3151" b="0" i="0" u="none" strike="noStrike" cap="none">
                <a:solidFill>
                  <a:srgbClr val="FFFFFF"/>
                </a:solidFill>
                <a:latin typeface="Cabin"/>
                <a:ea typeface="Cabin"/>
                <a:cs typeface="Cabin"/>
                <a:sym typeface="Cabin"/>
              </a:rPr>
              <a:t>. It is a very uncommon skill, and may be hereditary. Nearly all known </a:t>
            </a:r>
            <a:r>
              <a:rPr lang="en-US" sz="3151" b="0" i="0" u="none" strike="noStrike" cap="none">
                <a:solidFill>
                  <a:srgbClr val="00FF00"/>
                </a:solidFill>
                <a:latin typeface="Cabin"/>
                <a:ea typeface="Cabin"/>
                <a:cs typeface="Cabin"/>
                <a:sym typeface="Cabin"/>
              </a:rPr>
              <a:t>Pythonistas</a:t>
            </a:r>
            <a:r>
              <a:rPr lang="en-US" sz="3151" b="0" i="0" u="none" strike="noStrike" cap="none">
                <a:solidFill>
                  <a:srgbClr val="FFFFFF"/>
                </a:solidFill>
                <a:latin typeface="Cabin"/>
                <a:ea typeface="Cabin"/>
                <a:cs typeface="Cabin"/>
                <a:sym typeface="Cabin"/>
              </a:rPr>
              <a:t> use software initially developed by </a:t>
            </a:r>
            <a:r>
              <a:rPr lang="en-US" sz="3151" b="0" i="0" u="none" strike="noStrike" cap="none">
                <a:solidFill>
                  <a:srgbClr val="F6B26B"/>
                </a:solidFill>
                <a:latin typeface="Cabin"/>
                <a:ea typeface="Cabin"/>
                <a:cs typeface="Cabin"/>
                <a:sym typeface="Cabin"/>
              </a:rPr>
              <a:t>Guido van Rossum.</a:t>
            </a:r>
            <a:endParaRPr sz="1051" b="0" i="0" u="none" strike="noStrike" cap="none">
              <a:solidFill>
                <a:srgbClr val="F6B26B"/>
              </a:solidFill>
              <a:latin typeface="Arial"/>
              <a:ea typeface="Arial"/>
              <a:cs typeface="Arial"/>
              <a:sym typeface="Arial"/>
            </a:endParaRPr>
          </a:p>
        </p:txBody>
      </p:sp>
      <p:pic>
        <p:nvPicPr>
          <p:cNvPr id="128" name="Google Shape;128;p8"/>
          <p:cNvPicPr preferRelativeResize="0"/>
          <p:nvPr/>
        </p:nvPicPr>
        <p:blipFill rotWithShape="1">
          <a:blip r:embed="rId4">
            <a:alphaModFix/>
          </a:blip>
          <a:srcRect/>
          <a:stretch/>
        </p:blipFill>
        <p:spPr>
          <a:xfrm>
            <a:off x="9507468" y="3857626"/>
            <a:ext cx="1838637" cy="2543175"/>
          </a:xfrm>
          <a:prstGeom prst="rect">
            <a:avLst/>
          </a:prstGeom>
          <a:noFill/>
          <a:ln>
            <a:noFill/>
          </a:ln>
        </p:spPr>
      </p:pic>
      <p:pic>
        <p:nvPicPr>
          <p:cNvPr id="129" name="Google Shape;129;p8"/>
          <p:cNvPicPr preferRelativeResize="0"/>
          <p:nvPr/>
        </p:nvPicPr>
        <p:blipFill rotWithShape="1">
          <a:blip r:embed="rId5">
            <a:alphaModFix/>
          </a:blip>
          <a:srcRect/>
          <a:stretch/>
        </p:blipFill>
        <p:spPr>
          <a:xfrm>
            <a:off x="9631605" y="1200112"/>
            <a:ext cx="1714500" cy="2247975"/>
          </a:xfrm>
          <a:prstGeom prst="rect">
            <a:avLst/>
          </a:prstGeom>
          <a:noFill/>
          <a:ln>
            <a:noFill/>
          </a:ln>
        </p:spPr>
      </p:pic>
      <p:pic>
        <p:nvPicPr>
          <p:cNvPr id="130" name="Google Shape;130;p8"/>
          <p:cNvPicPr preferRelativeResize="0"/>
          <p:nvPr/>
        </p:nvPicPr>
        <p:blipFill rotWithShape="1">
          <a:blip r:embed="rId6">
            <a:alphaModFix/>
          </a:blip>
          <a:srcRect/>
          <a:stretch/>
        </p:blipFill>
        <p:spPr>
          <a:xfrm>
            <a:off x="504826" y="4856559"/>
            <a:ext cx="2638425" cy="15585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1260493" y="3026485"/>
            <a:ext cx="10298716" cy="1659600"/>
          </a:xfrm>
          <a:prstGeom prst="rect">
            <a:avLst/>
          </a:prstGeom>
          <a:noFill/>
          <a:ln>
            <a:noFill/>
          </a:ln>
        </p:spPr>
        <p:txBody>
          <a:bodyPr spcFirstLastPara="1" wrap="square" lIns="121900" tIns="121900" rIns="121900" bIns="121900" anchor="ctr" anchorCtr="0">
            <a:noAutofit/>
          </a:bodyPr>
          <a:lstStyle/>
          <a:p>
            <a:pPr marL="0" lvl="0" indent="0" algn="r" rtl="0">
              <a:lnSpc>
                <a:spcPct val="100000"/>
              </a:lnSpc>
              <a:spcBef>
                <a:spcPts val="0"/>
              </a:spcBef>
              <a:spcAft>
                <a:spcPts val="0"/>
              </a:spcAft>
              <a:buSzPts val="10000"/>
              <a:buNone/>
            </a:pPr>
            <a:r>
              <a:rPr lang="en-US" sz="7200"/>
              <a:t>Why python?</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ca93685a96_0_739"/>
          <p:cNvSpPr txBox="1">
            <a:spLocks noGrp="1"/>
          </p:cNvSpPr>
          <p:nvPr>
            <p:ph type="title"/>
          </p:nvPr>
        </p:nvSpPr>
        <p:spPr>
          <a:xfrm>
            <a:off x="741253" y="121735"/>
            <a:ext cx="9032400" cy="11316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Clr>
                <a:srgbClr val="3F3F3F"/>
              </a:buClr>
              <a:buSzPts val="4700"/>
              <a:buFont typeface="Arial"/>
              <a:buNone/>
            </a:pPr>
            <a:r>
              <a:rPr lang="en-US"/>
              <a:t>Why python</a:t>
            </a:r>
            <a:endParaRPr/>
          </a:p>
        </p:txBody>
      </p:sp>
      <p:pic>
        <p:nvPicPr>
          <p:cNvPr id="116" name="Google Shape;116;gca93685a96_0_739"/>
          <p:cNvPicPr preferRelativeResize="0"/>
          <p:nvPr/>
        </p:nvPicPr>
        <p:blipFill>
          <a:blip r:embed="rId3">
            <a:alphaModFix/>
          </a:blip>
          <a:stretch>
            <a:fillRect/>
          </a:stretch>
        </p:blipFill>
        <p:spPr>
          <a:xfrm>
            <a:off x="1028225" y="1718625"/>
            <a:ext cx="10534650" cy="502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ca93685a96_0_746"/>
          <p:cNvSpPr txBox="1">
            <a:spLocks noGrp="1"/>
          </p:cNvSpPr>
          <p:nvPr>
            <p:ph type="title"/>
          </p:nvPr>
        </p:nvSpPr>
        <p:spPr>
          <a:xfrm>
            <a:off x="741250" y="347025"/>
            <a:ext cx="10330800" cy="10908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Clr>
                <a:srgbClr val="3F3F3F"/>
              </a:buClr>
              <a:buSzPts val="4700"/>
              <a:buFont typeface="Arial"/>
              <a:buNone/>
            </a:pPr>
            <a:r>
              <a:rPr lang="en-US"/>
              <a:t>Libraries used in Python</a:t>
            </a:r>
            <a:endParaRPr/>
          </a:p>
        </p:txBody>
      </p:sp>
      <p:pic>
        <p:nvPicPr>
          <p:cNvPr id="102" name="Google Shape;102;gca93685a96_0_746"/>
          <p:cNvPicPr preferRelativeResize="0"/>
          <p:nvPr/>
        </p:nvPicPr>
        <p:blipFill rotWithShape="1">
          <a:blip r:embed="rId3">
            <a:alphaModFix/>
          </a:blip>
          <a:srcRect/>
          <a:stretch/>
        </p:blipFill>
        <p:spPr>
          <a:xfrm>
            <a:off x="1033751" y="3012195"/>
            <a:ext cx="2394411" cy="833611"/>
          </a:xfrm>
          <a:prstGeom prst="rect">
            <a:avLst/>
          </a:prstGeom>
          <a:noFill/>
          <a:ln>
            <a:noFill/>
          </a:ln>
        </p:spPr>
      </p:pic>
      <p:pic>
        <p:nvPicPr>
          <p:cNvPr id="103" name="Google Shape;103;gca93685a96_0_746" descr="pandas (software) - Wikipedia"/>
          <p:cNvPicPr preferRelativeResize="0"/>
          <p:nvPr/>
        </p:nvPicPr>
        <p:blipFill rotWithShape="1">
          <a:blip r:embed="rId4">
            <a:alphaModFix/>
          </a:blip>
          <a:srcRect/>
          <a:stretch/>
        </p:blipFill>
        <p:spPr>
          <a:xfrm>
            <a:off x="4538425" y="2436526"/>
            <a:ext cx="2178075" cy="1019175"/>
          </a:xfrm>
          <a:prstGeom prst="rect">
            <a:avLst/>
          </a:prstGeom>
          <a:noFill/>
          <a:ln>
            <a:noFill/>
          </a:ln>
        </p:spPr>
      </p:pic>
      <p:pic>
        <p:nvPicPr>
          <p:cNvPr id="104" name="Google Shape;104;gca93685a96_0_746" descr="Image result for scikit learn"/>
          <p:cNvPicPr preferRelativeResize="0"/>
          <p:nvPr/>
        </p:nvPicPr>
        <p:blipFill rotWithShape="1">
          <a:blip r:embed="rId5">
            <a:alphaModFix/>
          </a:blip>
          <a:srcRect/>
          <a:stretch/>
        </p:blipFill>
        <p:spPr>
          <a:xfrm>
            <a:off x="8680182" y="3316817"/>
            <a:ext cx="1905000" cy="1019175"/>
          </a:xfrm>
          <a:prstGeom prst="rect">
            <a:avLst/>
          </a:prstGeom>
          <a:noFill/>
          <a:ln>
            <a:noFill/>
          </a:ln>
        </p:spPr>
      </p:pic>
      <p:pic>
        <p:nvPicPr>
          <p:cNvPr id="105" name="Google Shape;105;gca93685a96_0_746"/>
          <p:cNvPicPr preferRelativeResize="0"/>
          <p:nvPr/>
        </p:nvPicPr>
        <p:blipFill>
          <a:blip r:embed="rId6">
            <a:alphaModFix/>
          </a:blip>
          <a:stretch>
            <a:fillRect/>
          </a:stretch>
        </p:blipFill>
        <p:spPr>
          <a:xfrm rot="-661588">
            <a:off x="3490139" y="4914885"/>
            <a:ext cx="3523771" cy="9883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290895" y="560456"/>
            <a:ext cx="11768800" cy="8036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Clr>
                <a:srgbClr val="3F3F3F"/>
              </a:buClr>
              <a:buSzPts val="4700"/>
              <a:buFont typeface="Arial"/>
              <a:buNone/>
            </a:pPr>
            <a:r>
              <a:rPr lang="en-US" dirty="0"/>
              <a:t>History</a:t>
            </a:r>
            <a:endParaRPr dirty="0"/>
          </a:p>
        </p:txBody>
      </p:sp>
      <p:sp>
        <p:nvSpPr>
          <p:cNvPr id="136" name="Google Shape;136;p9"/>
          <p:cNvSpPr txBox="1"/>
          <p:nvPr/>
        </p:nvSpPr>
        <p:spPr>
          <a:xfrm>
            <a:off x="384000" y="2000249"/>
            <a:ext cx="8940000" cy="4213200"/>
          </a:xfrm>
          <a:prstGeom prst="rect">
            <a:avLst/>
          </a:prstGeom>
          <a:noFill/>
          <a:ln>
            <a:noFill/>
          </a:ln>
        </p:spPr>
        <p:txBody>
          <a:bodyPr spcFirstLastPara="1" wrap="square" lIns="121900" tIns="121900" rIns="121900" bIns="121900" anchor="t" anchorCtr="0">
            <a:noAutofit/>
          </a:bodyPr>
          <a:lstStyle/>
          <a:p>
            <a:pPr marL="152396" marR="0" lvl="0" indent="0" algn="l" rtl="0">
              <a:lnSpc>
                <a:spcPct val="150000"/>
              </a:lnSpc>
              <a:spcBef>
                <a:spcPts val="0"/>
              </a:spcBef>
              <a:spcAft>
                <a:spcPts val="0"/>
              </a:spcAft>
              <a:buNone/>
            </a:pPr>
            <a:r>
              <a:rPr lang="en-US" sz="2400" i="0" u="none" strike="noStrike" cap="none" dirty="0">
                <a:solidFill>
                  <a:srgbClr val="000000"/>
                </a:solidFill>
                <a:latin typeface="Roboto Medium"/>
                <a:ea typeface="Roboto Medium"/>
                <a:cs typeface="Roboto Medium"/>
                <a:sym typeface="Roboto Medium"/>
              </a:rPr>
              <a:t>Python is an interpreted, high-level, </a:t>
            </a:r>
            <a:r>
              <a:rPr lang="en-US" sz="2400" i="0" u="none" strike="noStrike" cap="none" dirty="0" smtClean="0">
                <a:solidFill>
                  <a:srgbClr val="000000"/>
                </a:solidFill>
                <a:latin typeface="Roboto Medium"/>
                <a:ea typeface="Roboto Medium"/>
                <a:cs typeface="Roboto Medium"/>
                <a:sym typeface="Roboto Medium"/>
              </a:rPr>
              <a:t>Object-Oriented Programming and general-purpose </a:t>
            </a:r>
            <a:r>
              <a:rPr lang="en-US" sz="2400" i="0" u="none" strike="noStrike" cap="none" dirty="0">
                <a:solidFill>
                  <a:srgbClr val="000000"/>
                </a:solidFill>
                <a:latin typeface="Roboto Medium"/>
                <a:ea typeface="Roboto Medium"/>
                <a:cs typeface="Roboto Medium"/>
                <a:sym typeface="Roboto Medium"/>
              </a:rPr>
              <a:t>programming language.</a:t>
            </a:r>
            <a:endParaRPr sz="2400" i="0" u="none" strike="noStrike" cap="none" dirty="0">
              <a:solidFill>
                <a:srgbClr val="000000"/>
              </a:solidFill>
              <a:latin typeface="Roboto Medium"/>
              <a:ea typeface="Roboto Medium"/>
              <a:cs typeface="Roboto Medium"/>
              <a:sym typeface="Roboto Medium"/>
            </a:endParaRPr>
          </a:p>
          <a:p>
            <a:pPr marL="609585" marR="0" lvl="0" indent="0" algn="l" rtl="0">
              <a:lnSpc>
                <a:spcPct val="150000"/>
              </a:lnSpc>
              <a:spcBef>
                <a:spcPts val="0"/>
              </a:spcBef>
              <a:spcAft>
                <a:spcPts val="0"/>
              </a:spcAft>
              <a:buNone/>
            </a:pPr>
            <a:endParaRPr sz="2400" i="0" u="none" strike="noStrike" cap="none" dirty="0">
              <a:solidFill>
                <a:srgbClr val="000000"/>
              </a:solidFill>
              <a:latin typeface="Roboto Medium"/>
              <a:ea typeface="Roboto Medium"/>
              <a:cs typeface="Roboto Medium"/>
              <a:sym typeface="Roboto Medium"/>
            </a:endParaRPr>
          </a:p>
        </p:txBody>
      </p:sp>
      <p:pic>
        <p:nvPicPr>
          <p:cNvPr id="137" name="Google Shape;137;p9"/>
          <p:cNvPicPr preferRelativeResize="0"/>
          <p:nvPr/>
        </p:nvPicPr>
        <p:blipFill rotWithShape="1">
          <a:blip r:embed="rId3">
            <a:alphaModFix/>
          </a:blip>
          <a:srcRect t="8067" b="8074"/>
          <a:stretch/>
        </p:blipFill>
        <p:spPr>
          <a:xfrm>
            <a:off x="9545412" y="2000250"/>
            <a:ext cx="2262600" cy="2857500"/>
          </a:xfrm>
          <a:prstGeom prst="rect">
            <a:avLst/>
          </a:prstGeom>
          <a:noFill/>
          <a:ln>
            <a:noFill/>
          </a:ln>
        </p:spPr>
      </p:pic>
      <p:sp>
        <p:nvSpPr>
          <p:cNvPr id="138" name="Google Shape;138;p9"/>
          <p:cNvSpPr txBox="1"/>
          <p:nvPr/>
        </p:nvSpPr>
        <p:spPr>
          <a:xfrm>
            <a:off x="8477474" y="4998550"/>
            <a:ext cx="4005000" cy="1113300"/>
          </a:xfrm>
          <a:prstGeom prst="rect">
            <a:avLst/>
          </a:prstGeom>
          <a:noFill/>
          <a:ln>
            <a:noFill/>
          </a:ln>
        </p:spPr>
        <p:txBody>
          <a:bodyPr spcFirstLastPara="1" wrap="square" lIns="121900" tIns="121900" rIns="121900" bIns="121900" anchor="t" anchorCtr="0">
            <a:noAutofit/>
          </a:bodyPr>
          <a:lstStyle/>
          <a:p>
            <a:pPr marL="609585" marR="0" lvl="0" indent="0" algn="l" rtl="0">
              <a:spcBef>
                <a:spcPts val="0"/>
              </a:spcBef>
              <a:spcAft>
                <a:spcPts val="0"/>
              </a:spcAft>
              <a:buNone/>
            </a:pPr>
            <a:r>
              <a:rPr lang="en-US" sz="2400" b="0" i="0" u="none" strike="noStrike" cap="none">
                <a:solidFill>
                  <a:srgbClr val="000000"/>
                </a:solidFill>
                <a:latin typeface="Montserrat Medium"/>
                <a:ea typeface="Montserrat Medium"/>
                <a:cs typeface="Montserrat Medium"/>
                <a:sym typeface="Montserrat Medium"/>
              </a:rPr>
              <a:t>Guido Van Rossum</a:t>
            </a:r>
            <a:endParaRPr sz="2400" b="0" i="0" u="none" strike="noStrike" cap="none">
              <a:solidFill>
                <a:srgbClr val="000000"/>
              </a:solidFill>
              <a:latin typeface="Montserrat Medium"/>
              <a:ea typeface="Montserrat Medium"/>
              <a:cs typeface="Montserrat Medium"/>
              <a:sym typeface="Montserrat Medium"/>
            </a:endParaRPr>
          </a:p>
        </p:txBody>
      </p:sp>
      <p:sp>
        <p:nvSpPr>
          <p:cNvPr id="139" name="Google Shape;139;p9"/>
          <p:cNvSpPr txBox="1"/>
          <p:nvPr/>
        </p:nvSpPr>
        <p:spPr>
          <a:xfrm>
            <a:off x="384000" y="3237425"/>
            <a:ext cx="6761400" cy="2976000"/>
          </a:xfrm>
          <a:prstGeom prst="rect">
            <a:avLst/>
          </a:prstGeom>
          <a:noFill/>
          <a:ln>
            <a:noFill/>
          </a:ln>
        </p:spPr>
        <p:txBody>
          <a:bodyPr spcFirstLastPara="1" wrap="square" lIns="121900" tIns="121900" rIns="121900" bIns="121900" anchor="t" anchorCtr="0">
            <a:noAutofit/>
          </a:bodyPr>
          <a:lstStyle/>
          <a:p>
            <a:pPr marL="457200" lvl="0" indent="-381000" algn="l" rtl="0">
              <a:lnSpc>
                <a:spcPct val="150000"/>
              </a:lnSpc>
              <a:spcBef>
                <a:spcPts val="0"/>
              </a:spcBef>
              <a:spcAft>
                <a:spcPts val="0"/>
              </a:spcAft>
              <a:buSzPts val="2400"/>
              <a:buFont typeface="Roboto Medium"/>
              <a:buChar char="•"/>
            </a:pPr>
            <a:r>
              <a:rPr lang="en-US" sz="2400">
                <a:latin typeface="Roboto Medium"/>
                <a:ea typeface="Roboto Medium"/>
                <a:cs typeface="Roboto Medium"/>
                <a:sym typeface="Roboto Medium"/>
              </a:rPr>
              <a:t>1994      -----&gt;    v1.0 </a:t>
            </a:r>
            <a:endParaRPr sz="2400">
              <a:latin typeface="Roboto Medium"/>
              <a:ea typeface="Roboto Medium"/>
              <a:cs typeface="Roboto Medium"/>
              <a:sym typeface="Roboto Medium"/>
            </a:endParaRPr>
          </a:p>
          <a:p>
            <a:pPr marL="457200" lvl="0" indent="-381000" algn="l" rtl="0">
              <a:lnSpc>
                <a:spcPct val="150000"/>
              </a:lnSpc>
              <a:spcBef>
                <a:spcPts val="0"/>
              </a:spcBef>
              <a:spcAft>
                <a:spcPts val="0"/>
              </a:spcAft>
              <a:buSzPts val="2400"/>
              <a:buFont typeface="Roboto Medium"/>
              <a:buChar char="•"/>
            </a:pPr>
            <a:r>
              <a:rPr lang="en-US" sz="2400" dirty="0">
                <a:latin typeface="Roboto Medium"/>
                <a:ea typeface="Roboto Medium"/>
                <a:cs typeface="Roboto Medium"/>
                <a:sym typeface="Roboto Medium"/>
              </a:rPr>
              <a:t>2000      -----&gt;    v2.0 – 2020 2.7</a:t>
            </a:r>
            <a:endParaRPr sz="2400" dirty="0">
              <a:latin typeface="Roboto Medium"/>
              <a:ea typeface="Roboto Medium"/>
              <a:cs typeface="Roboto Medium"/>
              <a:sym typeface="Roboto Medium"/>
            </a:endParaRPr>
          </a:p>
          <a:p>
            <a:pPr marL="457200" lvl="0" indent="-381000" algn="l" rtl="0">
              <a:lnSpc>
                <a:spcPct val="150000"/>
              </a:lnSpc>
              <a:spcBef>
                <a:spcPts val="0"/>
              </a:spcBef>
              <a:spcAft>
                <a:spcPts val="0"/>
              </a:spcAft>
              <a:buSzPts val="2400"/>
              <a:buFont typeface="Roboto Medium"/>
              <a:buChar char="•"/>
            </a:pPr>
            <a:r>
              <a:rPr lang="en-US" sz="2400" dirty="0">
                <a:latin typeface="Roboto Medium"/>
                <a:ea typeface="Roboto Medium"/>
                <a:cs typeface="Roboto Medium"/>
                <a:sym typeface="Roboto Medium"/>
              </a:rPr>
              <a:t>2008      -----&gt;    v3.0</a:t>
            </a:r>
            <a:endParaRPr sz="2400" dirty="0">
              <a:latin typeface="Roboto Medium"/>
              <a:ea typeface="Roboto Medium"/>
              <a:cs typeface="Roboto Medium"/>
              <a:sym typeface="Roboto Medium"/>
            </a:endParaRPr>
          </a:p>
          <a:p>
            <a:pPr marL="457200" lvl="0" indent="-381000" algn="l" rtl="0">
              <a:lnSpc>
                <a:spcPct val="150000"/>
              </a:lnSpc>
              <a:spcBef>
                <a:spcPts val="0"/>
              </a:spcBef>
              <a:spcAft>
                <a:spcPts val="0"/>
              </a:spcAft>
              <a:buSzPts val="2400"/>
              <a:buFont typeface="Roboto Medium"/>
              <a:buChar char="•"/>
            </a:pPr>
            <a:r>
              <a:rPr lang="en-US" sz="2400" dirty="0">
                <a:latin typeface="Roboto Medium"/>
                <a:ea typeface="Roboto Medium"/>
                <a:cs typeface="Roboto Medium"/>
                <a:sym typeface="Roboto Medium"/>
              </a:rPr>
              <a:t>2019       -----&gt;    v3.8 3.7+</a:t>
            </a:r>
            <a:endParaRPr sz="2400" dirty="0">
              <a:latin typeface="Roboto Medium"/>
              <a:ea typeface="Roboto Medium"/>
              <a:cs typeface="Roboto Medium"/>
              <a:sym typeface="Roboto Medium"/>
            </a:endParaRPr>
          </a:p>
          <a:p>
            <a:pPr marL="457200" lvl="0" indent="-381000" algn="l" rtl="0">
              <a:lnSpc>
                <a:spcPct val="150000"/>
              </a:lnSpc>
              <a:spcBef>
                <a:spcPts val="0"/>
              </a:spcBef>
              <a:spcAft>
                <a:spcPts val="0"/>
              </a:spcAft>
              <a:buSzPts val="2400"/>
              <a:buFont typeface="Roboto Medium"/>
              <a:buChar char="•"/>
            </a:pPr>
            <a:r>
              <a:rPr lang="en-US" sz="2400" dirty="0">
                <a:latin typeface="Roboto Medium"/>
                <a:ea typeface="Roboto Medium"/>
                <a:cs typeface="Roboto Medium"/>
                <a:sym typeface="Roboto Medium"/>
              </a:rPr>
              <a:t>2020 -🡪 3.9.0 </a:t>
            </a:r>
            <a:endParaRPr sz="2400" dirty="0">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pSp>
        <p:nvGrpSpPr>
          <p:cNvPr id="151" name="Google Shape;151;p15"/>
          <p:cNvGrpSpPr/>
          <p:nvPr/>
        </p:nvGrpSpPr>
        <p:grpSpPr>
          <a:xfrm>
            <a:off x="1053101" y="2164825"/>
            <a:ext cx="10085784" cy="3899914"/>
            <a:chOff x="1053107" y="731"/>
            <a:chExt cx="10085784" cy="3049190"/>
          </a:xfrm>
        </p:grpSpPr>
        <p:sp>
          <p:nvSpPr>
            <p:cNvPr id="152" name="Google Shape;152;p15"/>
            <p:cNvSpPr/>
            <p:nvPr/>
          </p:nvSpPr>
          <p:spPr>
            <a:xfrm>
              <a:off x="1053107" y="731"/>
              <a:ext cx="2345531" cy="1407318"/>
            </a:xfrm>
            <a:prstGeom prst="rect">
              <a:avLst/>
            </a:prstGeom>
            <a:solidFill>
              <a:srgbClr val="B8543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txBox="1"/>
            <p:nvPr/>
          </p:nvSpPr>
          <p:spPr>
            <a:xfrm>
              <a:off x="1053107" y="731"/>
              <a:ext cx="2345531" cy="1407318"/>
            </a:xfrm>
            <a:prstGeom prst="rect">
              <a:avLst/>
            </a:prstGeom>
            <a:noFill/>
            <a:ln>
              <a:noFill/>
            </a:ln>
          </p:spPr>
          <p:txBody>
            <a:bodyPr spcFirstLastPara="1" wrap="square" lIns="60950" tIns="60950" rIns="60950" bIns="60950" anchor="ctr" anchorCtr="0">
              <a:noAutofit/>
            </a:bodyPr>
            <a:lstStyle/>
            <a:p>
              <a:pPr marL="0" marR="0" lvl="0" indent="0" algn="ctr" rtl="0">
                <a:lnSpc>
                  <a:spcPct val="150000"/>
                </a:lnSpc>
                <a:spcBef>
                  <a:spcPts val="0"/>
                </a:spcBef>
                <a:spcAft>
                  <a:spcPts val="0"/>
                </a:spcAft>
                <a:buClr>
                  <a:schemeClr val="lt1"/>
                </a:buClr>
                <a:buSzPts val="1600"/>
                <a:buFont typeface="Bookman Old Style"/>
                <a:buNone/>
              </a:pPr>
              <a:r>
                <a:rPr lang="en-US" sz="1600" b="1" i="0" u="none" strike="noStrike" cap="none">
                  <a:solidFill>
                    <a:schemeClr val="lt1"/>
                  </a:solidFill>
                  <a:latin typeface="Bookman Old Style"/>
                  <a:ea typeface="Bookman Old Style"/>
                  <a:cs typeface="Bookman Old Style"/>
                  <a:sym typeface="Bookman Old Style"/>
                </a:rPr>
                <a:t>Easy To Learn, Code And Read</a:t>
              </a:r>
              <a:endParaRPr/>
            </a:p>
          </p:txBody>
        </p:sp>
        <p:sp>
          <p:nvSpPr>
            <p:cNvPr id="154" name="Google Shape;154;p15"/>
            <p:cNvSpPr/>
            <p:nvPr/>
          </p:nvSpPr>
          <p:spPr>
            <a:xfrm>
              <a:off x="3633192" y="731"/>
              <a:ext cx="2345531" cy="1407318"/>
            </a:xfrm>
            <a:prstGeom prst="rect">
              <a:avLst/>
            </a:prstGeom>
            <a:solidFill>
              <a:srgbClr val="B673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txBox="1"/>
            <p:nvPr/>
          </p:nvSpPr>
          <p:spPr>
            <a:xfrm>
              <a:off x="3633192" y="731"/>
              <a:ext cx="2345531" cy="1407318"/>
            </a:xfrm>
            <a:prstGeom prst="rect">
              <a:avLst/>
            </a:prstGeom>
            <a:noFill/>
            <a:ln>
              <a:noFill/>
            </a:ln>
          </p:spPr>
          <p:txBody>
            <a:bodyPr spcFirstLastPara="1" wrap="square" lIns="60950" tIns="60950" rIns="60950" bIns="60950" anchor="ctr" anchorCtr="0">
              <a:noAutofit/>
            </a:bodyPr>
            <a:lstStyle/>
            <a:p>
              <a:pPr marL="0" marR="0" lvl="0" indent="0" algn="ctr" rtl="0">
                <a:lnSpc>
                  <a:spcPct val="150000"/>
                </a:lnSpc>
                <a:spcBef>
                  <a:spcPts val="0"/>
                </a:spcBef>
                <a:spcAft>
                  <a:spcPts val="0"/>
                </a:spcAft>
                <a:buClr>
                  <a:schemeClr val="lt1"/>
                </a:buClr>
                <a:buSzPts val="1600"/>
                <a:buFont typeface="Bookman Old Style"/>
                <a:buNone/>
              </a:pPr>
              <a:r>
                <a:rPr lang="en-US" sz="1600" b="1" i="0" u="none" strike="noStrike" cap="none">
                  <a:solidFill>
                    <a:schemeClr val="lt1"/>
                  </a:solidFill>
                  <a:latin typeface="Bookman Old Style"/>
                  <a:ea typeface="Bookman Old Style"/>
                  <a:cs typeface="Bookman Old Style"/>
                  <a:sym typeface="Bookman Old Style"/>
                </a:rPr>
                <a:t>Free And Open-source</a:t>
              </a:r>
              <a:endParaRPr/>
            </a:p>
          </p:txBody>
        </p:sp>
        <p:sp>
          <p:nvSpPr>
            <p:cNvPr id="156" name="Google Shape;156;p15"/>
            <p:cNvSpPr/>
            <p:nvPr/>
          </p:nvSpPr>
          <p:spPr>
            <a:xfrm>
              <a:off x="6213276" y="731"/>
              <a:ext cx="2345531" cy="1407318"/>
            </a:xfrm>
            <a:prstGeom prst="rect">
              <a:avLst/>
            </a:prstGeom>
            <a:solidFill>
              <a:srgbClr val="B3962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txBox="1"/>
            <p:nvPr/>
          </p:nvSpPr>
          <p:spPr>
            <a:xfrm>
              <a:off x="6213276" y="731"/>
              <a:ext cx="2345531" cy="1407318"/>
            </a:xfrm>
            <a:prstGeom prst="rect">
              <a:avLst/>
            </a:prstGeom>
            <a:noFill/>
            <a:ln>
              <a:noFill/>
            </a:ln>
          </p:spPr>
          <p:txBody>
            <a:bodyPr spcFirstLastPara="1" wrap="square" lIns="60950" tIns="60950" rIns="60950" bIns="60950" anchor="ctr" anchorCtr="0">
              <a:noAutofit/>
            </a:bodyPr>
            <a:lstStyle/>
            <a:p>
              <a:pPr marL="0" marR="0" lvl="0" indent="0" algn="ctr" rtl="0">
                <a:lnSpc>
                  <a:spcPct val="150000"/>
                </a:lnSpc>
                <a:spcBef>
                  <a:spcPts val="0"/>
                </a:spcBef>
                <a:spcAft>
                  <a:spcPts val="0"/>
                </a:spcAft>
                <a:buClr>
                  <a:schemeClr val="lt1"/>
                </a:buClr>
                <a:buSzPts val="1600"/>
                <a:buFont typeface="Bookman Old Style"/>
                <a:buNone/>
              </a:pPr>
              <a:r>
                <a:rPr lang="en-US" sz="1600" b="1" i="0" u="none" strike="noStrike" cap="none">
                  <a:solidFill>
                    <a:schemeClr val="lt1"/>
                  </a:solidFill>
                  <a:latin typeface="Bookman Old Style"/>
                  <a:ea typeface="Bookman Old Style"/>
                  <a:cs typeface="Bookman Old Style"/>
                  <a:sym typeface="Bookman Old Style"/>
                </a:rPr>
                <a:t>High-level Programming Language</a:t>
              </a:r>
              <a:endParaRPr/>
            </a:p>
          </p:txBody>
        </p:sp>
        <p:sp>
          <p:nvSpPr>
            <p:cNvPr id="158" name="Google Shape;158;p15"/>
            <p:cNvSpPr/>
            <p:nvPr/>
          </p:nvSpPr>
          <p:spPr>
            <a:xfrm>
              <a:off x="8793360" y="731"/>
              <a:ext cx="2345531" cy="1407318"/>
            </a:xfrm>
            <a:prstGeom prst="rect">
              <a:avLst/>
            </a:prstGeom>
            <a:solidFill>
              <a:srgbClr val="A3B02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txBox="1"/>
            <p:nvPr/>
          </p:nvSpPr>
          <p:spPr>
            <a:xfrm>
              <a:off x="8793360" y="731"/>
              <a:ext cx="2345531" cy="1407318"/>
            </a:xfrm>
            <a:prstGeom prst="rect">
              <a:avLst/>
            </a:prstGeom>
            <a:noFill/>
            <a:ln>
              <a:noFill/>
            </a:ln>
          </p:spPr>
          <p:txBody>
            <a:bodyPr spcFirstLastPara="1" wrap="square" lIns="60950" tIns="60950" rIns="60950" bIns="60950" anchor="ctr" anchorCtr="0">
              <a:noAutofit/>
            </a:bodyPr>
            <a:lstStyle/>
            <a:p>
              <a:pPr marL="0" marR="0" lvl="0" indent="0" algn="ctr" rtl="0">
                <a:lnSpc>
                  <a:spcPct val="150000"/>
                </a:lnSpc>
                <a:spcBef>
                  <a:spcPts val="0"/>
                </a:spcBef>
                <a:spcAft>
                  <a:spcPts val="0"/>
                </a:spcAft>
                <a:buClr>
                  <a:schemeClr val="lt1"/>
                </a:buClr>
                <a:buSzPts val="1600"/>
                <a:buFont typeface="Bookman Old Style"/>
                <a:buNone/>
              </a:pPr>
              <a:r>
                <a:rPr lang="en-US" sz="1600" b="1" i="0" u="none" strike="noStrike" cap="none">
                  <a:solidFill>
                    <a:schemeClr val="lt1"/>
                  </a:solidFill>
                  <a:latin typeface="Bookman Old Style"/>
                  <a:ea typeface="Bookman Old Style"/>
                  <a:cs typeface="Bookman Old Style"/>
                  <a:sym typeface="Bookman Old Style"/>
                </a:rPr>
                <a:t>Portable And Extensible</a:t>
              </a:r>
              <a:endParaRPr/>
            </a:p>
          </p:txBody>
        </p:sp>
        <p:sp>
          <p:nvSpPr>
            <p:cNvPr id="160" name="Google Shape;160;p15"/>
            <p:cNvSpPr/>
            <p:nvPr/>
          </p:nvSpPr>
          <p:spPr>
            <a:xfrm>
              <a:off x="1053107" y="1642603"/>
              <a:ext cx="2345531" cy="1407318"/>
            </a:xfrm>
            <a:prstGeom prst="rect">
              <a:avLst/>
            </a:prstGeom>
            <a:solidFill>
              <a:srgbClr val="74AD1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txBox="1"/>
            <p:nvPr/>
          </p:nvSpPr>
          <p:spPr>
            <a:xfrm>
              <a:off x="1053107" y="1642603"/>
              <a:ext cx="2345531" cy="1407318"/>
            </a:xfrm>
            <a:prstGeom prst="rect">
              <a:avLst/>
            </a:prstGeom>
            <a:noFill/>
            <a:ln>
              <a:noFill/>
            </a:ln>
          </p:spPr>
          <p:txBody>
            <a:bodyPr spcFirstLastPara="1" wrap="square" lIns="60950" tIns="60950" rIns="60950" bIns="60950" anchor="ctr" anchorCtr="0">
              <a:noAutofit/>
            </a:bodyPr>
            <a:lstStyle/>
            <a:p>
              <a:pPr marL="0" marR="0" lvl="0" indent="0" algn="ctr" rtl="0">
                <a:lnSpc>
                  <a:spcPct val="150000"/>
                </a:lnSpc>
                <a:spcBef>
                  <a:spcPts val="0"/>
                </a:spcBef>
                <a:spcAft>
                  <a:spcPts val="0"/>
                </a:spcAft>
                <a:buClr>
                  <a:schemeClr val="lt1"/>
                </a:buClr>
                <a:buSzPts val="1600"/>
                <a:buFont typeface="Bookman Old Style"/>
                <a:buNone/>
              </a:pPr>
              <a:r>
                <a:rPr lang="en-US" sz="1600" b="1" i="0" u="none" strike="noStrike" cap="none">
                  <a:solidFill>
                    <a:schemeClr val="lt1"/>
                  </a:solidFill>
                  <a:latin typeface="Bookman Old Style"/>
                  <a:ea typeface="Bookman Old Style"/>
                  <a:cs typeface="Bookman Old Style"/>
                  <a:sym typeface="Bookman Old Style"/>
                </a:rPr>
                <a:t>Interpreted</a:t>
              </a:r>
              <a:endParaRPr/>
            </a:p>
          </p:txBody>
        </p:sp>
        <p:sp>
          <p:nvSpPr>
            <p:cNvPr id="162" name="Google Shape;162;p15"/>
            <p:cNvSpPr/>
            <p:nvPr/>
          </p:nvSpPr>
          <p:spPr>
            <a:xfrm>
              <a:off x="3633192" y="1642603"/>
              <a:ext cx="2345531" cy="1407318"/>
            </a:xfrm>
            <a:prstGeom prst="rect">
              <a:avLst/>
            </a:prstGeom>
            <a:solidFill>
              <a:srgbClr val="43A81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txBox="1"/>
            <p:nvPr/>
          </p:nvSpPr>
          <p:spPr>
            <a:xfrm>
              <a:off x="3633192" y="1642603"/>
              <a:ext cx="2345531" cy="1407318"/>
            </a:xfrm>
            <a:prstGeom prst="rect">
              <a:avLst/>
            </a:prstGeom>
            <a:noFill/>
            <a:ln>
              <a:noFill/>
            </a:ln>
          </p:spPr>
          <p:txBody>
            <a:bodyPr spcFirstLastPara="1" wrap="square" lIns="60950" tIns="60950" rIns="60950" bIns="60950" anchor="ctr" anchorCtr="0">
              <a:noAutofit/>
            </a:bodyPr>
            <a:lstStyle/>
            <a:p>
              <a:pPr marL="0" marR="0" lvl="0" indent="0" algn="ctr" rtl="0">
                <a:lnSpc>
                  <a:spcPct val="150000"/>
                </a:lnSpc>
                <a:spcBef>
                  <a:spcPts val="0"/>
                </a:spcBef>
                <a:spcAft>
                  <a:spcPts val="0"/>
                </a:spcAft>
                <a:buClr>
                  <a:schemeClr val="lt1"/>
                </a:buClr>
                <a:buSzPts val="1600"/>
                <a:buFont typeface="Bookman Old Style"/>
                <a:buNone/>
              </a:pPr>
              <a:r>
                <a:rPr lang="en-US" sz="1600" b="1" i="0" u="none" strike="noStrike" cap="none">
                  <a:solidFill>
                    <a:schemeClr val="lt1"/>
                  </a:solidFill>
                  <a:latin typeface="Bookman Old Style"/>
                  <a:ea typeface="Bookman Old Style"/>
                  <a:cs typeface="Bookman Old Style"/>
                  <a:sym typeface="Bookman Old Style"/>
                </a:rPr>
                <a:t>Object-oriented</a:t>
              </a:r>
              <a:endParaRPr/>
            </a:p>
          </p:txBody>
        </p:sp>
        <p:sp>
          <p:nvSpPr>
            <p:cNvPr id="164" name="Google Shape;164;p15"/>
            <p:cNvSpPr/>
            <p:nvPr/>
          </p:nvSpPr>
          <p:spPr>
            <a:xfrm>
              <a:off x="6213276" y="1642603"/>
              <a:ext cx="2345531" cy="1407318"/>
            </a:xfrm>
            <a:prstGeom prst="rect">
              <a:avLst/>
            </a:prstGeom>
            <a:solidFill>
              <a:srgbClr val="0FA40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txBox="1"/>
            <p:nvPr/>
          </p:nvSpPr>
          <p:spPr>
            <a:xfrm>
              <a:off x="6213276" y="1642603"/>
              <a:ext cx="2345531" cy="1407318"/>
            </a:xfrm>
            <a:prstGeom prst="rect">
              <a:avLst/>
            </a:prstGeom>
            <a:noFill/>
            <a:ln>
              <a:noFill/>
            </a:ln>
          </p:spPr>
          <p:txBody>
            <a:bodyPr spcFirstLastPara="1" wrap="square" lIns="60950" tIns="60950" rIns="60950" bIns="60950" anchor="ctr" anchorCtr="0">
              <a:noAutofit/>
            </a:bodyPr>
            <a:lstStyle/>
            <a:p>
              <a:pPr marL="0" marR="0" lvl="0" indent="0" algn="ctr" rtl="0">
                <a:lnSpc>
                  <a:spcPct val="150000"/>
                </a:lnSpc>
                <a:spcBef>
                  <a:spcPts val="0"/>
                </a:spcBef>
                <a:spcAft>
                  <a:spcPts val="0"/>
                </a:spcAft>
                <a:buClr>
                  <a:schemeClr val="lt1"/>
                </a:buClr>
                <a:buSzPts val="1600"/>
                <a:buFont typeface="Bookman Old Style"/>
                <a:buNone/>
              </a:pPr>
              <a:r>
                <a:rPr lang="en-US" sz="1600" b="1" i="0" u="none" strike="noStrike" cap="none">
                  <a:solidFill>
                    <a:schemeClr val="lt1"/>
                  </a:solidFill>
                  <a:latin typeface="Bookman Old Style"/>
                  <a:ea typeface="Bookman Old Style"/>
                  <a:cs typeface="Bookman Old Style"/>
                  <a:sym typeface="Bookman Old Style"/>
                </a:rPr>
                <a:t>Embeddable</a:t>
              </a:r>
              <a:endParaRPr/>
            </a:p>
          </p:txBody>
        </p:sp>
        <p:sp>
          <p:nvSpPr>
            <p:cNvPr id="166" name="Google Shape;166;p15"/>
            <p:cNvSpPr/>
            <p:nvPr/>
          </p:nvSpPr>
          <p:spPr>
            <a:xfrm>
              <a:off x="8793360" y="1642603"/>
              <a:ext cx="2345531" cy="1407318"/>
            </a:xfrm>
            <a:prstGeom prst="rect">
              <a:avLst/>
            </a:prstGeom>
            <a:solidFill>
              <a:srgbClr val="089E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txBox="1"/>
            <p:nvPr/>
          </p:nvSpPr>
          <p:spPr>
            <a:xfrm>
              <a:off x="8793360" y="1642603"/>
              <a:ext cx="2345531" cy="1407318"/>
            </a:xfrm>
            <a:prstGeom prst="rect">
              <a:avLst/>
            </a:prstGeom>
            <a:noFill/>
            <a:ln>
              <a:noFill/>
            </a:ln>
          </p:spPr>
          <p:txBody>
            <a:bodyPr spcFirstLastPara="1" wrap="square" lIns="60950" tIns="60950" rIns="60950" bIns="60950" anchor="ctr" anchorCtr="0">
              <a:noAutofit/>
            </a:bodyPr>
            <a:lstStyle/>
            <a:p>
              <a:pPr marL="0" marR="0" lvl="0" indent="0" algn="ctr" rtl="0">
                <a:lnSpc>
                  <a:spcPct val="150000"/>
                </a:lnSpc>
                <a:spcBef>
                  <a:spcPts val="0"/>
                </a:spcBef>
                <a:spcAft>
                  <a:spcPts val="0"/>
                </a:spcAft>
                <a:buClr>
                  <a:schemeClr val="lt1"/>
                </a:buClr>
                <a:buSzPts val="1600"/>
                <a:buFont typeface="Bookman Old Style"/>
                <a:buNone/>
              </a:pPr>
              <a:r>
                <a:rPr lang="en-US" sz="1600" b="1" i="0" u="none" strike="noStrike" cap="none">
                  <a:solidFill>
                    <a:schemeClr val="lt1"/>
                  </a:solidFill>
                  <a:latin typeface="Bookman Old Style"/>
                  <a:ea typeface="Bookman Old Style"/>
                  <a:cs typeface="Bookman Old Style"/>
                  <a:sym typeface="Bookman Old Style"/>
                </a:rPr>
                <a:t>Large Range Of Library</a:t>
              </a:r>
              <a:endParaRPr/>
            </a:p>
          </p:txBody>
        </p:sp>
      </p:grpSp>
      <p:sp>
        <p:nvSpPr>
          <p:cNvPr id="168" name="Google Shape;168;p15"/>
          <p:cNvSpPr txBox="1">
            <a:spLocks noGrp="1"/>
          </p:cNvSpPr>
          <p:nvPr>
            <p:ph type="title"/>
          </p:nvPr>
        </p:nvSpPr>
        <p:spPr>
          <a:xfrm>
            <a:off x="415633" y="667900"/>
            <a:ext cx="11360700" cy="83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800"/>
              <a:t>Features of Python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p17"/>
          <p:cNvGrpSpPr/>
          <p:nvPr/>
        </p:nvGrpSpPr>
        <p:grpSpPr>
          <a:xfrm>
            <a:off x="415625" y="2872826"/>
            <a:ext cx="11267510" cy="3563984"/>
            <a:chOff x="3455" y="231374"/>
            <a:chExt cx="11788564" cy="3563984"/>
          </a:xfrm>
        </p:grpSpPr>
        <p:sp>
          <p:nvSpPr>
            <p:cNvPr id="175" name="Google Shape;175;p17"/>
            <p:cNvSpPr/>
            <p:nvPr/>
          </p:nvSpPr>
          <p:spPr>
            <a:xfrm>
              <a:off x="3455" y="231374"/>
              <a:ext cx="2741526" cy="1644915"/>
            </a:xfrm>
            <a:prstGeom prst="rect">
              <a:avLst/>
            </a:prstGeom>
            <a:solidFill>
              <a:srgbClr val="B8543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txBox="1"/>
            <p:nvPr/>
          </p:nvSpPr>
          <p:spPr>
            <a:xfrm>
              <a:off x="3455" y="231374"/>
              <a:ext cx="2741526" cy="164491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Bookman Old Style"/>
                <a:buNone/>
              </a:pPr>
              <a:r>
                <a:rPr lang="en-US" sz="1800" b="0" i="0" u="none" strike="noStrike" cap="none">
                  <a:solidFill>
                    <a:schemeClr val="lt1"/>
                  </a:solidFill>
                  <a:latin typeface="Bookman Old Style"/>
                  <a:ea typeface="Bookman Old Style"/>
                  <a:cs typeface="Bookman Old Style"/>
                  <a:sym typeface="Bookman Old Style"/>
                </a:rPr>
                <a:t>1. Artificial Intelligence</a:t>
              </a:r>
              <a:endParaRPr sz="1800" b="0" i="0" u="none" strike="noStrike" cap="none">
                <a:solidFill>
                  <a:schemeClr val="lt1"/>
                </a:solidFill>
                <a:latin typeface="Bookman Old Style"/>
                <a:ea typeface="Bookman Old Style"/>
                <a:cs typeface="Bookman Old Style"/>
                <a:sym typeface="Bookman Old Style"/>
              </a:endParaRPr>
            </a:p>
          </p:txBody>
        </p:sp>
        <p:sp>
          <p:nvSpPr>
            <p:cNvPr id="177" name="Google Shape;177;p17"/>
            <p:cNvSpPr/>
            <p:nvPr/>
          </p:nvSpPr>
          <p:spPr>
            <a:xfrm>
              <a:off x="3019135" y="231374"/>
              <a:ext cx="2741526" cy="1644915"/>
            </a:xfrm>
            <a:prstGeom prst="rect">
              <a:avLst/>
            </a:prstGeom>
            <a:solidFill>
              <a:srgbClr val="B4843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txBox="1"/>
            <p:nvPr/>
          </p:nvSpPr>
          <p:spPr>
            <a:xfrm>
              <a:off x="3019135" y="231374"/>
              <a:ext cx="2741526" cy="164491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Bookman Old Style"/>
                <a:buNone/>
              </a:pPr>
              <a:r>
                <a:rPr lang="en-US" sz="1800" b="0" i="0" u="none" strike="noStrike" cap="none">
                  <a:solidFill>
                    <a:schemeClr val="lt1"/>
                  </a:solidFill>
                  <a:latin typeface="Bookman Old Style"/>
                  <a:ea typeface="Bookman Old Style"/>
                  <a:cs typeface="Bookman Old Style"/>
                  <a:sym typeface="Bookman Old Style"/>
                </a:rPr>
                <a:t>2. Machine Learning</a:t>
              </a:r>
              <a:endParaRPr/>
            </a:p>
          </p:txBody>
        </p:sp>
        <p:sp>
          <p:nvSpPr>
            <p:cNvPr id="179" name="Google Shape;179;p17"/>
            <p:cNvSpPr/>
            <p:nvPr/>
          </p:nvSpPr>
          <p:spPr>
            <a:xfrm>
              <a:off x="6034814" y="231374"/>
              <a:ext cx="2741526" cy="1644915"/>
            </a:xfrm>
            <a:prstGeom prst="rect">
              <a:avLst/>
            </a:prstGeom>
            <a:solidFill>
              <a:srgbClr val="A3B02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txBox="1"/>
            <p:nvPr/>
          </p:nvSpPr>
          <p:spPr>
            <a:xfrm>
              <a:off x="6034814" y="231374"/>
              <a:ext cx="2741526" cy="164491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Bookman Old Style"/>
                <a:buNone/>
              </a:pPr>
              <a:r>
                <a:rPr lang="en-US" sz="1800" b="0" i="0" u="none" strike="noStrike" cap="none">
                  <a:solidFill>
                    <a:schemeClr val="lt1"/>
                  </a:solidFill>
                  <a:latin typeface="Bookman Old Style"/>
                  <a:ea typeface="Bookman Old Style"/>
                  <a:cs typeface="Bookman Old Style"/>
                  <a:sym typeface="Bookman Old Style"/>
                </a:rPr>
                <a:t>3. Data Analysis</a:t>
              </a:r>
              <a:endParaRPr/>
            </a:p>
          </p:txBody>
        </p:sp>
        <p:sp>
          <p:nvSpPr>
            <p:cNvPr id="181" name="Google Shape;181;p17"/>
            <p:cNvSpPr/>
            <p:nvPr/>
          </p:nvSpPr>
          <p:spPr>
            <a:xfrm>
              <a:off x="9050493" y="231374"/>
              <a:ext cx="2741526" cy="1644915"/>
            </a:xfrm>
            <a:prstGeom prst="rect">
              <a:avLst/>
            </a:prstGeom>
            <a:solidFill>
              <a:srgbClr val="5CAB1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txBox="1"/>
            <p:nvPr/>
          </p:nvSpPr>
          <p:spPr>
            <a:xfrm>
              <a:off x="9050493" y="231374"/>
              <a:ext cx="2741526" cy="164491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Bookman Old Style"/>
                <a:buNone/>
              </a:pPr>
              <a:r>
                <a:rPr lang="en-US" sz="1800" b="0" i="0" u="none" strike="noStrike" cap="none">
                  <a:solidFill>
                    <a:schemeClr val="lt1"/>
                  </a:solidFill>
                  <a:latin typeface="Bookman Old Style"/>
                  <a:ea typeface="Bookman Old Style"/>
                  <a:cs typeface="Bookman Old Style"/>
                  <a:sym typeface="Bookman Old Style"/>
                </a:rPr>
                <a:t>4. Web Development</a:t>
              </a:r>
              <a:endParaRPr/>
            </a:p>
          </p:txBody>
        </p:sp>
        <p:sp>
          <p:nvSpPr>
            <p:cNvPr id="183" name="Google Shape;183;p17"/>
            <p:cNvSpPr/>
            <p:nvPr/>
          </p:nvSpPr>
          <p:spPr>
            <a:xfrm>
              <a:off x="1511295" y="2150443"/>
              <a:ext cx="2741526" cy="1644915"/>
            </a:xfrm>
            <a:prstGeom prst="rect">
              <a:avLst/>
            </a:prstGeom>
            <a:solidFill>
              <a:srgbClr val="0FA40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txBox="1"/>
            <p:nvPr/>
          </p:nvSpPr>
          <p:spPr>
            <a:xfrm>
              <a:off x="1511295" y="2150443"/>
              <a:ext cx="2741526" cy="164491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Bookman Old Style"/>
                <a:buNone/>
              </a:pPr>
              <a:r>
                <a:rPr lang="en-US" sz="1800" b="0" i="0" u="none" strike="noStrike" cap="none">
                  <a:solidFill>
                    <a:schemeClr val="lt1"/>
                  </a:solidFill>
                  <a:latin typeface="Bookman Old Style"/>
                  <a:ea typeface="Bookman Old Style"/>
                  <a:cs typeface="Bookman Old Style"/>
                  <a:sym typeface="Bookman Old Style"/>
                </a:rPr>
                <a:t>5. Game Development</a:t>
              </a:r>
              <a:endParaRPr/>
            </a:p>
          </p:txBody>
        </p:sp>
        <p:sp>
          <p:nvSpPr>
            <p:cNvPr id="185" name="Google Shape;185;p17"/>
            <p:cNvSpPr/>
            <p:nvPr/>
          </p:nvSpPr>
          <p:spPr>
            <a:xfrm>
              <a:off x="4526974" y="2150443"/>
              <a:ext cx="2741526" cy="1644915"/>
            </a:xfrm>
            <a:prstGeom prst="rect">
              <a:avLst/>
            </a:prstGeom>
            <a:solidFill>
              <a:srgbClr val="069B49"/>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txBox="1"/>
            <p:nvPr/>
          </p:nvSpPr>
          <p:spPr>
            <a:xfrm>
              <a:off x="4526974" y="2150443"/>
              <a:ext cx="2741526" cy="164491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Bookman Old Style"/>
                <a:buNone/>
              </a:pPr>
              <a:r>
                <a:rPr lang="en-US" sz="1800" b="0" i="0" u="none" strike="noStrike" cap="none">
                  <a:solidFill>
                    <a:schemeClr val="lt1"/>
                  </a:solidFill>
                  <a:latin typeface="Bookman Old Style"/>
                  <a:ea typeface="Bookman Old Style"/>
                  <a:cs typeface="Bookman Old Style"/>
                  <a:sym typeface="Bookman Old Style"/>
                </a:rPr>
                <a:t>6. Embedded Applications</a:t>
              </a:r>
              <a:endParaRPr/>
            </a:p>
          </p:txBody>
        </p:sp>
        <p:sp>
          <p:nvSpPr>
            <p:cNvPr id="187" name="Google Shape;187;p17"/>
            <p:cNvSpPr/>
            <p:nvPr/>
          </p:nvSpPr>
          <p:spPr>
            <a:xfrm>
              <a:off x="7542653" y="2150443"/>
              <a:ext cx="2741526" cy="1644915"/>
            </a:xfrm>
            <a:prstGeom prst="rect">
              <a:avLst/>
            </a:prstGeom>
            <a:solidFill>
              <a:srgbClr val="00918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txBox="1"/>
            <p:nvPr/>
          </p:nvSpPr>
          <p:spPr>
            <a:xfrm>
              <a:off x="7542653" y="2150443"/>
              <a:ext cx="2741526" cy="164491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Bookman Old Style"/>
                <a:buNone/>
              </a:pPr>
              <a:r>
                <a:rPr lang="en-US" sz="1800" b="0" i="0" u="none" strike="noStrike" cap="none">
                  <a:solidFill>
                    <a:schemeClr val="lt1"/>
                  </a:solidFill>
                  <a:latin typeface="Bookman Old Style"/>
                  <a:ea typeface="Bookman Old Style"/>
                  <a:cs typeface="Bookman Old Style"/>
                  <a:sym typeface="Bookman Old Style"/>
                </a:rPr>
                <a:t>7. Scripting Applications</a:t>
              </a:r>
              <a:endParaRPr/>
            </a:p>
          </p:txBody>
        </p:sp>
      </p:grpSp>
      <p:sp>
        <p:nvSpPr>
          <p:cNvPr id="189" name="Google Shape;189;p17"/>
          <p:cNvSpPr/>
          <p:nvPr/>
        </p:nvSpPr>
        <p:spPr>
          <a:xfrm>
            <a:off x="415775" y="1810475"/>
            <a:ext cx="113607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i="0" u="none" strike="noStrike" cap="none">
                <a:solidFill>
                  <a:srgbClr val="000000"/>
                </a:solidFill>
                <a:latin typeface="Roboto Medium"/>
                <a:ea typeface="Roboto Medium"/>
                <a:cs typeface="Roboto Medium"/>
                <a:sym typeface="Roboto Medium"/>
              </a:rPr>
              <a:t>Python had been developed to assimilate and work dynamically across various platforms. </a:t>
            </a:r>
            <a:endParaRPr sz="2200">
              <a:latin typeface="Roboto Medium"/>
              <a:ea typeface="Roboto Medium"/>
              <a:cs typeface="Roboto Medium"/>
              <a:sym typeface="Roboto Medium"/>
            </a:endParaRPr>
          </a:p>
          <a:p>
            <a:pPr marL="0" marR="0" lvl="0" indent="0" algn="l" rtl="0">
              <a:spcBef>
                <a:spcPts val="0"/>
              </a:spcBef>
              <a:spcAft>
                <a:spcPts val="0"/>
              </a:spcAft>
              <a:buNone/>
            </a:pPr>
            <a:r>
              <a:rPr lang="en-US" sz="2200" i="0" u="none" strike="noStrike" cap="none">
                <a:solidFill>
                  <a:srgbClr val="000000"/>
                </a:solidFill>
                <a:latin typeface="Roboto Medium"/>
                <a:ea typeface="Roboto Medium"/>
                <a:cs typeface="Roboto Medium"/>
                <a:sym typeface="Roboto Medium"/>
              </a:rPr>
              <a:t>Here is a list of applications on its functional role:</a:t>
            </a:r>
            <a:endParaRPr sz="2200">
              <a:latin typeface="Roboto Medium"/>
              <a:ea typeface="Roboto Medium"/>
              <a:cs typeface="Roboto Medium"/>
              <a:sym typeface="Roboto Medium"/>
            </a:endParaRPr>
          </a:p>
        </p:txBody>
      </p:sp>
      <p:sp>
        <p:nvSpPr>
          <p:cNvPr id="190" name="Google Shape;190;p17"/>
          <p:cNvSpPr txBox="1">
            <a:spLocks noGrp="1"/>
          </p:cNvSpPr>
          <p:nvPr>
            <p:ph type="title"/>
          </p:nvPr>
        </p:nvSpPr>
        <p:spPr>
          <a:xfrm>
            <a:off x="415633" y="667900"/>
            <a:ext cx="11360700" cy="83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800">
                <a:solidFill>
                  <a:srgbClr val="FFFFFF"/>
                </a:solidFill>
                <a:latin typeface="Merriweather"/>
                <a:ea typeface="Merriweather"/>
                <a:cs typeface="Merriweather"/>
                <a:sym typeface="Merriweather"/>
              </a:rPr>
              <a:t>Python Programming Applications</a:t>
            </a:r>
            <a:endParaRPr sz="48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765</Words>
  <Application>Microsoft Office PowerPoint</Application>
  <PresentationFormat>Widescreen</PresentationFormat>
  <Paragraphs>107</Paragraphs>
  <Slides>28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Times New Roman</vt:lpstr>
      <vt:lpstr>Libre Baskerville</vt:lpstr>
      <vt:lpstr>Montserrat Medium</vt:lpstr>
      <vt:lpstr>Merriweather</vt:lpstr>
      <vt:lpstr>Arial</vt:lpstr>
      <vt:lpstr>Roboto Medium</vt:lpstr>
      <vt:lpstr>Cabin</vt:lpstr>
      <vt:lpstr>Calibri</vt:lpstr>
      <vt:lpstr>Bookman Old Style</vt:lpstr>
      <vt:lpstr>Roboto</vt:lpstr>
      <vt:lpstr>Paradigm</vt:lpstr>
      <vt:lpstr> Programming Using Python</vt:lpstr>
      <vt:lpstr>Student Registration</vt:lpstr>
      <vt:lpstr>PowerPoint Presentation</vt:lpstr>
      <vt:lpstr>Why python?</vt:lpstr>
      <vt:lpstr>Why python</vt:lpstr>
      <vt:lpstr>Libraries used in Python</vt:lpstr>
      <vt:lpstr>History</vt:lpstr>
      <vt:lpstr>Features of Python</vt:lpstr>
      <vt:lpstr>Python Programming Applications</vt:lpstr>
      <vt:lpstr>High-level data types</vt:lpstr>
      <vt:lpstr>Softwares</vt:lpstr>
      <vt:lpstr>PowerPoint Presentation</vt:lpstr>
      <vt:lpstr>Anaconda for Python</vt:lpstr>
      <vt:lpstr>Anaconda</vt:lpstr>
      <vt:lpstr>Jupyter</vt:lpstr>
      <vt:lpstr>Anaconda Installation</vt:lpstr>
      <vt:lpstr>Installation</vt:lpstr>
      <vt:lpstr>Downloading Anaconda Software</vt:lpstr>
      <vt:lpstr>Installation</vt:lpstr>
      <vt:lpstr>Installation</vt:lpstr>
      <vt:lpstr>Installation</vt:lpstr>
      <vt:lpstr>Installation</vt:lpstr>
      <vt:lpstr>Installation</vt:lpstr>
      <vt:lpstr>PowerPoint Presentation</vt:lpstr>
      <vt:lpstr>Installation</vt:lpstr>
      <vt:lpstr>Installation</vt:lpstr>
      <vt:lpstr>Let us start Jupyter Notebook</vt:lpstr>
      <vt:lpstr>Launch Jupyter Notebook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Programming Using Python</dc:title>
  <dc:creator>ANIL KUMAR TEEGALA</dc:creator>
  <cp:lastModifiedBy>Windows User</cp:lastModifiedBy>
  <cp:revision>2</cp:revision>
  <dcterms:created xsi:type="dcterms:W3CDTF">2020-12-06T18:29:48Z</dcterms:created>
  <dcterms:modified xsi:type="dcterms:W3CDTF">2021-05-17T08:58:41Z</dcterms:modified>
</cp:coreProperties>
</file>