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415275ad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415275ad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415275ad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415275ad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415275ad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415275ad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415275a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415275a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415275a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415275a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415275ad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415275ad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15275a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15275a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415275ad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415275a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415275ad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415275ad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56025"/>
            <a:ext cx="8520600" cy="3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02124"/>
                </a:solidFill>
                <a:highlight>
                  <a:srgbClr val="FFFFFF"/>
                </a:highlight>
              </a:rPr>
              <a:t>Bias</a:t>
            </a:r>
            <a:r>
              <a:rPr lang="en" sz="2500">
                <a:solidFill>
                  <a:srgbClr val="202124"/>
                </a:solidFill>
                <a:highlight>
                  <a:srgbClr val="FFFFFF"/>
                </a:highlight>
              </a:rPr>
              <a:t> is the simplifying assumptions made by the model to make the target function easier to approximate. </a:t>
            </a:r>
            <a:endParaRPr sz="2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02124"/>
                </a:solidFill>
                <a:highlight>
                  <a:srgbClr val="FFFFFF"/>
                </a:highlight>
              </a:rPr>
              <a:t>Variance</a:t>
            </a:r>
            <a:r>
              <a:rPr lang="en" sz="2500">
                <a:solidFill>
                  <a:srgbClr val="202124"/>
                </a:solidFill>
                <a:highlight>
                  <a:srgbClr val="FFFFFF"/>
                </a:highlight>
              </a:rPr>
              <a:t> is the amount that the estimate of the target function will change given different training data.</a:t>
            </a:r>
            <a:endParaRPr sz="6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389"/>
              <a:buFont typeface="Arial"/>
              <a:buNone/>
            </a:pPr>
            <a:r>
              <a:rPr b="1" lang="en" sz="3742">
                <a:solidFill>
                  <a:srgbClr val="202124"/>
                </a:solidFill>
                <a:highlight>
                  <a:srgbClr val="FFFFFF"/>
                </a:highlight>
              </a:rPr>
              <a:t>How to Prevent Overfitting  or UnderFitting</a:t>
            </a:r>
            <a:endParaRPr b="1" sz="3742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77144" lvl="0" marL="647700" marR="190500" rtl="0" algn="l">
              <a:spcBef>
                <a:spcPts val="2400"/>
              </a:spcBef>
              <a:spcAft>
                <a:spcPts val="0"/>
              </a:spcAft>
              <a:buClr>
                <a:srgbClr val="202124"/>
              </a:buClr>
              <a:buSzPct val="100000"/>
              <a:buAutoNum type="arabicPeriod"/>
            </a:pPr>
            <a:r>
              <a:rPr lang="en" sz="3742">
                <a:solidFill>
                  <a:srgbClr val="202124"/>
                </a:solidFill>
                <a:highlight>
                  <a:srgbClr val="FFFFFF"/>
                </a:highlight>
              </a:rPr>
              <a:t>Cross-validation. Cross-validation is a powerful preventative measure against </a:t>
            </a:r>
            <a:r>
              <a:rPr b="1" lang="en" sz="3742">
                <a:solidFill>
                  <a:srgbClr val="202124"/>
                </a:solidFill>
                <a:highlight>
                  <a:srgbClr val="FFFFFF"/>
                </a:highlight>
              </a:rPr>
              <a:t>overfitting</a:t>
            </a:r>
            <a:r>
              <a:rPr lang="en" sz="3742">
                <a:solidFill>
                  <a:srgbClr val="202124"/>
                </a:solidFill>
                <a:highlight>
                  <a:srgbClr val="FFFFFF"/>
                </a:highlight>
              </a:rPr>
              <a:t>. ...</a:t>
            </a:r>
            <a:endParaRPr sz="3742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77144" lvl="0" marL="647700" marR="1905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AutoNum type="arabicPeriod"/>
            </a:pPr>
            <a:r>
              <a:rPr lang="en" sz="3742">
                <a:solidFill>
                  <a:srgbClr val="202124"/>
                </a:solidFill>
                <a:highlight>
                  <a:srgbClr val="FFFFFF"/>
                </a:highlight>
              </a:rPr>
              <a:t>Train with </a:t>
            </a:r>
            <a:r>
              <a:rPr b="1" lang="en" sz="3742">
                <a:solidFill>
                  <a:srgbClr val="202124"/>
                </a:solidFill>
                <a:highlight>
                  <a:srgbClr val="FFFFFF"/>
                </a:highlight>
              </a:rPr>
              <a:t>more</a:t>
            </a:r>
            <a:r>
              <a:rPr lang="en" sz="3742">
                <a:solidFill>
                  <a:srgbClr val="202124"/>
                </a:solidFill>
                <a:highlight>
                  <a:srgbClr val="FFFFFF"/>
                </a:highlight>
              </a:rPr>
              <a:t> data. It won't work every time, but training with </a:t>
            </a:r>
            <a:r>
              <a:rPr b="1" lang="en" sz="3742">
                <a:solidFill>
                  <a:srgbClr val="202124"/>
                </a:solidFill>
                <a:highlight>
                  <a:srgbClr val="FFFFFF"/>
                </a:highlight>
              </a:rPr>
              <a:t>more</a:t>
            </a:r>
            <a:r>
              <a:rPr lang="en" sz="3742">
                <a:solidFill>
                  <a:srgbClr val="202124"/>
                </a:solidFill>
                <a:highlight>
                  <a:srgbClr val="FFFFFF"/>
                </a:highlight>
              </a:rPr>
              <a:t> data can help algorithms detect the signal better. ...</a:t>
            </a:r>
            <a:endParaRPr sz="3742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77144" lvl="0" marL="647700" marR="1905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AutoNum type="arabicPeriod"/>
            </a:pPr>
            <a:r>
              <a:rPr lang="en" sz="3742">
                <a:solidFill>
                  <a:srgbClr val="202124"/>
                </a:solidFill>
                <a:highlight>
                  <a:srgbClr val="FFFFFF"/>
                </a:highlight>
              </a:rPr>
              <a:t>Remove features. ...</a:t>
            </a:r>
            <a:endParaRPr sz="3742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77144" lvl="0" marL="647700" marR="1905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AutoNum type="arabicPeriod"/>
            </a:pPr>
            <a:r>
              <a:rPr lang="en" sz="3742">
                <a:solidFill>
                  <a:srgbClr val="202124"/>
                </a:solidFill>
                <a:highlight>
                  <a:srgbClr val="FFFFFF"/>
                </a:highlight>
              </a:rPr>
              <a:t>Early stopping. ...</a:t>
            </a:r>
            <a:endParaRPr sz="3742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77144" lvl="0" marL="647700" marR="1905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AutoNum type="arabicPeriod"/>
            </a:pPr>
            <a:r>
              <a:rPr lang="en" sz="3742">
                <a:solidFill>
                  <a:srgbClr val="202124"/>
                </a:solidFill>
                <a:highlight>
                  <a:srgbClr val="FFFFFF"/>
                </a:highlight>
              </a:rPr>
              <a:t>Regularization. ...</a:t>
            </a:r>
            <a:endParaRPr sz="3742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77144" lvl="0" marL="647700" marR="1905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AutoNum type="arabicPeriod"/>
            </a:pPr>
            <a:r>
              <a:rPr lang="en" sz="3742">
                <a:solidFill>
                  <a:srgbClr val="202124"/>
                </a:solidFill>
                <a:highlight>
                  <a:srgbClr val="FFFFFF"/>
                </a:highlight>
              </a:rPr>
              <a:t>Ensembling.</a:t>
            </a:r>
            <a:endParaRPr sz="3742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1905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744575"/>
            <a:ext cx="8520600" cy="28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02124"/>
                </a:solidFill>
                <a:highlight>
                  <a:srgbClr val="FFFFFF"/>
                </a:highlight>
              </a:rPr>
              <a:t>Overfitting</a:t>
            </a:r>
            <a:r>
              <a:rPr lang="en" sz="2800">
                <a:solidFill>
                  <a:srgbClr val="202124"/>
                </a:solidFill>
                <a:highlight>
                  <a:srgbClr val="FFFFFF"/>
                </a:highlight>
              </a:rPr>
              <a:t>: Good performance on the training data, poor </a:t>
            </a:r>
            <a:r>
              <a:rPr lang="en" sz="2800">
                <a:solidFill>
                  <a:srgbClr val="202124"/>
                </a:solidFill>
                <a:highlight>
                  <a:srgbClr val="FFFFFF"/>
                </a:highlight>
              </a:rPr>
              <a:t>generalization</a:t>
            </a:r>
            <a:r>
              <a:rPr lang="en" sz="2800">
                <a:solidFill>
                  <a:srgbClr val="202124"/>
                </a:solidFill>
                <a:highlight>
                  <a:srgbClr val="FFFFFF"/>
                </a:highlight>
              </a:rPr>
              <a:t> to other(test) data. </a:t>
            </a:r>
            <a:endParaRPr sz="2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02124"/>
                </a:solidFill>
                <a:highlight>
                  <a:srgbClr val="FFFFFF"/>
                </a:highlight>
              </a:rPr>
              <a:t>Underfitting</a:t>
            </a:r>
            <a:r>
              <a:rPr lang="en" sz="2800">
                <a:solidFill>
                  <a:srgbClr val="202124"/>
                </a:solidFill>
                <a:highlight>
                  <a:srgbClr val="FFFFFF"/>
                </a:highlight>
              </a:rPr>
              <a:t>: Poor performance on the training data and poor generalization to other(test) data</a:t>
            </a:r>
            <a:endParaRPr sz="6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0"/>
            <a:ext cx="9353326" cy="51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9725" y="-54500"/>
            <a:ext cx="9303724" cy="519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 flipH="1" rot="10800000">
            <a:off x="311700" y="334625"/>
            <a:ext cx="8520600" cy="1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10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4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Ridge regression</a:t>
            </a:r>
            <a:r>
              <a:rPr lang="en" sz="23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adds “</a:t>
            </a:r>
            <a:r>
              <a:rPr i="1" lang="en" sz="23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squared magnitude</a:t>
            </a:r>
            <a:r>
              <a:rPr lang="en" sz="23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” of coefficient as penalty term to the loss function</a:t>
            </a:r>
            <a:endParaRPr sz="23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Lasso Regression</a:t>
            </a: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(Least Absolute Shrinkage and Selection Operator) adds “</a:t>
            </a:r>
            <a:r>
              <a:rPr i="1" lang="en" sz="2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absolute value of magnitude</a:t>
            </a: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” of coefficient as penalty term to the loss function.</a:t>
            </a:r>
            <a:endParaRPr sz="2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