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6" r:id="rId3"/>
    <p:sldId id="257" r:id="rId4"/>
    <p:sldId id="262" r:id="rId5"/>
    <p:sldId id="263" r:id="rId6"/>
    <p:sldId id="269" r:id="rId7"/>
    <p:sldId id="270" r:id="rId8"/>
    <p:sldId id="261" r:id="rId9"/>
    <p:sldId id="267" r:id="rId10"/>
    <p:sldId id="268" r:id="rId11"/>
    <p:sldId id="271" r:id="rId12"/>
    <p:sldId id="260" r:id="rId13"/>
  </p:sldIdLst>
  <p:sldSz cx="9144000" cy="5143500" type="screen16x9"/>
  <p:notesSz cx="6858000" cy="9144000"/>
  <p:embeddedFontLst>
    <p:embeddedFont>
      <p:font typeface="Robo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000858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14571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2129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80559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902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053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6959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2195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41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123550" y="4080400"/>
            <a:ext cx="58383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Machine Learning with</a:t>
            </a:r>
            <a:endParaRPr sz="4400" dirty="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5" y="138950"/>
            <a:ext cx="8839200" cy="10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850" y="4350350"/>
            <a:ext cx="2353950" cy="5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50" y="1297350"/>
            <a:ext cx="8752224" cy="28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0750" y="1143000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974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4303" y="1082566"/>
            <a:ext cx="672662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While </a:t>
            </a:r>
            <a:r>
              <a:rPr lang="en-US" sz="1800" dirty="0" smtClean="0"/>
              <a:t>linear regression can have </a:t>
            </a:r>
            <a:r>
              <a:rPr lang="en-US" sz="1800" b="1" dirty="0" smtClean="0"/>
              <a:t>infinite possible values,</a:t>
            </a:r>
            <a:r>
              <a:rPr lang="en-US" sz="1800" dirty="0" smtClean="0"/>
              <a:t> logistic regression has</a:t>
            </a:r>
            <a:r>
              <a:rPr lang="en-US" sz="1800" b="1" dirty="0" smtClean="0"/>
              <a:t> definite outcomes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Linear regression is used when the response variable is continuous in nature, but logistic regression is used when the response variable is categorical in nature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Example : </a:t>
            </a:r>
            <a:r>
              <a:rPr lang="en-US" sz="1800" b="1" dirty="0" smtClean="0"/>
              <a:t>Weather </a:t>
            </a:r>
            <a:r>
              <a:rPr lang="en-US" sz="1800" b="1" dirty="0" smtClean="0"/>
              <a:t>Prediction</a:t>
            </a:r>
          </a:p>
          <a:p>
            <a:r>
              <a:rPr lang="en-US" sz="1800" b="1" dirty="0" smtClean="0"/>
              <a:t>	 </a:t>
            </a:r>
            <a:r>
              <a:rPr lang="en-US" sz="1800" b="1" dirty="0" smtClean="0"/>
              <a:t>  </a:t>
            </a:r>
            <a:r>
              <a:rPr lang="en-US" sz="1800" b="1" dirty="0" smtClean="0"/>
              <a:t>Determining Illness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lt2"/>
                </a:solidFill>
              </a:rPr>
              <a:t>Thank you</a:t>
            </a:r>
            <a:endParaRPr sz="4400" b="1" dirty="0">
              <a:solidFill>
                <a:schemeClr val="lt2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Logistic Regression</a:t>
            </a:r>
            <a:endParaRPr lang="en-IN" sz="4400" b="1" dirty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17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Introduction to Logistic Regression</a:t>
            </a:r>
            <a:endParaRPr sz="3000" b="1" dirty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471900" y="1078787"/>
            <a:ext cx="7618500" cy="3698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b="1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Logistic regression</a:t>
            </a:r>
            <a:r>
              <a:rPr lang="en-IN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 is a </a:t>
            </a:r>
            <a:r>
              <a:rPr lang="en-IN" b="1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classification</a:t>
            </a:r>
            <a:r>
              <a:rPr lang="en-IN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 algorithm, used when the value of the target variable is categorical in nature</a:t>
            </a:r>
            <a:r>
              <a:rPr lang="en-IN" dirty="0" smtClean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. 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b="1" dirty="0" smtClean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Logistic </a:t>
            </a:r>
            <a:r>
              <a:rPr lang="en-IN" b="1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regression</a:t>
            </a:r>
            <a:r>
              <a:rPr lang="en-IN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 is most commonly used when the data in question has binary output, so when it belongs to one class or another, or is either a 0 or 1</a:t>
            </a:r>
            <a:r>
              <a:rPr lang="en-IN" dirty="0" smtClean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.</a:t>
            </a:r>
            <a:endParaRPr lang="en-IN" dirty="0" smtClean="0">
              <a:solidFill>
                <a:srgbClr val="000000"/>
              </a:solidFill>
              <a:latin typeface="Avenir"/>
              <a:cs typeface="Times New Roman" panose="02020603050405020304" pitchFamily="18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dirty="0">
                <a:solidFill>
                  <a:srgbClr val="292929"/>
                </a:solidFill>
                <a:latin typeface="Avenir"/>
                <a:cs typeface="Times New Roman" panose="02020603050405020304" pitchFamily="18" charset="0"/>
              </a:rPr>
              <a:t>Logistic Regression is a Machine Learning algorithm which is used for the classification problems, it is a predictive analysis algorithm and based on the concept of probability.</a:t>
            </a:r>
            <a:endParaRPr dirty="0">
              <a:latin typeface="Avenir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Logistic Regression</a:t>
            </a:r>
            <a:endParaRPr sz="3000" dirty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471900" y="1078787"/>
            <a:ext cx="7618500" cy="3698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dirty="0">
                <a:solidFill>
                  <a:srgbClr val="222222"/>
                </a:solidFill>
                <a:latin typeface="Avenir"/>
              </a:rPr>
              <a:t>The idea of </a:t>
            </a:r>
            <a:r>
              <a:rPr lang="en-IN" b="1" dirty="0">
                <a:solidFill>
                  <a:srgbClr val="222222"/>
                </a:solidFill>
                <a:latin typeface="Avenir"/>
              </a:rPr>
              <a:t>Logistic Regression</a:t>
            </a:r>
            <a:r>
              <a:rPr lang="en-IN" dirty="0">
                <a:solidFill>
                  <a:srgbClr val="222222"/>
                </a:solidFill>
                <a:latin typeface="Avenir"/>
              </a:rPr>
              <a:t> is to find a relationship between features and probability of particular outcome . </a:t>
            </a:r>
            <a:endParaRPr lang="en-IN" dirty="0" smtClean="0">
              <a:solidFill>
                <a:srgbClr val="222222"/>
              </a:solidFill>
              <a:latin typeface="Avenir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dirty="0" smtClean="0">
                <a:solidFill>
                  <a:srgbClr val="222222"/>
                </a:solidFill>
                <a:latin typeface="Avenir"/>
              </a:rPr>
              <a:t>E.g</a:t>
            </a:r>
            <a:r>
              <a:rPr lang="en-IN" dirty="0">
                <a:solidFill>
                  <a:srgbClr val="222222"/>
                </a:solidFill>
                <a:latin typeface="Avenir"/>
              </a:rPr>
              <a:t>. When we have to predict if a student passes or fails in an exam when the number of hours spent studying is given as a feature, the response variable has two values, pass and fail.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3924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Logistic Regression</a:t>
            </a:r>
            <a:endParaRPr sz="3000" dirty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471900" y="1078787"/>
            <a:ext cx="7618500" cy="3698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b="1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Logistic Regression</a:t>
            </a:r>
            <a:r>
              <a:rPr lang="en-IN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 is one of the basic and popular algorithm to solve a classification problem. It is named as '</a:t>
            </a:r>
            <a:r>
              <a:rPr lang="en-IN" b="1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Logistic Regression</a:t>
            </a:r>
            <a:r>
              <a:rPr lang="en-IN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', because it's underlying technique is quite the same as Linear </a:t>
            </a:r>
            <a:r>
              <a:rPr lang="en-IN" b="1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Regression</a:t>
            </a:r>
            <a:r>
              <a:rPr lang="en-IN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. The term “</a:t>
            </a:r>
            <a:r>
              <a:rPr lang="en-IN" b="1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Logistic</a:t>
            </a:r>
            <a:r>
              <a:rPr lang="en-IN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” is taken from the </a:t>
            </a:r>
            <a:r>
              <a:rPr lang="en-IN" b="1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Logit</a:t>
            </a:r>
            <a:r>
              <a:rPr lang="en-IN" dirty="0">
                <a:solidFill>
                  <a:srgbClr val="222222"/>
                </a:solidFill>
                <a:latin typeface="Avenir"/>
                <a:cs typeface="Times New Roman" panose="02020603050405020304" pitchFamily="18" charset="0"/>
              </a:rPr>
              <a:t> function that is used in this method of classification.</a:t>
            </a:r>
            <a:endParaRPr dirty="0">
              <a:latin typeface="Avenir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4155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Logistic Regression</a:t>
            </a:r>
            <a:endParaRPr lang="en-US" dirty="0"/>
          </a:p>
        </p:txBody>
      </p:sp>
      <p:pic>
        <p:nvPicPr>
          <p:cNvPr id="4" name="Picture 3" descr="Screenshot 2021-03-18 145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03" y="1204721"/>
            <a:ext cx="2866187" cy="2734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Logistic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359" y="1198179"/>
            <a:ext cx="73467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Binary </a:t>
            </a:r>
            <a:r>
              <a:rPr lang="en-US" sz="1800" b="1" dirty="0" smtClean="0"/>
              <a:t>logistic regression </a:t>
            </a:r>
            <a:r>
              <a:rPr lang="en-US" sz="1800" dirty="0" smtClean="0"/>
              <a:t>– It has only two possible outcomes. Example- yes or no</a:t>
            </a:r>
          </a:p>
          <a:p>
            <a:r>
              <a:rPr lang="en-US" sz="1800" b="1" dirty="0" smtClean="0"/>
              <a:t>Multinomial logistic regression </a:t>
            </a:r>
            <a:r>
              <a:rPr lang="en-US" sz="1800" dirty="0" smtClean="0"/>
              <a:t>– It has three or more nominal </a:t>
            </a:r>
            <a:r>
              <a:rPr lang="en-US" sz="1800" dirty="0" smtClean="0"/>
              <a:t>categories . Example- </a:t>
            </a:r>
            <a:r>
              <a:rPr lang="en-US" sz="1800" dirty="0" smtClean="0"/>
              <a:t>cat, dog, elephant.</a:t>
            </a:r>
          </a:p>
          <a:p>
            <a:r>
              <a:rPr lang="en-US" sz="1800" b="1" dirty="0" smtClean="0"/>
              <a:t>Ordinal logistic regression- </a:t>
            </a:r>
            <a:r>
              <a:rPr lang="en-US" sz="1800" dirty="0" smtClean="0"/>
              <a:t>It has three or more ordinal categories, ordinal meaning that the categories will be in a order. Example- user ratings(1-5).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0274"/>
            <a:ext cx="9144000" cy="51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83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112" y="0"/>
            <a:ext cx="79362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842790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95</Words>
  <Application>Microsoft Office PowerPoint</Application>
  <PresentationFormat>On-screen Show (16:9)</PresentationFormat>
  <Paragraphs>23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Roboto</vt:lpstr>
      <vt:lpstr>Times New Roman</vt:lpstr>
      <vt:lpstr>Avenir</vt:lpstr>
      <vt:lpstr>Material</vt:lpstr>
      <vt:lpstr>Machine Learning with</vt:lpstr>
      <vt:lpstr>Logistic Regression</vt:lpstr>
      <vt:lpstr>Introduction to Logistic Regression</vt:lpstr>
      <vt:lpstr>Logistic Regression</vt:lpstr>
      <vt:lpstr>Logistic Regression</vt:lpstr>
      <vt:lpstr>Types of Logistic Regression</vt:lpstr>
      <vt:lpstr>Types of Logistic Regression</vt:lpstr>
      <vt:lpstr>Slide 8</vt:lpstr>
      <vt:lpstr>Slide 9</vt:lpstr>
      <vt:lpstr>Slide 10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</dc:title>
  <dc:creator>Sivaranganayakulu R</dc:creator>
  <cp:lastModifiedBy>Windows User</cp:lastModifiedBy>
  <cp:revision>8</cp:revision>
  <dcterms:modified xsi:type="dcterms:W3CDTF">2021-03-18T10:40:03Z</dcterms:modified>
</cp:coreProperties>
</file>