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 id="2147483652" r:id="rId3"/>
  </p:sldMasterIdLst>
  <p:notesMasterIdLst>
    <p:notesMasterId r:id="rId16"/>
  </p:notesMasterIdLst>
  <p:sldIdLst>
    <p:sldId id="256" r:id="rId4"/>
    <p:sldId id="257" r:id="rId5"/>
    <p:sldId id="258" r:id="rId6"/>
    <p:sldId id="259" r:id="rId7"/>
    <p:sldId id="260" r:id="rId8"/>
    <p:sldId id="261" r:id="rId9"/>
    <p:sldId id="262" r:id="rId10"/>
    <p:sldId id="263" r:id="rId11"/>
    <p:sldId id="266" r:id="rId12"/>
    <p:sldId id="267" r:id="rId13"/>
    <p:sldId id="268" r:id="rId14"/>
    <p:sldId id="269" r:id="rId15"/>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sldGuideLst>
    </p:ext>
    <p:ext uri="{2D200454-40CA-4A62-9FC3-DE9A4176ACB9}">
      <p15:notesGuideLst xmlns:p15="http://schemas.microsoft.com/office/powerpoint/2012/main" xmlns="">
        <p15:guide id="1" orient="horz" pos="3024">
          <p15:clr>
            <a:srgbClr val="000000"/>
          </p15:clr>
        </p15:guide>
        <p15:guide id="2" pos="2304">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 roundtripDataSignature="AMtx7mi3NsBEqipdDshpaQ7CNtQS7DEo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086" y="42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4144962"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1775"/>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1</a:t>
            </a:fld>
            <a:endParaRPr sz="1400" b="0" i="0" u="none" strike="noStrike" cap="none">
              <a:solidFill>
                <a:srgbClr val="000000"/>
              </a:solidFill>
              <a:latin typeface="Arial"/>
              <a:ea typeface="Arial"/>
              <a:cs typeface="Arial"/>
              <a:sym typeface="Arial"/>
            </a:endParaRPr>
          </a:p>
        </p:txBody>
      </p:sp>
      <p:sp>
        <p:nvSpPr>
          <p:cNvPr id="41" name="Google Shape;41;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 name="Google Shape;42;p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d413be648_0_60: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10</a:t>
            </a:fld>
            <a:endParaRPr sz="1400" b="0" i="0" u="none" strike="noStrike" cap="none">
              <a:solidFill>
                <a:srgbClr val="000000"/>
              </a:solidFill>
              <a:latin typeface="Arial"/>
              <a:ea typeface="Arial"/>
              <a:cs typeface="Arial"/>
              <a:sym typeface="Arial"/>
            </a:endParaRPr>
          </a:p>
        </p:txBody>
      </p:sp>
      <p:sp>
        <p:nvSpPr>
          <p:cNvPr id="134" name="Google Shape;134;g5d413be648_0_6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5d413be648_0_60: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d413be648_0_70: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11</a:t>
            </a:fld>
            <a:endParaRPr sz="1400" b="0" i="0" u="none" strike="noStrike" cap="none">
              <a:solidFill>
                <a:srgbClr val="000000"/>
              </a:solidFill>
              <a:latin typeface="Arial"/>
              <a:ea typeface="Arial"/>
              <a:cs typeface="Arial"/>
              <a:sym typeface="Arial"/>
            </a:endParaRPr>
          </a:p>
        </p:txBody>
      </p:sp>
      <p:sp>
        <p:nvSpPr>
          <p:cNvPr id="143" name="Google Shape;143;g5d413be648_0_7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g5d413be648_0_70: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d413be648_0_80: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12</a:t>
            </a:fld>
            <a:endParaRPr sz="1400" b="0" i="0" u="none" strike="noStrike" cap="none">
              <a:solidFill>
                <a:srgbClr val="000000"/>
              </a:solidFill>
              <a:latin typeface="Arial"/>
              <a:ea typeface="Arial"/>
              <a:cs typeface="Arial"/>
              <a:sym typeface="Arial"/>
            </a:endParaRPr>
          </a:p>
        </p:txBody>
      </p:sp>
      <p:sp>
        <p:nvSpPr>
          <p:cNvPr id="152" name="Google Shape;152;g5d413be648_0_8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5d413be648_0_80: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2</a:t>
            </a:fld>
            <a:endParaRPr sz="1400" b="0" i="0" u="none" strike="noStrike" cap="none">
              <a:solidFill>
                <a:srgbClr val="000000"/>
              </a:solidFill>
              <a:latin typeface="Arial"/>
              <a:ea typeface="Arial"/>
              <a:cs typeface="Arial"/>
              <a:sym typeface="Arial"/>
            </a:endParaRPr>
          </a:p>
        </p:txBody>
      </p:sp>
      <p:sp>
        <p:nvSpPr>
          <p:cNvPr id="47" name="Google Shape;47;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 name="Google Shape;48;p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d3fc075a9_0_0: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3</a:t>
            </a:fld>
            <a:endParaRPr sz="1400" b="0" i="0" u="none" strike="noStrike" cap="none">
              <a:solidFill>
                <a:srgbClr val="000000"/>
              </a:solidFill>
              <a:latin typeface="Arial"/>
              <a:ea typeface="Arial"/>
              <a:cs typeface="Arial"/>
              <a:sym typeface="Arial"/>
            </a:endParaRPr>
          </a:p>
        </p:txBody>
      </p:sp>
      <p:sp>
        <p:nvSpPr>
          <p:cNvPr id="55" name="Google Shape;55;g5d3fc075a9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 name="Google Shape;56;g5d3fc075a9_0_0: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4</a:t>
            </a:fld>
            <a:endParaRPr sz="1400" b="0" i="0" u="none" strike="noStrike" cap="none">
              <a:solidFill>
                <a:srgbClr val="000000"/>
              </a:solidFill>
              <a:latin typeface="Arial"/>
              <a:ea typeface="Arial"/>
              <a:cs typeface="Arial"/>
              <a:sym typeface="Arial"/>
            </a:endParaRPr>
          </a:p>
        </p:txBody>
      </p:sp>
      <p:sp>
        <p:nvSpPr>
          <p:cNvPr id="63" name="Google Shape;63;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d413be648_0_2: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5</a:t>
            </a:fld>
            <a:endParaRPr sz="1400" b="0" i="0" u="none" strike="noStrike" cap="none">
              <a:solidFill>
                <a:srgbClr val="000000"/>
              </a:solidFill>
              <a:latin typeface="Arial"/>
              <a:ea typeface="Arial"/>
              <a:cs typeface="Arial"/>
              <a:sym typeface="Arial"/>
            </a:endParaRPr>
          </a:p>
        </p:txBody>
      </p:sp>
      <p:sp>
        <p:nvSpPr>
          <p:cNvPr id="72" name="Google Shape;72;g5d413be648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g5d413be648_0_2: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d413be648_0_32: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6</a:t>
            </a:fld>
            <a:endParaRPr sz="1400" b="0" i="0" u="none" strike="noStrike" cap="none">
              <a:solidFill>
                <a:srgbClr val="000000"/>
              </a:solidFill>
              <a:latin typeface="Arial"/>
              <a:ea typeface="Arial"/>
              <a:cs typeface="Arial"/>
              <a:sym typeface="Arial"/>
            </a:endParaRPr>
          </a:p>
        </p:txBody>
      </p:sp>
      <p:sp>
        <p:nvSpPr>
          <p:cNvPr id="80" name="Google Shape;80;g5d413be648_0_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 name="Google Shape;81;g5d413be648_0_32: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r>
              <a:rPr lang="en-US" sz="1500">
                <a:latin typeface="Calibri"/>
                <a:ea typeface="Calibri"/>
                <a:cs typeface="Calibri"/>
                <a:sym typeface="Calibri"/>
              </a:rPr>
              <a:t>T is the total number of predictive variables we select few features out of it only make our model to learn something new,as we select randomly variables,as every time we get a new decision tree as it gets variety of experiences,to get more accurate result.</a:t>
            </a:r>
            <a:endParaRPr sz="1500">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3fc075a9_0_7: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7</a:t>
            </a:fld>
            <a:endParaRPr sz="1400" b="0" i="0" u="none" strike="noStrike" cap="none">
              <a:solidFill>
                <a:srgbClr val="000000"/>
              </a:solidFill>
              <a:latin typeface="Arial"/>
              <a:ea typeface="Arial"/>
              <a:cs typeface="Arial"/>
              <a:sym typeface="Arial"/>
            </a:endParaRPr>
          </a:p>
        </p:txBody>
      </p:sp>
      <p:sp>
        <p:nvSpPr>
          <p:cNvPr id="89" name="Google Shape;89;g5d3fc075a9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 name="Google Shape;90;g5d3fc075a9_0_7: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d413be648_0_13: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8</a:t>
            </a:fld>
            <a:endParaRPr sz="1400" b="0" i="0" u="none" strike="noStrike" cap="none">
              <a:solidFill>
                <a:srgbClr val="000000"/>
              </a:solidFill>
              <a:latin typeface="Arial"/>
              <a:ea typeface="Arial"/>
              <a:cs typeface="Arial"/>
              <a:sym typeface="Arial"/>
            </a:endParaRPr>
          </a:p>
        </p:txBody>
      </p:sp>
      <p:sp>
        <p:nvSpPr>
          <p:cNvPr id="98" name="Google Shape;98;g5d413be648_0_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g5d413be648_0_13: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d413be648_0_52: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1"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300"/>
                <a:buFont typeface="Times New Roman"/>
                <a:buNone/>
              </a:pPr>
              <a:t>9</a:t>
            </a:fld>
            <a:endParaRPr sz="1400" b="0" i="0" u="none" strike="noStrike" cap="none">
              <a:solidFill>
                <a:srgbClr val="000000"/>
              </a:solidFill>
              <a:latin typeface="Arial"/>
              <a:ea typeface="Arial"/>
              <a:cs typeface="Arial"/>
              <a:sym typeface="Arial"/>
            </a:endParaRPr>
          </a:p>
        </p:txBody>
      </p:sp>
      <p:sp>
        <p:nvSpPr>
          <p:cNvPr id="125" name="Google Shape;125;g5d413be648_0_5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5d413be648_0_52: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44"/>
          <p:cNvSpPr txBox="1">
            <a:spLocks noGrp="1"/>
          </p:cNvSpPr>
          <p:nvPr>
            <p:ph type="ctrTitle"/>
          </p:nvPr>
        </p:nvSpPr>
        <p:spPr>
          <a:xfrm>
            <a:off x="990600" y="2217003"/>
            <a:ext cx="7772400" cy="830997"/>
          </a:xfrm>
          <a:prstGeom prst="rect">
            <a:avLst/>
          </a:prstGeom>
          <a:noFill/>
          <a:ln>
            <a:noFill/>
          </a:ln>
        </p:spPr>
        <p:txBody>
          <a:bodyPr spcFirstLastPara="1" wrap="square" lIns="91425" tIns="45700" rIns="91425" bIns="4570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44"/>
          <p:cNvSpPr txBox="1">
            <a:spLocks noGrp="1"/>
          </p:cNvSpPr>
          <p:nvPr>
            <p:ph type="subTitle" idx="1"/>
          </p:nvPr>
        </p:nvSpPr>
        <p:spPr>
          <a:xfrm>
            <a:off x="2686050" y="3492500"/>
            <a:ext cx="6102351" cy="1752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400"/>
              </a:spcBef>
              <a:spcAft>
                <a:spcPts val="0"/>
              </a:spcAft>
              <a:buSzPts val="1500"/>
              <a:buFont typeface="Noto Sans Symbols"/>
              <a:buNone/>
              <a:defRPr sz="2000">
                <a:solidFill>
                  <a:schemeClr val="folHlink"/>
                </a:solidFill>
                <a:latin typeface="Gill Sans"/>
                <a:ea typeface="Gill Sans"/>
                <a:cs typeface="Gill Sans"/>
                <a:sym typeface="Gill Sans"/>
              </a:defRPr>
            </a:lvl1pPr>
            <a:lvl2pPr lvl="1" algn="l">
              <a:lnSpc>
                <a:spcPct val="100000"/>
              </a:lnSpc>
              <a:spcBef>
                <a:spcPts val="360"/>
              </a:spcBef>
              <a:spcAft>
                <a:spcPts val="0"/>
              </a:spcAft>
              <a:buSzPts val="1350"/>
              <a:buChar char="▪"/>
              <a:defRPr/>
            </a:lvl2pPr>
            <a:lvl3pPr lvl="2" algn="l">
              <a:lnSpc>
                <a:spcPct val="100000"/>
              </a:lnSpc>
              <a:spcBef>
                <a:spcPts val="360"/>
              </a:spcBef>
              <a:spcAft>
                <a:spcPts val="0"/>
              </a:spcAft>
              <a:buSzPts val="1350"/>
              <a:buChar char="▪"/>
              <a:defRPr/>
            </a:lvl3pPr>
            <a:lvl4pPr lvl="3" algn="l">
              <a:lnSpc>
                <a:spcPct val="100000"/>
              </a:lnSpc>
              <a:spcBef>
                <a:spcPts val="360"/>
              </a:spcBef>
              <a:spcAft>
                <a:spcPts val="0"/>
              </a:spcAft>
              <a:buSzPts val="135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a:endParaRPr/>
          </a:p>
        </p:txBody>
      </p:sp>
    </p:spTree>
  </p:cSld>
  <p:clrMapOvr>
    <a:masterClrMapping/>
  </p:clrMapOvr>
  <p:transition spd="med">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6"/>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14325" algn="l">
              <a:lnSpc>
                <a:spcPct val="100000"/>
              </a:lnSpc>
              <a:spcBef>
                <a:spcPts val="360"/>
              </a:spcBef>
              <a:spcAft>
                <a:spcPts val="0"/>
              </a:spcAft>
              <a:buSzPts val="1350"/>
              <a:buChar char="▪"/>
              <a:defRPr/>
            </a:lvl2pPr>
            <a:lvl3pPr marL="1371600" lvl="2" indent="-314325" algn="l">
              <a:lnSpc>
                <a:spcPct val="100000"/>
              </a:lnSpc>
              <a:spcBef>
                <a:spcPts val="360"/>
              </a:spcBef>
              <a:spcAft>
                <a:spcPts val="0"/>
              </a:spcAft>
              <a:buSzPts val="1350"/>
              <a:buChar char="▪"/>
              <a:defRPr/>
            </a:lvl3pPr>
            <a:lvl4pPr marL="1828800" lvl="3" indent="-314325" algn="l">
              <a:lnSpc>
                <a:spcPct val="100000"/>
              </a:lnSpc>
              <a:spcBef>
                <a:spcPts val="360"/>
              </a:spcBef>
              <a:spcAft>
                <a:spcPts val="0"/>
              </a:spcAft>
              <a:buSzPts val="135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24" name="Google Shape;24;p46"/>
          <p:cNvSpPr txBox="1">
            <a:spLocks noGrp="1"/>
          </p:cNvSpPr>
          <p:nvPr>
            <p:ph type="dt" idx="10"/>
          </p:nvPr>
        </p:nvSpPr>
        <p:spPr>
          <a:xfrm>
            <a:off x="3433762" y="6343650"/>
            <a:ext cx="19050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b="0">
                <a:solidFill>
                  <a:schemeClr val="folHlink"/>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6108700" y="6343650"/>
            <a:ext cx="2895600" cy="4572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400" b="0" i="1">
                <a:solidFill>
                  <a:schemeClr val="folHlink"/>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6"/>
          <p:cNvSpPr txBox="1">
            <a:spLocks noGrp="1"/>
          </p:cNvSpPr>
          <p:nvPr>
            <p:ph type="sldNum" idx="12"/>
          </p:nvPr>
        </p:nvSpPr>
        <p:spPr>
          <a:xfrm>
            <a:off x="146050" y="6361112"/>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transition spd="med">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Diagram or Organization Chart" type="dgm">
  <p:cSld name="DIAGRAM">
    <p:spTree>
      <p:nvGrpSpPr>
        <p:cNvPr id="1" name="Shape 33"/>
        <p:cNvGrpSpPr/>
        <p:nvPr/>
      </p:nvGrpSpPr>
      <p:grpSpPr>
        <a:xfrm>
          <a:off x="0" y="0"/>
          <a:ext cx="0" cy="0"/>
          <a:chOff x="0" y="0"/>
          <a:chExt cx="0" cy="0"/>
        </a:xfrm>
      </p:grpSpPr>
      <p:sp>
        <p:nvSpPr>
          <p:cNvPr id="34" name="Google Shape;34;p48"/>
          <p:cNvSpPr txBox="1">
            <a:spLocks noGrp="1"/>
          </p:cNvSpPr>
          <p:nvPr>
            <p:ph type="title"/>
          </p:nvPr>
        </p:nvSpPr>
        <p:spPr>
          <a:xfrm>
            <a:off x="317501" y="653317"/>
            <a:ext cx="8637588" cy="830997"/>
          </a:xfrm>
          <a:prstGeom prst="rect">
            <a:avLst/>
          </a:prstGeom>
          <a:noFill/>
          <a:ln>
            <a:noFill/>
          </a:ln>
        </p:spPr>
        <p:txBody>
          <a:bodyPr spcFirstLastPara="1" wrap="square" lIns="91425" tIns="45700" rIns="91425" bIns="45700" anchor="b"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8"/>
          <p:cNvSpPr>
            <a:spLocks noGrp="1"/>
          </p:cNvSpPr>
          <p:nvPr>
            <p:ph type="dgm" idx="2"/>
          </p:nvPr>
        </p:nvSpPr>
        <p:spPr>
          <a:xfrm>
            <a:off x="328613" y="1941513"/>
            <a:ext cx="8208963"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80"/>
              </a:spcBef>
              <a:spcAft>
                <a:spcPts val="0"/>
              </a:spcAft>
              <a:buClr>
                <a:schemeClr val="accent1"/>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400"/>
              </a:spcBef>
              <a:spcAft>
                <a:spcPts val="0"/>
              </a:spcAft>
              <a:buClr>
                <a:schemeClr val="accent2"/>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360"/>
              </a:spcBef>
              <a:spcAft>
                <a:spcPts val="0"/>
              </a:spcAft>
              <a:buClr>
                <a:schemeClr val="fo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6" name="Google Shape;36;p48"/>
          <p:cNvSpPr txBox="1">
            <a:spLocks noGrp="1"/>
          </p:cNvSpPr>
          <p:nvPr>
            <p:ph type="dt" idx="10"/>
          </p:nvPr>
        </p:nvSpPr>
        <p:spPr>
          <a:xfrm>
            <a:off x="3433762" y="6343650"/>
            <a:ext cx="19050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b="0">
                <a:solidFill>
                  <a:schemeClr val="folHlink"/>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8"/>
          <p:cNvSpPr txBox="1">
            <a:spLocks noGrp="1"/>
          </p:cNvSpPr>
          <p:nvPr>
            <p:ph type="ftr" idx="11"/>
          </p:nvPr>
        </p:nvSpPr>
        <p:spPr>
          <a:xfrm>
            <a:off x="6108700" y="6343650"/>
            <a:ext cx="2895600" cy="4572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400" b="0" i="1">
                <a:solidFill>
                  <a:schemeClr val="folHlink"/>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sldNum" idx="12"/>
          </p:nvPr>
        </p:nvSpPr>
        <p:spPr>
          <a:xfrm>
            <a:off x="146050" y="6361112"/>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transition spd="med">
    <p:randomBar dir="vert"/>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lvl1pPr marR="0" lvl="0"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11" name="Google Shape;11;p43"/>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480"/>
              </a:spcBef>
              <a:spcAft>
                <a:spcPts val="0"/>
              </a:spcAft>
              <a:buClr>
                <a:schemeClr val="accent1"/>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23850" algn="l" rtl="0">
              <a:lnSpc>
                <a:spcPct val="100000"/>
              </a:lnSpc>
              <a:spcBef>
                <a:spcPts val="400"/>
              </a:spcBef>
              <a:spcAft>
                <a:spcPts val="0"/>
              </a:spcAft>
              <a:buClr>
                <a:schemeClr val="accent2"/>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14325" algn="l" rtl="0">
              <a:lnSpc>
                <a:spcPct val="100000"/>
              </a:lnSpc>
              <a:spcBef>
                <a:spcPts val="360"/>
              </a:spcBef>
              <a:spcAft>
                <a:spcPts val="0"/>
              </a:spcAft>
              <a:buClr>
                <a:schemeClr val="fo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6pPr>
            <a:lvl7pPr marL="3200400" marR="0" lvl="6"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7pPr>
            <a:lvl8pPr marL="3657600" marR="0" lvl="7"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8pPr>
            <a:lvl9pPr marL="4114800" marR="0" lvl="8"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spd="med">
    <p:randomBar dir="ver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45"/>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lvl1pPr marR="0" lvl="0"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17" name="Google Shape;17;p45"/>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480"/>
              </a:spcBef>
              <a:spcAft>
                <a:spcPts val="0"/>
              </a:spcAft>
              <a:buClr>
                <a:schemeClr val="accent1"/>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23850" algn="l" rtl="0">
              <a:lnSpc>
                <a:spcPct val="100000"/>
              </a:lnSpc>
              <a:spcBef>
                <a:spcPts val="400"/>
              </a:spcBef>
              <a:spcAft>
                <a:spcPts val="0"/>
              </a:spcAft>
              <a:buClr>
                <a:schemeClr val="accent2"/>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14325" algn="l" rtl="0">
              <a:lnSpc>
                <a:spcPct val="100000"/>
              </a:lnSpc>
              <a:spcBef>
                <a:spcPts val="360"/>
              </a:spcBef>
              <a:spcAft>
                <a:spcPts val="0"/>
              </a:spcAft>
              <a:buClr>
                <a:schemeClr val="fo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6pPr>
            <a:lvl7pPr marL="3200400" marR="0" lvl="6"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7pPr>
            <a:lvl8pPr marL="3657600" marR="0" lvl="7"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8pPr>
            <a:lvl9pPr marL="4114800" marR="0" lvl="8"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8" name="Google Shape;18;p45"/>
          <p:cNvSpPr txBox="1">
            <a:spLocks noGrp="1"/>
          </p:cNvSpPr>
          <p:nvPr>
            <p:ph type="dt" idx="10"/>
          </p:nvPr>
        </p:nvSpPr>
        <p:spPr>
          <a:xfrm>
            <a:off x="3433762" y="6343650"/>
            <a:ext cx="19050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folHlink"/>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19" name="Google Shape;19;p45"/>
          <p:cNvSpPr txBox="1">
            <a:spLocks noGrp="1"/>
          </p:cNvSpPr>
          <p:nvPr>
            <p:ph type="ftr" idx="11"/>
          </p:nvPr>
        </p:nvSpPr>
        <p:spPr>
          <a:xfrm>
            <a:off x="6108700" y="6343650"/>
            <a:ext cx="2895600" cy="4572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400" b="0" i="1" u="none" strike="noStrike" cap="none">
                <a:solidFill>
                  <a:schemeClr val="folHlink"/>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20" name="Google Shape;20;p45"/>
          <p:cNvSpPr txBox="1">
            <a:spLocks noGrp="1"/>
          </p:cNvSpPr>
          <p:nvPr>
            <p:ph type="sldNum" idx="12"/>
          </p:nvPr>
        </p:nvSpPr>
        <p:spPr>
          <a:xfrm>
            <a:off x="146050" y="6361112"/>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transition spd="med">
    <p:randomBar dir="ver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47"/>
          <p:cNvSpPr txBox="1">
            <a:spLocks noGrp="1"/>
          </p:cNvSpPr>
          <p:nvPr>
            <p:ph type="title"/>
          </p:nvPr>
        </p:nvSpPr>
        <p:spPr>
          <a:xfrm>
            <a:off x="317500" y="654050"/>
            <a:ext cx="8637587" cy="830262"/>
          </a:xfrm>
          <a:prstGeom prst="rect">
            <a:avLst/>
          </a:prstGeom>
          <a:noFill/>
          <a:ln>
            <a:noFill/>
          </a:ln>
        </p:spPr>
        <p:txBody>
          <a:bodyPr spcFirstLastPara="1" wrap="square" lIns="91425" tIns="45700" rIns="91425" bIns="45700" anchor="b" anchorCtr="0">
            <a:spAutoFit/>
          </a:bodyPr>
          <a:lstStyle>
            <a:lvl1pPr marR="0" lvl="0"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29" name="Google Shape;29;p47"/>
          <p:cNvSpPr txBox="1">
            <a:spLocks noGrp="1"/>
          </p:cNvSpPr>
          <p:nvPr>
            <p:ph type="body" idx="1"/>
          </p:nvPr>
        </p:nvSpPr>
        <p:spPr>
          <a:xfrm>
            <a:off x="328612" y="1941512"/>
            <a:ext cx="8208962" cy="41148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480"/>
              </a:spcBef>
              <a:spcAft>
                <a:spcPts val="0"/>
              </a:spcAft>
              <a:buClr>
                <a:schemeClr val="accent1"/>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23850" algn="l" rtl="0">
              <a:lnSpc>
                <a:spcPct val="100000"/>
              </a:lnSpc>
              <a:spcBef>
                <a:spcPts val="400"/>
              </a:spcBef>
              <a:spcAft>
                <a:spcPts val="0"/>
              </a:spcAft>
              <a:buClr>
                <a:schemeClr val="accent2"/>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14325" algn="l" rtl="0">
              <a:lnSpc>
                <a:spcPct val="100000"/>
              </a:lnSpc>
              <a:spcBef>
                <a:spcPts val="360"/>
              </a:spcBef>
              <a:spcAft>
                <a:spcPts val="0"/>
              </a:spcAft>
              <a:buClr>
                <a:schemeClr val="fo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6pPr>
            <a:lvl7pPr marL="3200400" marR="0" lvl="6"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7pPr>
            <a:lvl8pPr marL="3657600" marR="0" lvl="7"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8pPr>
            <a:lvl9pPr marL="4114800" marR="0" lvl="8"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0" name="Google Shape;30;p47"/>
          <p:cNvSpPr txBox="1">
            <a:spLocks noGrp="1"/>
          </p:cNvSpPr>
          <p:nvPr>
            <p:ph type="dt" idx="10"/>
          </p:nvPr>
        </p:nvSpPr>
        <p:spPr>
          <a:xfrm>
            <a:off x="3433762" y="6343650"/>
            <a:ext cx="19050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folHlink"/>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31" name="Google Shape;31;p47"/>
          <p:cNvSpPr txBox="1">
            <a:spLocks noGrp="1"/>
          </p:cNvSpPr>
          <p:nvPr>
            <p:ph type="ftr" idx="11"/>
          </p:nvPr>
        </p:nvSpPr>
        <p:spPr>
          <a:xfrm>
            <a:off x="6108700" y="6343650"/>
            <a:ext cx="2895600" cy="4572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400" b="0" i="1" u="none" strike="noStrike" cap="none">
                <a:solidFill>
                  <a:schemeClr val="folHlink"/>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32" name="Google Shape;32;p47"/>
          <p:cNvSpPr txBox="1">
            <a:spLocks noGrp="1"/>
          </p:cNvSpPr>
          <p:nvPr>
            <p:ph type="sldNum" idx="12"/>
          </p:nvPr>
        </p:nvSpPr>
        <p:spPr>
          <a:xfrm>
            <a:off x="146050" y="6361112"/>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transition spd="med">
    <p:randomBar dir="ver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ctrTitle"/>
          </p:nvPr>
        </p:nvSpPr>
        <p:spPr>
          <a:xfrm>
            <a:off x="-4762" y="2997200"/>
            <a:ext cx="9148762" cy="830262"/>
          </a:xfrm>
          <a:prstGeom prst="rect">
            <a:avLst/>
          </a:prstGeom>
          <a:noFill/>
          <a:ln>
            <a:noFill/>
          </a:ln>
        </p:spPr>
        <p:txBody>
          <a:bodyPr spcFirstLastPara="1" wrap="square" lIns="91425" tIns="45700" rIns="91425" bIns="45700" anchor="b" anchorCtr="0">
            <a:spAutoFit/>
          </a:bodyPr>
          <a:lstStyle/>
          <a:p>
            <a:pPr marL="1371600" lvl="0" indent="457200" algn="l" rtl="0">
              <a:lnSpc>
                <a:spcPct val="100000"/>
              </a:lnSpc>
              <a:spcBef>
                <a:spcPts val="0"/>
              </a:spcBef>
              <a:spcAft>
                <a:spcPts val="0"/>
              </a:spcAft>
              <a:buClr>
                <a:schemeClr val="dk2"/>
              </a:buClr>
              <a:buSzPts val="4800"/>
              <a:buFont typeface="Arial Narrow"/>
              <a:buNone/>
            </a:pPr>
            <a:r>
              <a:rPr lang="en-US">
                <a:solidFill>
                  <a:srgbClr val="0000FF"/>
                </a:solidFill>
                <a:latin typeface="Calibri"/>
                <a:ea typeface="Calibri"/>
                <a:cs typeface="Calibri"/>
                <a:sym typeface="Calibri"/>
              </a:rPr>
              <a:t>Random Forest Model</a:t>
            </a:r>
            <a:r>
              <a:rPr lang="en-US" sz="4800" i="0" u="none">
                <a:solidFill>
                  <a:srgbClr val="0000FF"/>
                </a:solidFill>
                <a:latin typeface="Calibri"/>
                <a:ea typeface="Calibri"/>
                <a:cs typeface="Calibri"/>
                <a:sym typeface="Calibri"/>
              </a:rPr>
              <a:t> </a:t>
            </a:r>
            <a:r>
              <a:rPr lang="en-US" sz="4800" b="0" i="0" u="none">
                <a:solidFill>
                  <a:schemeClr val="dk2"/>
                </a:solidFill>
                <a:latin typeface="Arial Narrow"/>
                <a:ea typeface="Arial Narrow"/>
                <a:cs typeface="Arial Narrow"/>
                <a:sym typeface="Arial Narrow"/>
              </a:rPr>
              <a:t> </a:t>
            </a:r>
            <a:endParaRPr/>
          </a:p>
        </p:txBody>
      </p:sp>
    </p:spTree>
  </p:cSld>
  <p:clrMapOvr>
    <a:masterClrMapping/>
  </p:clrMapOvr>
  <p:transition spd="med">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5d413be648_0_60"/>
          <p:cNvSpPr txBox="1">
            <a:spLocks noGrp="1"/>
          </p:cNvSpPr>
          <p:nvPr>
            <p:ph type="title"/>
          </p:nvPr>
        </p:nvSpPr>
        <p:spPr>
          <a:xfrm>
            <a:off x="317500" y="184601"/>
            <a:ext cx="8637600" cy="890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endParaRPr sz="4400"/>
          </a:p>
          <a:p>
            <a:pPr marL="0" lvl="0" indent="0" algn="l" rtl="0">
              <a:lnSpc>
                <a:spcPct val="100000"/>
              </a:lnSpc>
              <a:spcBef>
                <a:spcPts val="0"/>
              </a:spcBef>
              <a:spcAft>
                <a:spcPts val="0"/>
              </a:spcAft>
              <a:buClr>
                <a:schemeClr val="dk2"/>
              </a:buClr>
              <a:buSzPts val="4400"/>
              <a:buFont typeface="Arial Narrow"/>
              <a:buNone/>
            </a:pPr>
            <a:r>
              <a:rPr lang="en-US" sz="4000"/>
              <a:t>Advantages</a:t>
            </a:r>
            <a:endParaRPr sz="4000"/>
          </a:p>
        </p:txBody>
      </p:sp>
      <p:sp>
        <p:nvSpPr>
          <p:cNvPr id="138" name="Google Shape;138;g5d413be648_0_60"/>
          <p:cNvSpPr txBox="1"/>
          <p:nvPr/>
        </p:nvSpPr>
        <p:spPr>
          <a:xfrm>
            <a:off x="1143000" y="5875337"/>
            <a:ext cx="70470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endParaRPr sz="1400" b="0" i="0" u="none" strike="noStrike" cap="none">
              <a:solidFill>
                <a:srgbClr val="000000"/>
              </a:solidFill>
              <a:latin typeface="Arial"/>
              <a:ea typeface="Arial"/>
              <a:cs typeface="Arial"/>
              <a:sym typeface="Arial"/>
            </a:endParaRPr>
          </a:p>
        </p:txBody>
      </p:sp>
      <p:sp>
        <p:nvSpPr>
          <p:cNvPr id="140" name="Google Shape;140;g5d413be648_0_60"/>
          <p:cNvSpPr>
            <a:spLocks noGrp="1"/>
          </p:cNvSpPr>
          <p:nvPr>
            <p:ph type="dgm" idx="2"/>
          </p:nvPr>
        </p:nvSpPr>
        <p:spPr>
          <a:xfrm>
            <a:off x="328625" y="1161825"/>
            <a:ext cx="8208900" cy="56961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600"/>
              </a:spcBef>
              <a:spcAft>
                <a:spcPts val="0"/>
              </a:spcAft>
              <a:buClr>
                <a:srgbClr val="000000"/>
              </a:buClr>
              <a:buSzPts val="2400"/>
              <a:buFont typeface="Calibri"/>
              <a:buChar char="▪"/>
            </a:pPr>
            <a:r>
              <a:rPr lang="en-US">
                <a:latin typeface="Calibri"/>
                <a:ea typeface="Calibri"/>
                <a:cs typeface="Calibri"/>
                <a:sym typeface="Calibri"/>
              </a:rPr>
              <a:t>It has methods for balancing error in class population unbalanced data sets.</a:t>
            </a:r>
            <a:endParaRPr>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US">
                <a:latin typeface="Calibri"/>
                <a:ea typeface="Calibri"/>
                <a:cs typeface="Calibri"/>
                <a:sym typeface="Calibri"/>
              </a:rPr>
              <a:t>Generated forests can be saved for future use on other data.</a:t>
            </a:r>
            <a:endParaRPr>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US">
                <a:latin typeface="Calibri"/>
                <a:ea typeface="Calibri"/>
                <a:cs typeface="Calibri"/>
                <a:sym typeface="Calibri"/>
              </a:rPr>
              <a:t>Prototypes are computed that give information about the relation between the variables and the classification.</a:t>
            </a:r>
            <a:endParaRPr>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US">
                <a:latin typeface="Calibri"/>
                <a:ea typeface="Calibri"/>
                <a:cs typeface="Calibri"/>
                <a:sym typeface="Calibri"/>
              </a:rPr>
              <a:t>It computes proximities between pairs of cases that can be used in clustering, locating outliers, or (by scaling) give interesting views of the data.</a:t>
            </a:r>
            <a:endParaRPr>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US">
                <a:latin typeface="Calibri"/>
                <a:ea typeface="Calibri"/>
                <a:cs typeface="Calibri"/>
                <a:sym typeface="Calibri"/>
              </a:rPr>
              <a:t>The capabilities of the above can be extended to unlabeled data, leading to unsupervised clustering, data views and outlier detection.</a:t>
            </a:r>
            <a:endParaRPr>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US">
                <a:latin typeface="Calibri"/>
                <a:ea typeface="Calibri"/>
                <a:cs typeface="Calibri"/>
                <a:sym typeface="Calibri"/>
              </a:rPr>
              <a:t>It offers an experimental method for detecting variable interactions.</a:t>
            </a:r>
            <a:endParaRPr>
              <a:latin typeface="Calibri"/>
              <a:ea typeface="Calibri"/>
              <a:cs typeface="Calibri"/>
              <a:sym typeface="Calibri"/>
            </a:endParaRPr>
          </a:p>
          <a:p>
            <a:pPr marL="457200" lvl="0" indent="0" algn="l" rtl="0">
              <a:lnSpc>
                <a:spcPct val="115000"/>
              </a:lnSpc>
              <a:spcBef>
                <a:spcPts val="600"/>
              </a:spcBef>
              <a:spcAft>
                <a:spcPts val="0"/>
              </a:spcAft>
              <a:buNone/>
            </a:pPr>
            <a:endParaRPr>
              <a:latin typeface="Calibri"/>
              <a:ea typeface="Calibri"/>
              <a:cs typeface="Calibri"/>
              <a:sym typeface="Calibri"/>
            </a:endParaRPr>
          </a:p>
          <a:p>
            <a:pPr marL="457200" lvl="0" indent="0" algn="l" rtl="0">
              <a:lnSpc>
                <a:spcPct val="115000"/>
              </a:lnSpc>
              <a:spcBef>
                <a:spcPts val="600"/>
              </a:spcBef>
              <a:spcAft>
                <a:spcPts val="0"/>
              </a:spcAft>
              <a:buNone/>
            </a:pPr>
            <a:endParaRPr>
              <a:latin typeface="Calibri"/>
              <a:ea typeface="Calibri"/>
              <a:cs typeface="Calibri"/>
              <a:sym typeface="Calibri"/>
            </a:endParaRPr>
          </a:p>
          <a:p>
            <a:pPr marL="457200" lvl="0" indent="0" algn="l" rtl="0">
              <a:lnSpc>
                <a:spcPct val="115000"/>
              </a:lnSpc>
              <a:spcBef>
                <a:spcPts val="600"/>
              </a:spcBef>
              <a:spcAft>
                <a:spcPts val="0"/>
              </a:spcAft>
              <a:buNone/>
            </a:pPr>
            <a:r>
              <a:rPr lang="en-US" sz="2600">
                <a:solidFill>
                  <a:srgbClr val="000000"/>
                </a:solidFill>
                <a:latin typeface="Calibri"/>
                <a:ea typeface="Calibri"/>
                <a:cs typeface="Calibri"/>
                <a:sym typeface="Calibri"/>
              </a:rPr>
              <a:t> </a:t>
            </a:r>
            <a:endParaRPr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5d413be648_0_70"/>
          <p:cNvSpPr txBox="1">
            <a:spLocks noGrp="1"/>
          </p:cNvSpPr>
          <p:nvPr>
            <p:ph type="title"/>
          </p:nvPr>
        </p:nvSpPr>
        <p:spPr>
          <a:xfrm>
            <a:off x="317500" y="184601"/>
            <a:ext cx="8637600" cy="890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endParaRPr sz="4400"/>
          </a:p>
          <a:p>
            <a:pPr marL="0" lvl="0" indent="0" algn="l" rtl="0">
              <a:lnSpc>
                <a:spcPct val="100000"/>
              </a:lnSpc>
              <a:spcBef>
                <a:spcPts val="0"/>
              </a:spcBef>
              <a:spcAft>
                <a:spcPts val="0"/>
              </a:spcAft>
              <a:buClr>
                <a:schemeClr val="dk2"/>
              </a:buClr>
              <a:buSzPts val="4400"/>
              <a:buFont typeface="Arial Narrow"/>
              <a:buNone/>
            </a:pPr>
            <a:r>
              <a:rPr lang="en-US" sz="4000"/>
              <a:t>Disadvantages</a:t>
            </a:r>
            <a:endParaRPr sz="4000"/>
          </a:p>
        </p:txBody>
      </p:sp>
      <p:sp>
        <p:nvSpPr>
          <p:cNvPr id="147" name="Google Shape;147;g5d413be648_0_70"/>
          <p:cNvSpPr txBox="1"/>
          <p:nvPr/>
        </p:nvSpPr>
        <p:spPr>
          <a:xfrm>
            <a:off x="1143000" y="5875337"/>
            <a:ext cx="70470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endParaRPr sz="1400" b="0" i="0" u="none" strike="noStrike" cap="none">
              <a:solidFill>
                <a:srgbClr val="000000"/>
              </a:solidFill>
              <a:latin typeface="Arial"/>
              <a:ea typeface="Arial"/>
              <a:cs typeface="Arial"/>
              <a:sym typeface="Arial"/>
            </a:endParaRPr>
          </a:p>
        </p:txBody>
      </p:sp>
      <p:sp>
        <p:nvSpPr>
          <p:cNvPr id="149" name="Google Shape;149;g5d413be648_0_70"/>
          <p:cNvSpPr>
            <a:spLocks noGrp="1"/>
          </p:cNvSpPr>
          <p:nvPr>
            <p:ph type="dgm" idx="2"/>
          </p:nvPr>
        </p:nvSpPr>
        <p:spPr>
          <a:xfrm>
            <a:off x="328625" y="1161825"/>
            <a:ext cx="8208900" cy="56961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600"/>
              </a:spcBef>
              <a:spcAft>
                <a:spcPts val="0"/>
              </a:spcAft>
              <a:buClr>
                <a:srgbClr val="000000"/>
              </a:buClr>
              <a:buSzPts val="2400"/>
              <a:buFont typeface="Calibri"/>
              <a:buChar char="▪"/>
            </a:pPr>
            <a:r>
              <a:rPr lang="en-US">
                <a:latin typeface="Calibri"/>
                <a:ea typeface="Calibri"/>
                <a:cs typeface="Calibri"/>
                <a:sym typeface="Calibri"/>
              </a:rPr>
              <a:t>Random forests have been observed to overfit for some datasets with noisy classification/regression tasks.</a:t>
            </a:r>
            <a:endParaRPr>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US">
                <a:latin typeface="Calibri"/>
                <a:ea typeface="Calibri"/>
                <a:cs typeface="Calibri"/>
                <a:sym typeface="Calibri"/>
              </a:rPr>
              <a:t>For data including categorical variables with different number of levels, random forests are biased in favor of those attributes with more levels. Therefore, the variable importance scores from random forest are not reliable for this type of data.</a:t>
            </a:r>
            <a:endParaRPr>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US">
                <a:latin typeface="Calibri"/>
                <a:ea typeface="Calibri"/>
                <a:cs typeface="Calibri"/>
                <a:sym typeface="Calibri"/>
              </a:rPr>
              <a:t>It is also computationally much more expensive than a simple model like Decision Tree.</a:t>
            </a:r>
            <a:endParaRPr>
              <a:latin typeface="Calibri"/>
              <a:ea typeface="Calibri"/>
              <a:cs typeface="Calibri"/>
              <a:sym typeface="Calibri"/>
            </a:endParaRPr>
          </a:p>
          <a:p>
            <a:pPr marL="457200" lvl="0" indent="0" algn="l" rtl="0">
              <a:lnSpc>
                <a:spcPct val="115000"/>
              </a:lnSpc>
              <a:spcBef>
                <a:spcPts val="600"/>
              </a:spcBef>
              <a:spcAft>
                <a:spcPts val="0"/>
              </a:spcAft>
              <a:buNone/>
            </a:pPr>
            <a:endParaRPr>
              <a:latin typeface="Calibri"/>
              <a:ea typeface="Calibri"/>
              <a:cs typeface="Calibri"/>
              <a:sym typeface="Calibri"/>
            </a:endParaRPr>
          </a:p>
          <a:p>
            <a:pPr marL="457200" lvl="0" indent="0" algn="l" rtl="0">
              <a:lnSpc>
                <a:spcPct val="115000"/>
              </a:lnSpc>
              <a:spcBef>
                <a:spcPts val="600"/>
              </a:spcBef>
              <a:spcAft>
                <a:spcPts val="0"/>
              </a:spcAft>
              <a:buNone/>
            </a:pPr>
            <a:endParaRPr>
              <a:latin typeface="Calibri"/>
              <a:ea typeface="Calibri"/>
              <a:cs typeface="Calibri"/>
              <a:sym typeface="Calibri"/>
            </a:endParaRPr>
          </a:p>
          <a:p>
            <a:pPr marL="457200" lvl="0" indent="0" algn="l" rtl="0">
              <a:lnSpc>
                <a:spcPct val="115000"/>
              </a:lnSpc>
              <a:spcBef>
                <a:spcPts val="600"/>
              </a:spcBef>
              <a:spcAft>
                <a:spcPts val="0"/>
              </a:spcAft>
              <a:buNone/>
            </a:pPr>
            <a:endParaRPr>
              <a:latin typeface="Calibri"/>
              <a:ea typeface="Calibri"/>
              <a:cs typeface="Calibri"/>
              <a:sym typeface="Calibri"/>
            </a:endParaRPr>
          </a:p>
          <a:p>
            <a:pPr marL="457200" lvl="0" indent="0" algn="l" rtl="0">
              <a:lnSpc>
                <a:spcPct val="115000"/>
              </a:lnSpc>
              <a:spcBef>
                <a:spcPts val="600"/>
              </a:spcBef>
              <a:spcAft>
                <a:spcPts val="0"/>
              </a:spcAft>
              <a:buNone/>
            </a:pPr>
            <a:r>
              <a:rPr lang="en-US" sz="2600">
                <a:solidFill>
                  <a:srgbClr val="000000"/>
                </a:solidFill>
                <a:latin typeface="Calibri"/>
                <a:ea typeface="Calibri"/>
                <a:cs typeface="Calibri"/>
                <a:sym typeface="Calibri"/>
              </a:rPr>
              <a:t> </a:t>
            </a:r>
            <a:endParaRPr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5d413be648_0_80"/>
          <p:cNvSpPr txBox="1">
            <a:spLocks noGrp="1"/>
          </p:cNvSpPr>
          <p:nvPr>
            <p:ph type="title"/>
          </p:nvPr>
        </p:nvSpPr>
        <p:spPr>
          <a:xfrm>
            <a:off x="317500" y="184601"/>
            <a:ext cx="8637600" cy="890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endParaRPr sz="4400"/>
          </a:p>
          <a:p>
            <a:pPr marL="0" lvl="0" indent="0" algn="l" rtl="0">
              <a:lnSpc>
                <a:spcPct val="100000"/>
              </a:lnSpc>
              <a:spcBef>
                <a:spcPts val="0"/>
              </a:spcBef>
              <a:spcAft>
                <a:spcPts val="0"/>
              </a:spcAft>
              <a:buClr>
                <a:schemeClr val="dk2"/>
              </a:buClr>
              <a:buSzPts val="4400"/>
              <a:buFont typeface="Arial Narrow"/>
              <a:buNone/>
            </a:pPr>
            <a:r>
              <a:rPr lang="en-US" sz="4000"/>
              <a:t>Applications </a:t>
            </a:r>
            <a:endParaRPr sz="4000"/>
          </a:p>
        </p:txBody>
      </p:sp>
      <p:sp>
        <p:nvSpPr>
          <p:cNvPr id="156" name="Google Shape;156;g5d413be648_0_80"/>
          <p:cNvSpPr txBox="1"/>
          <p:nvPr/>
        </p:nvSpPr>
        <p:spPr>
          <a:xfrm>
            <a:off x="1143000" y="5875337"/>
            <a:ext cx="70470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endParaRPr sz="1400" b="0" i="0" u="none" strike="noStrike" cap="none">
              <a:solidFill>
                <a:srgbClr val="000000"/>
              </a:solidFill>
              <a:latin typeface="Arial"/>
              <a:ea typeface="Arial"/>
              <a:cs typeface="Arial"/>
              <a:sym typeface="Arial"/>
            </a:endParaRPr>
          </a:p>
        </p:txBody>
      </p:sp>
      <p:sp>
        <p:nvSpPr>
          <p:cNvPr id="158" name="Google Shape;158;g5d413be648_0_80"/>
          <p:cNvSpPr>
            <a:spLocks noGrp="1"/>
          </p:cNvSpPr>
          <p:nvPr>
            <p:ph type="dgm" idx="2"/>
          </p:nvPr>
        </p:nvSpPr>
        <p:spPr>
          <a:xfrm>
            <a:off x="328625" y="1161825"/>
            <a:ext cx="8208900" cy="5696100"/>
          </a:xfrm>
          <a:prstGeom prst="rect">
            <a:avLst/>
          </a:prstGeom>
          <a:noFill/>
          <a:ln>
            <a:noFill/>
          </a:ln>
        </p:spPr>
        <p:txBody>
          <a:bodyPr spcFirstLastPara="1" wrap="square" lIns="91425" tIns="45700" rIns="91425" bIns="45700" anchor="t" anchorCtr="0">
            <a:noAutofit/>
          </a:bodyPr>
          <a:lstStyle/>
          <a:p>
            <a:pPr marL="457200" lvl="0" indent="0" algn="l" rtl="0">
              <a:lnSpc>
                <a:spcPct val="115000"/>
              </a:lnSpc>
              <a:spcBef>
                <a:spcPts val="600"/>
              </a:spcBef>
              <a:spcAft>
                <a:spcPts val="0"/>
              </a:spcAft>
              <a:buNone/>
            </a:pPr>
            <a:endParaRPr>
              <a:latin typeface="Calibri"/>
              <a:ea typeface="Calibri"/>
              <a:cs typeface="Calibri"/>
              <a:sym typeface="Calibri"/>
            </a:endParaRPr>
          </a:p>
          <a:p>
            <a:pPr marL="457200" lvl="0" indent="0" algn="l" rtl="0">
              <a:lnSpc>
                <a:spcPct val="115000"/>
              </a:lnSpc>
              <a:spcBef>
                <a:spcPts val="600"/>
              </a:spcBef>
              <a:spcAft>
                <a:spcPts val="0"/>
              </a:spcAft>
              <a:buNone/>
            </a:pPr>
            <a:endParaRPr>
              <a:latin typeface="Calibri"/>
              <a:ea typeface="Calibri"/>
              <a:cs typeface="Calibri"/>
              <a:sym typeface="Calibri"/>
            </a:endParaRPr>
          </a:p>
          <a:p>
            <a:pPr marL="457200" lvl="0" indent="0" algn="l" rtl="0">
              <a:lnSpc>
                <a:spcPct val="115000"/>
              </a:lnSpc>
              <a:spcBef>
                <a:spcPts val="600"/>
              </a:spcBef>
              <a:spcAft>
                <a:spcPts val="0"/>
              </a:spcAft>
              <a:buNone/>
            </a:pPr>
            <a:endParaRPr>
              <a:latin typeface="Calibri"/>
              <a:ea typeface="Calibri"/>
              <a:cs typeface="Calibri"/>
              <a:sym typeface="Calibri"/>
            </a:endParaRPr>
          </a:p>
          <a:p>
            <a:pPr marL="457200" lvl="0" indent="0" algn="l" rtl="0">
              <a:lnSpc>
                <a:spcPct val="115000"/>
              </a:lnSpc>
              <a:spcBef>
                <a:spcPts val="600"/>
              </a:spcBef>
              <a:spcAft>
                <a:spcPts val="0"/>
              </a:spcAft>
              <a:buNone/>
            </a:pPr>
            <a:r>
              <a:rPr lang="en-US" sz="2600">
                <a:solidFill>
                  <a:srgbClr val="000000"/>
                </a:solidFill>
                <a:latin typeface="Calibri"/>
                <a:ea typeface="Calibri"/>
                <a:cs typeface="Calibri"/>
                <a:sym typeface="Calibri"/>
              </a:rPr>
              <a:t> </a:t>
            </a:r>
            <a:endParaRPr b="1">
              <a:latin typeface="Calibri"/>
              <a:ea typeface="Calibri"/>
              <a:cs typeface="Calibri"/>
              <a:sym typeface="Calibri"/>
            </a:endParaRPr>
          </a:p>
        </p:txBody>
      </p:sp>
      <p:pic>
        <p:nvPicPr>
          <p:cNvPr id="159" name="Google Shape;159;g5d413be648_0_80"/>
          <p:cNvPicPr preferRelativeResize="0"/>
          <p:nvPr/>
        </p:nvPicPr>
        <p:blipFill>
          <a:blip r:embed="rId3">
            <a:alphaModFix/>
          </a:blip>
          <a:stretch>
            <a:fillRect/>
          </a:stretch>
        </p:blipFill>
        <p:spPr>
          <a:xfrm>
            <a:off x="476550" y="1493375"/>
            <a:ext cx="7917075" cy="453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a:spLocks noGrp="1"/>
          </p:cNvSpPr>
          <p:nvPr>
            <p:ph type="title"/>
          </p:nvPr>
        </p:nvSpPr>
        <p:spPr>
          <a:xfrm>
            <a:off x="542925" y="963612"/>
            <a:ext cx="6972300" cy="769937"/>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400"/>
              <a:buFont typeface="Arial Narrow"/>
              <a:buNone/>
            </a:pPr>
            <a:r>
              <a:rPr lang="en-US" sz="4400" b="0" i="0" u="none">
                <a:solidFill>
                  <a:schemeClr val="dk2"/>
                </a:solidFill>
                <a:latin typeface="Arial Narrow"/>
                <a:ea typeface="Arial Narrow"/>
                <a:cs typeface="Arial Narrow"/>
                <a:sym typeface="Arial Narrow"/>
              </a:rPr>
              <a:t>In</a:t>
            </a:r>
            <a:r>
              <a:rPr lang="en-US" sz="4400"/>
              <a:t>troduction</a:t>
            </a:r>
            <a:endParaRPr/>
          </a:p>
        </p:txBody>
      </p:sp>
      <p:sp>
        <p:nvSpPr>
          <p:cNvPr id="51" name="Google Shape;51;p2"/>
          <p:cNvSpPr txBox="1">
            <a:spLocks noGrp="1"/>
          </p:cNvSpPr>
          <p:nvPr>
            <p:ph type="body" idx="1"/>
          </p:nvPr>
        </p:nvSpPr>
        <p:spPr>
          <a:xfrm>
            <a:off x="380950" y="1632972"/>
            <a:ext cx="8208900" cy="499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350"/>
              <a:buNone/>
            </a:pPr>
            <a:endParaRPr sz="2800" dirty="0">
              <a:latin typeface="Calibri"/>
              <a:ea typeface="Calibri"/>
              <a:cs typeface="Calibri"/>
              <a:sym typeface="Calibri"/>
            </a:endParaRPr>
          </a:p>
          <a:p>
            <a:pPr marL="457200" lvl="0" indent="-381000" algn="l" rtl="0">
              <a:lnSpc>
                <a:spcPct val="115000"/>
              </a:lnSpc>
              <a:spcBef>
                <a:spcPts val="600"/>
              </a:spcBef>
              <a:spcAft>
                <a:spcPts val="0"/>
              </a:spcAft>
              <a:buClr>
                <a:srgbClr val="000000"/>
              </a:buClr>
              <a:buSzPts val="2400"/>
              <a:buFont typeface="Calibri"/>
              <a:buChar char="▪"/>
            </a:pPr>
            <a:r>
              <a:rPr lang="en-US" b="1" dirty="0">
                <a:latin typeface="Calibri"/>
                <a:ea typeface="Calibri"/>
                <a:cs typeface="Calibri"/>
                <a:sym typeface="Calibri"/>
              </a:rPr>
              <a:t>Random Forest</a:t>
            </a:r>
            <a:r>
              <a:rPr lang="en-US" dirty="0">
                <a:latin typeface="Calibri"/>
                <a:ea typeface="Calibri"/>
                <a:cs typeface="Calibri"/>
                <a:sym typeface="Calibri"/>
              </a:rPr>
              <a:t> (or </a:t>
            </a:r>
            <a:r>
              <a:rPr lang="en-US" b="1" dirty="0">
                <a:latin typeface="Calibri"/>
                <a:ea typeface="Calibri"/>
                <a:cs typeface="Calibri"/>
                <a:sym typeface="Calibri"/>
              </a:rPr>
              <a:t>random forests</a:t>
            </a:r>
            <a:r>
              <a:rPr lang="en-US" dirty="0">
                <a:latin typeface="Calibri"/>
                <a:ea typeface="Calibri"/>
                <a:cs typeface="Calibri"/>
                <a:sym typeface="Calibri"/>
              </a:rPr>
              <a:t>) is an ensemble classifier that consists of many decision trees and outputs the class that is the mode of the class's output by individual trees.</a:t>
            </a:r>
            <a:endParaRPr dirty="0">
              <a:latin typeface="Calibri"/>
              <a:ea typeface="Calibri"/>
              <a:cs typeface="Calibri"/>
              <a:sym typeface="Calibri"/>
            </a:endParaRPr>
          </a:p>
          <a:p>
            <a:pPr marL="457200" lvl="0" indent="0" algn="l" rtl="0">
              <a:lnSpc>
                <a:spcPct val="115000"/>
              </a:lnSpc>
              <a:spcBef>
                <a:spcPts val="600"/>
              </a:spcBef>
              <a:spcAft>
                <a:spcPts val="0"/>
              </a:spcAft>
              <a:buNone/>
            </a:pPr>
            <a:endParaRPr dirty="0">
              <a:latin typeface="Calibri"/>
              <a:ea typeface="Calibri"/>
              <a:cs typeface="Calibri"/>
              <a:sym typeface="Calibri"/>
            </a:endParaRPr>
          </a:p>
          <a:p>
            <a:pPr marL="457200" lvl="0" indent="-381000" algn="l" rtl="0">
              <a:lnSpc>
                <a:spcPct val="115000"/>
              </a:lnSpc>
              <a:spcBef>
                <a:spcPts val="600"/>
              </a:spcBef>
              <a:spcAft>
                <a:spcPts val="0"/>
              </a:spcAft>
              <a:buClr>
                <a:srgbClr val="000000"/>
              </a:buClr>
              <a:buSzPts val="2400"/>
              <a:buFont typeface="Calibri"/>
              <a:buChar char="▪"/>
            </a:pPr>
            <a:r>
              <a:rPr lang="en-US" dirty="0">
                <a:latin typeface="Calibri"/>
                <a:ea typeface="Calibri"/>
                <a:cs typeface="Calibri"/>
                <a:sym typeface="Calibri"/>
              </a:rPr>
              <a:t>The term came from </a:t>
            </a:r>
            <a:r>
              <a:rPr lang="en-US" b="1" dirty="0">
                <a:latin typeface="Calibri"/>
                <a:ea typeface="Calibri"/>
                <a:cs typeface="Calibri"/>
                <a:sym typeface="Calibri"/>
              </a:rPr>
              <a:t>random decision forests</a:t>
            </a:r>
            <a:r>
              <a:rPr lang="en-US" dirty="0">
                <a:latin typeface="Calibri"/>
                <a:ea typeface="Calibri"/>
                <a:cs typeface="Calibri"/>
                <a:sym typeface="Calibri"/>
              </a:rPr>
              <a:t> that was first proposed by Tin Kam Ho of Bell Labs in 1995.</a:t>
            </a:r>
            <a:endParaRPr dirty="0">
              <a:latin typeface="Calibri"/>
              <a:ea typeface="Calibri"/>
              <a:cs typeface="Calibri"/>
              <a:sym typeface="Calibri"/>
            </a:endParaRPr>
          </a:p>
          <a:p>
            <a:pPr marL="457200" lvl="0" indent="0" algn="l" rtl="0">
              <a:lnSpc>
                <a:spcPct val="115000"/>
              </a:lnSpc>
              <a:spcBef>
                <a:spcPts val="600"/>
              </a:spcBef>
              <a:spcAft>
                <a:spcPts val="0"/>
              </a:spcAft>
              <a:buNone/>
            </a:pPr>
            <a:endParaRPr dirty="0">
              <a:latin typeface="Calibri"/>
              <a:ea typeface="Calibri"/>
              <a:cs typeface="Calibri"/>
              <a:sym typeface="Calibri"/>
            </a:endParaRPr>
          </a:p>
          <a:p>
            <a:pPr marL="457200" lvl="0" indent="-381000" algn="l" rtl="0">
              <a:lnSpc>
                <a:spcPct val="115000"/>
              </a:lnSpc>
              <a:spcBef>
                <a:spcPts val="600"/>
              </a:spcBef>
              <a:spcAft>
                <a:spcPts val="0"/>
              </a:spcAft>
              <a:buClr>
                <a:srgbClr val="000000"/>
              </a:buClr>
              <a:buSzPts val="2400"/>
              <a:buFont typeface="Calibri"/>
              <a:buChar char="▪"/>
            </a:pPr>
            <a:r>
              <a:rPr lang="en-US" dirty="0">
                <a:latin typeface="Calibri"/>
                <a:ea typeface="Calibri"/>
                <a:cs typeface="Calibri"/>
                <a:sym typeface="Calibri"/>
              </a:rPr>
              <a:t>The method combines </a:t>
            </a:r>
            <a:r>
              <a:rPr lang="en-US" dirty="0" err="1">
                <a:latin typeface="Calibri"/>
                <a:ea typeface="Calibri"/>
                <a:cs typeface="Calibri"/>
                <a:sym typeface="Calibri"/>
              </a:rPr>
              <a:t>Breiman's</a:t>
            </a:r>
            <a:r>
              <a:rPr lang="en-US" dirty="0">
                <a:latin typeface="Calibri"/>
                <a:ea typeface="Calibri"/>
                <a:cs typeface="Calibri"/>
                <a:sym typeface="Calibri"/>
              </a:rPr>
              <a:t> "</a:t>
            </a:r>
            <a:r>
              <a:rPr lang="en-US" b="1" dirty="0">
                <a:latin typeface="Calibri"/>
                <a:ea typeface="Calibri"/>
                <a:cs typeface="Calibri"/>
                <a:sym typeface="Calibri"/>
              </a:rPr>
              <a:t>Bagging</a:t>
            </a:r>
            <a:r>
              <a:rPr lang="en-US" dirty="0">
                <a:latin typeface="Calibri"/>
                <a:ea typeface="Calibri"/>
                <a:cs typeface="Calibri"/>
                <a:sym typeface="Calibri"/>
              </a:rPr>
              <a:t>" idea and the random selection of features.</a:t>
            </a:r>
            <a:endParaRPr dirty="0">
              <a:latin typeface="Calibri"/>
              <a:ea typeface="Calibri"/>
              <a:cs typeface="Calibri"/>
              <a:sym typeface="Calibri"/>
            </a:endParaRPr>
          </a:p>
        </p:txBody>
      </p:sp>
    </p:spTree>
  </p:cSld>
  <p:clrMapOvr>
    <a:masterClrMapping/>
  </p:clrMapOvr>
  <p:transition spd="med">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5d3fc075a9_0_0"/>
          <p:cNvSpPr txBox="1">
            <a:spLocks noGrp="1"/>
          </p:cNvSpPr>
          <p:nvPr>
            <p:ph type="title"/>
          </p:nvPr>
        </p:nvSpPr>
        <p:spPr>
          <a:xfrm>
            <a:off x="542925" y="680574"/>
            <a:ext cx="6972300" cy="846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r>
              <a:rPr lang="en-US" sz="4400"/>
              <a:t>Introduction </a:t>
            </a:r>
            <a:endParaRPr/>
          </a:p>
        </p:txBody>
      </p:sp>
      <p:sp>
        <p:nvSpPr>
          <p:cNvPr id="59" name="Google Shape;59;g5d3fc075a9_0_0"/>
          <p:cNvSpPr txBox="1">
            <a:spLocks noGrp="1"/>
          </p:cNvSpPr>
          <p:nvPr>
            <p:ph type="body" idx="1"/>
          </p:nvPr>
        </p:nvSpPr>
        <p:spPr>
          <a:xfrm>
            <a:off x="380950" y="1273875"/>
            <a:ext cx="8208900" cy="535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350"/>
              <a:buNone/>
            </a:pPr>
            <a:endParaRPr sz="2800" dirty="0">
              <a:latin typeface="Calibri"/>
              <a:ea typeface="Calibri"/>
              <a:cs typeface="Calibri"/>
              <a:sym typeface="Calibri"/>
            </a:endParaRPr>
          </a:p>
          <a:p>
            <a:pPr marL="342900" marR="0" lvl="0" indent="-317500" algn="l" rtl="0">
              <a:lnSpc>
                <a:spcPct val="100000"/>
              </a:lnSpc>
              <a:spcBef>
                <a:spcPts val="0"/>
              </a:spcBef>
              <a:spcAft>
                <a:spcPts val="0"/>
              </a:spcAft>
              <a:buClr>
                <a:srgbClr val="000000"/>
              </a:buClr>
              <a:buSzPts val="2400"/>
              <a:buFont typeface="Calibri"/>
              <a:buChar char="▪"/>
            </a:pPr>
            <a:r>
              <a:rPr lang="en-US" dirty="0" err="1">
                <a:latin typeface="Calibri"/>
                <a:ea typeface="Calibri"/>
                <a:cs typeface="Calibri"/>
                <a:sym typeface="Calibri"/>
              </a:rPr>
              <a:t>Ensembling</a:t>
            </a:r>
            <a:r>
              <a:rPr lang="en-US" dirty="0">
                <a:latin typeface="Calibri"/>
                <a:ea typeface="Calibri"/>
                <a:cs typeface="Calibri"/>
                <a:sym typeface="Calibri"/>
              </a:rPr>
              <a:t> is usually done using the concept of bagging with different feature sets.</a:t>
            </a:r>
            <a:endParaRPr dirty="0">
              <a:latin typeface="Calibri"/>
              <a:ea typeface="Calibri"/>
              <a:cs typeface="Calibri"/>
              <a:sym typeface="Calibri"/>
            </a:endParaRPr>
          </a:p>
          <a:p>
            <a:pPr marL="457200" marR="0" lvl="0" indent="0" algn="l" rtl="0">
              <a:lnSpc>
                <a:spcPct val="100000"/>
              </a:lnSpc>
              <a:spcBef>
                <a:spcPts val="0"/>
              </a:spcBef>
              <a:spcAft>
                <a:spcPts val="0"/>
              </a:spcAft>
              <a:buNone/>
            </a:pPr>
            <a:endParaRPr dirty="0">
              <a:latin typeface="Calibri"/>
              <a:ea typeface="Calibri"/>
              <a:cs typeface="Calibri"/>
              <a:sym typeface="Calibri"/>
            </a:endParaRPr>
          </a:p>
          <a:p>
            <a:pPr marL="342900" marR="0" lvl="0" indent="-317500" algn="l" rtl="0">
              <a:lnSpc>
                <a:spcPct val="100000"/>
              </a:lnSpc>
              <a:spcBef>
                <a:spcPts val="0"/>
              </a:spcBef>
              <a:spcAft>
                <a:spcPts val="0"/>
              </a:spcAft>
              <a:buClr>
                <a:srgbClr val="000000"/>
              </a:buClr>
              <a:buSzPts val="2400"/>
              <a:buFont typeface="Calibri"/>
              <a:buChar char="▪"/>
            </a:pPr>
            <a:r>
              <a:rPr lang="en-US" dirty="0">
                <a:latin typeface="Calibri"/>
                <a:ea typeface="Calibri"/>
                <a:cs typeface="Calibri"/>
                <a:sym typeface="Calibri"/>
              </a:rPr>
              <a:t>The reason for using large number of trees in random forest is to train the trees enough such that contribution from each feature comes in a number of models.</a:t>
            </a:r>
            <a:endParaRPr dirty="0">
              <a:latin typeface="Calibri"/>
              <a:ea typeface="Calibri"/>
              <a:cs typeface="Calibri"/>
              <a:sym typeface="Calibri"/>
            </a:endParaRPr>
          </a:p>
          <a:p>
            <a:pPr marL="457200" marR="0" lvl="0" indent="0" algn="l" rtl="0">
              <a:lnSpc>
                <a:spcPct val="100000"/>
              </a:lnSpc>
              <a:spcBef>
                <a:spcPts val="0"/>
              </a:spcBef>
              <a:spcAft>
                <a:spcPts val="0"/>
              </a:spcAft>
              <a:buNone/>
            </a:pPr>
            <a:endParaRPr dirty="0">
              <a:latin typeface="Calibri"/>
              <a:ea typeface="Calibri"/>
              <a:cs typeface="Calibri"/>
              <a:sym typeface="Calibri"/>
            </a:endParaRPr>
          </a:p>
          <a:p>
            <a:pPr marL="342900" marR="0" lvl="0" indent="-317500" algn="l" rtl="0">
              <a:lnSpc>
                <a:spcPct val="100000"/>
              </a:lnSpc>
              <a:spcBef>
                <a:spcPts val="0"/>
              </a:spcBef>
              <a:spcAft>
                <a:spcPts val="0"/>
              </a:spcAft>
              <a:buClr>
                <a:srgbClr val="000000"/>
              </a:buClr>
              <a:buSzPts val="2400"/>
              <a:buFont typeface="Calibri"/>
              <a:buChar char="▪"/>
            </a:pPr>
            <a:r>
              <a:rPr lang="en-US" dirty="0">
                <a:latin typeface="Calibri"/>
                <a:ea typeface="Calibri"/>
                <a:cs typeface="Calibri"/>
                <a:sym typeface="Calibri"/>
              </a:rPr>
              <a:t>After the Random Forest is generated by combining the </a:t>
            </a:r>
            <a:r>
              <a:rPr lang="en-US" dirty="0" err="1">
                <a:latin typeface="Calibri"/>
                <a:ea typeface="Calibri"/>
                <a:cs typeface="Calibri"/>
                <a:sym typeface="Calibri"/>
              </a:rPr>
              <a:t>trees,majority</a:t>
            </a:r>
            <a:r>
              <a:rPr lang="en-US" dirty="0">
                <a:latin typeface="Calibri"/>
                <a:ea typeface="Calibri"/>
                <a:cs typeface="Calibri"/>
                <a:sym typeface="Calibri"/>
              </a:rPr>
              <a:t> vote is applied to combine the output of different trees. </a:t>
            </a:r>
            <a:endParaRPr dirty="0">
              <a:latin typeface="Calibri"/>
              <a:ea typeface="Calibri"/>
              <a:cs typeface="Calibri"/>
              <a:sym typeface="Calibri"/>
            </a:endParaRPr>
          </a:p>
          <a:p>
            <a:pPr marL="457200" marR="0" lvl="0" indent="0" algn="l" rtl="0">
              <a:lnSpc>
                <a:spcPct val="100000"/>
              </a:lnSpc>
              <a:spcBef>
                <a:spcPts val="0"/>
              </a:spcBef>
              <a:spcAft>
                <a:spcPts val="0"/>
              </a:spcAft>
              <a:buNone/>
            </a:pPr>
            <a:endParaRPr dirty="0">
              <a:latin typeface="Calibri"/>
              <a:ea typeface="Calibri"/>
              <a:cs typeface="Calibri"/>
              <a:sym typeface="Calibri"/>
            </a:endParaRPr>
          </a:p>
          <a:p>
            <a:pPr marL="342900" marR="0" lvl="0" indent="-317500" algn="l" rtl="0">
              <a:lnSpc>
                <a:spcPct val="100000"/>
              </a:lnSpc>
              <a:spcBef>
                <a:spcPts val="0"/>
              </a:spcBef>
              <a:spcAft>
                <a:spcPts val="0"/>
              </a:spcAft>
              <a:buClr>
                <a:srgbClr val="000000"/>
              </a:buClr>
              <a:buSzPts val="2400"/>
              <a:buFont typeface="Calibri"/>
              <a:buChar char="▪"/>
            </a:pPr>
            <a:r>
              <a:rPr lang="en-US" dirty="0">
                <a:latin typeface="Calibri"/>
                <a:ea typeface="Calibri"/>
                <a:cs typeface="Calibri"/>
                <a:sym typeface="Calibri"/>
              </a:rPr>
              <a:t>The result from the Ensemble model is usually better than that from the individual decision tree models.</a:t>
            </a:r>
            <a:endParaRPr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242887" y="636587"/>
            <a:ext cx="7781925" cy="768350"/>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400"/>
              <a:buFont typeface="Arial Narrow"/>
              <a:buNone/>
            </a:pPr>
            <a:r>
              <a:rPr lang="en-US" sz="4400"/>
              <a:t>Random Forest Model</a:t>
            </a:r>
            <a:endParaRPr/>
          </a:p>
        </p:txBody>
      </p:sp>
      <p:sp>
        <p:nvSpPr>
          <p:cNvPr id="67" name="Google Shape;67;p3"/>
          <p:cNvSpPr txBox="1"/>
          <p:nvPr/>
        </p:nvSpPr>
        <p:spPr>
          <a:xfrm>
            <a:off x="1143000" y="5875337"/>
            <a:ext cx="704691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endParaRPr sz="1400" b="0" i="0" u="none" strike="noStrike" cap="none">
              <a:solidFill>
                <a:srgbClr val="000000"/>
              </a:solidFill>
              <a:latin typeface="Arial"/>
              <a:ea typeface="Arial"/>
              <a:cs typeface="Arial"/>
              <a:sym typeface="Arial"/>
            </a:endParaRPr>
          </a:p>
        </p:txBody>
      </p:sp>
      <p:pic>
        <p:nvPicPr>
          <p:cNvPr id="69" name="Google Shape;69;p3"/>
          <p:cNvPicPr preferRelativeResize="0"/>
          <p:nvPr/>
        </p:nvPicPr>
        <p:blipFill>
          <a:blip r:embed="rId3">
            <a:alphaModFix/>
          </a:blip>
          <a:stretch>
            <a:fillRect/>
          </a:stretch>
        </p:blipFill>
        <p:spPr>
          <a:xfrm>
            <a:off x="672325" y="1692675"/>
            <a:ext cx="7686399" cy="4449850"/>
          </a:xfrm>
          <a:prstGeom prst="rect">
            <a:avLst/>
          </a:prstGeom>
          <a:noFill/>
          <a:ln>
            <a:noFill/>
          </a:ln>
        </p:spPr>
      </p:pic>
    </p:spTree>
  </p:cSld>
  <p:clrMapOvr>
    <a:masterClrMapping/>
  </p:clrMapOvr>
  <p:transition spd="med">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5d413be648_0_2"/>
          <p:cNvSpPr txBox="1">
            <a:spLocks noGrp="1"/>
          </p:cNvSpPr>
          <p:nvPr>
            <p:ph type="title"/>
          </p:nvPr>
        </p:nvSpPr>
        <p:spPr>
          <a:xfrm>
            <a:off x="542925" y="680574"/>
            <a:ext cx="6972300" cy="846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r>
              <a:rPr lang="en-US" sz="4400"/>
              <a:t>How does Random Forest works: </a:t>
            </a:r>
            <a:endParaRPr/>
          </a:p>
        </p:txBody>
      </p:sp>
      <p:sp>
        <p:nvSpPr>
          <p:cNvPr id="76" name="Google Shape;76;g5d413be648_0_2"/>
          <p:cNvSpPr txBox="1">
            <a:spLocks noGrp="1"/>
          </p:cNvSpPr>
          <p:nvPr>
            <p:ph type="body" idx="1"/>
          </p:nvPr>
        </p:nvSpPr>
        <p:spPr>
          <a:xfrm>
            <a:off x="380950" y="1273875"/>
            <a:ext cx="8208900" cy="535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350"/>
              <a:buNone/>
            </a:pPr>
            <a:endParaRPr sz="2800">
              <a:latin typeface="Calibri"/>
              <a:ea typeface="Calibri"/>
              <a:cs typeface="Calibri"/>
              <a:sym typeface="Calibri"/>
            </a:endParaRPr>
          </a:p>
          <a:p>
            <a:pPr marL="342900" marR="0" lvl="0" indent="-317500" algn="l" rtl="0">
              <a:lnSpc>
                <a:spcPct val="100000"/>
              </a:lnSpc>
              <a:spcBef>
                <a:spcPts val="0"/>
              </a:spcBef>
              <a:spcAft>
                <a:spcPts val="0"/>
              </a:spcAft>
              <a:buClr>
                <a:srgbClr val="000000"/>
              </a:buClr>
              <a:buSzPts val="2400"/>
              <a:buFont typeface="Calibri"/>
              <a:buChar char="▪"/>
            </a:pPr>
            <a:r>
              <a:rPr lang="en-US">
                <a:latin typeface="Calibri"/>
                <a:ea typeface="Calibri"/>
                <a:cs typeface="Calibri"/>
                <a:sym typeface="Calibri"/>
              </a:rPr>
              <a:t>If there are N variables or features in the input dataset,select a subset of ‘m’ (m &lt; N)features out of the N features.Also,the observations or data instances should be picked randomly.</a:t>
            </a:r>
            <a:endParaRPr>
              <a:latin typeface="Calibri"/>
              <a:ea typeface="Calibri"/>
              <a:cs typeface="Calibri"/>
              <a:sym typeface="Calibri"/>
            </a:endParaRPr>
          </a:p>
          <a:p>
            <a:pPr marL="342900" marR="0" lvl="0" indent="-317500" algn="l" rtl="0">
              <a:lnSpc>
                <a:spcPct val="100000"/>
              </a:lnSpc>
              <a:spcBef>
                <a:spcPts val="0"/>
              </a:spcBef>
              <a:spcAft>
                <a:spcPts val="0"/>
              </a:spcAft>
              <a:buClr>
                <a:srgbClr val="000000"/>
              </a:buClr>
              <a:buSzPts val="2400"/>
              <a:buFont typeface="Calibri"/>
              <a:buChar char="▪"/>
            </a:pPr>
            <a:r>
              <a:rPr lang="en-US">
                <a:latin typeface="Calibri"/>
                <a:ea typeface="Calibri"/>
                <a:cs typeface="Calibri"/>
                <a:sym typeface="Calibri"/>
              </a:rPr>
              <a:t>Use the best split principle on these ‘m’ features to calculate the number of nodes ‘d’.</a:t>
            </a:r>
            <a:endParaRPr>
              <a:latin typeface="Calibri"/>
              <a:ea typeface="Calibri"/>
              <a:cs typeface="Calibri"/>
              <a:sym typeface="Calibri"/>
            </a:endParaRPr>
          </a:p>
          <a:p>
            <a:pPr marL="342900" marR="0" lvl="0" indent="-317500" algn="l" rtl="0">
              <a:lnSpc>
                <a:spcPct val="100000"/>
              </a:lnSpc>
              <a:spcBef>
                <a:spcPts val="0"/>
              </a:spcBef>
              <a:spcAft>
                <a:spcPts val="0"/>
              </a:spcAft>
              <a:buClr>
                <a:srgbClr val="000000"/>
              </a:buClr>
              <a:buSzPts val="2400"/>
              <a:buFont typeface="Calibri"/>
              <a:buChar char="▪"/>
            </a:pPr>
            <a:r>
              <a:rPr lang="en-US">
                <a:latin typeface="Calibri"/>
                <a:ea typeface="Calibri"/>
                <a:cs typeface="Calibri"/>
                <a:sym typeface="Calibri"/>
              </a:rPr>
              <a:t>Keep splitting the nodes to child nodes till the tree is grown to the maximum possible extent.</a:t>
            </a:r>
            <a:endParaRPr>
              <a:latin typeface="Calibri"/>
              <a:ea typeface="Calibri"/>
              <a:cs typeface="Calibri"/>
              <a:sym typeface="Calibri"/>
            </a:endParaRPr>
          </a:p>
          <a:p>
            <a:pPr marL="342900" marR="0" lvl="0" indent="-317500" algn="l" rtl="0">
              <a:lnSpc>
                <a:spcPct val="100000"/>
              </a:lnSpc>
              <a:spcBef>
                <a:spcPts val="0"/>
              </a:spcBef>
              <a:spcAft>
                <a:spcPts val="0"/>
              </a:spcAft>
              <a:buClr>
                <a:srgbClr val="000000"/>
              </a:buClr>
              <a:buSzPts val="2400"/>
              <a:buFont typeface="Calibri"/>
              <a:buChar char="▪"/>
            </a:pPr>
            <a:r>
              <a:rPr lang="en-US">
                <a:latin typeface="Calibri"/>
                <a:ea typeface="Calibri"/>
                <a:cs typeface="Calibri"/>
                <a:sym typeface="Calibri"/>
              </a:rPr>
              <a:t>Select a different subset of training data ‘with replacement’ to train another decision tree following steps (1) to (3) .Repeat this to build and train ‘n’ decision trees.</a:t>
            </a:r>
            <a:endParaRPr>
              <a:latin typeface="Calibri"/>
              <a:ea typeface="Calibri"/>
              <a:cs typeface="Calibri"/>
              <a:sym typeface="Calibri"/>
            </a:endParaRPr>
          </a:p>
          <a:p>
            <a:pPr marL="342900" marR="0" lvl="0" indent="-317500" algn="l" rtl="0">
              <a:lnSpc>
                <a:spcPct val="100000"/>
              </a:lnSpc>
              <a:spcBef>
                <a:spcPts val="0"/>
              </a:spcBef>
              <a:spcAft>
                <a:spcPts val="0"/>
              </a:spcAft>
              <a:buClr>
                <a:srgbClr val="000000"/>
              </a:buClr>
              <a:buSzPts val="2400"/>
              <a:buFont typeface="Calibri"/>
              <a:buChar char="▪"/>
            </a:pPr>
            <a:r>
              <a:rPr lang="en-US">
                <a:latin typeface="Calibri"/>
                <a:ea typeface="Calibri"/>
                <a:cs typeface="Calibri"/>
                <a:sym typeface="Calibri"/>
              </a:rPr>
              <a:t>Final class assignment is done on the basis of the majority votes from the ‘n’ trees.</a:t>
            </a:r>
            <a:endParaRPr>
              <a:latin typeface="Calibri"/>
              <a:ea typeface="Calibri"/>
              <a:cs typeface="Calibri"/>
              <a:sym typeface="Calibri"/>
            </a:endParaRPr>
          </a:p>
          <a:p>
            <a:pPr marL="457200" marR="0" lvl="0" indent="0" algn="l" rtl="0">
              <a:lnSpc>
                <a:spcPct val="100000"/>
              </a:lnSpc>
              <a:spcBef>
                <a:spcPts val="0"/>
              </a:spcBef>
              <a:spcAft>
                <a:spcPts val="0"/>
              </a:spcAft>
              <a:buNone/>
            </a:pPr>
            <a:endParaRPr>
              <a:latin typeface="Calibri"/>
              <a:ea typeface="Calibri"/>
              <a:cs typeface="Calibri"/>
              <a:sym typeface="Calibri"/>
            </a:endParaRPr>
          </a:p>
          <a:p>
            <a:pPr marL="457200" marR="0" lvl="0" indent="0" algn="l" rtl="0">
              <a:lnSpc>
                <a:spcPct val="100000"/>
              </a:lnSpc>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5d413be648_0_32"/>
          <p:cNvSpPr txBox="1">
            <a:spLocks noGrp="1"/>
          </p:cNvSpPr>
          <p:nvPr>
            <p:ph type="title"/>
          </p:nvPr>
        </p:nvSpPr>
        <p:spPr>
          <a:xfrm>
            <a:off x="542925" y="453700"/>
            <a:ext cx="6972300" cy="628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r>
              <a:rPr lang="en-US" sz="4400"/>
              <a:t>How does Random Forest works: </a:t>
            </a:r>
            <a:endParaRPr/>
          </a:p>
        </p:txBody>
      </p:sp>
      <p:sp>
        <p:nvSpPr>
          <p:cNvPr id="84" name="Google Shape;84;g5d413be648_0_32"/>
          <p:cNvSpPr txBox="1">
            <a:spLocks noGrp="1"/>
          </p:cNvSpPr>
          <p:nvPr>
            <p:ph type="body" idx="1"/>
          </p:nvPr>
        </p:nvSpPr>
        <p:spPr>
          <a:xfrm>
            <a:off x="380950" y="1273875"/>
            <a:ext cx="8208900" cy="535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350"/>
              <a:buNone/>
            </a:pPr>
            <a:endParaRPr sz="2800">
              <a:latin typeface="Calibri"/>
              <a:ea typeface="Calibri"/>
              <a:cs typeface="Calibri"/>
              <a:sym typeface="Calibri"/>
            </a:endParaRPr>
          </a:p>
          <a:p>
            <a:pPr marL="457200" marR="0" lvl="0" indent="0" algn="l" rtl="0">
              <a:lnSpc>
                <a:spcPct val="100000"/>
              </a:lnSpc>
              <a:spcBef>
                <a:spcPts val="0"/>
              </a:spcBef>
              <a:spcAft>
                <a:spcPts val="0"/>
              </a:spcAft>
              <a:buNone/>
            </a:pPr>
            <a:endParaRPr>
              <a:latin typeface="Calibri"/>
              <a:ea typeface="Calibri"/>
              <a:cs typeface="Calibri"/>
              <a:sym typeface="Calibri"/>
            </a:endParaRPr>
          </a:p>
          <a:p>
            <a:pPr marL="457200" marR="0" lvl="0" indent="0" algn="l" rtl="0">
              <a:lnSpc>
                <a:spcPct val="100000"/>
              </a:lnSpc>
              <a:spcBef>
                <a:spcPts val="0"/>
              </a:spcBef>
              <a:spcAft>
                <a:spcPts val="0"/>
              </a:spcAft>
              <a:buNone/>
            </a:pPr>
            <a:endParaRPr>
              <a:latin typeface="Calibri"/>
              <a:ea typeface="Calibri"/>
              <a:cs typeface="Calibri"/>
              <a:sym typeface="Calibri"/>
            </a:endParaRPr>
          </a:p>
          <a:p>
            <a:pPr marL="457200" marR="0" lvl="0" indent="0" algn="l" rtl="0">
              <a:lnSpc>
                <a:spcPct val="100000"/>
              </a:lnSpc>
              <a:spcBef>
                <a:spcPts val="0"/>
              </a:spcBef>
              <a:spcAft>
                <a:spcPts val="0"/>
              </a:spcAft>
              <a:buNone/>
            </a:pPr>
            <a:r>
              <a:rPr lang="en-US">
                <a:latin typeface="Calibri"/>
                <a:ea typeface="Calibri"/>
                <a:cs typeface="Calibri"/>
                <a:sym typeface="Calibri"/>
              </a:rPr>
              <a:t>ssasasas</a:t>
            </a:r>
            <a:endParaRPr>
              <a:latin typeface="Calibri"/>
              <a:ea typeface="Calibri"/>
              <a:cs typeface="Calibri"/>
              <a:sym typeface="Calibri"/>
            </a:endParaRPr>
          </a:p>
        </p:txBody>
      </p:sp>
      <p:pic>
        <p:nvPicPr>
          <p:cNvPr id="86" name="Google Shape;86;g5d413be648_0_32"/>
          <p:cNvPicPr preferRelativeResize="0"/>
          <p:nvPr/>
        </p:nvPicPr>
        <p:blipFill>
          <a:blip r:embed="rId3">
            <a:alphaModFix/>
          </a:blip>
          <a:stretch>
            <a:fillRect/>
          </a:stretch>
        </p:blipFill>
        <p:spPr>
          <a:xfrm>
            <a:off x="872525" y="1273875"/>
            <a:ext cx="7381500" cy="493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5d3fc075a9_0_7"/>
          <p:cNvSpPr txBox="1">
            <a:spLocks noGrp="1"/>
          </p:cNvSpPr>
          <p:nvPr>
            <p:ph type="title"/>
          </p:nvPr>
        </p:nvSpPr>
        <p:spPr>
          <a:xfrm>
            <a:off x="317500" y="184605"/>
            <a:ext cx="8637600" cy="129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endParaRPr sz="4400"/>
          </a:p>
          <a:p>
            <a:pPr marL="0" lvl="0" indent="0" algn="l" rtl="0">
              <a:lnSpc>
                <a:spcPct val="100000"/>
              </a:lnSpc>
              <a:spcBef>
                <a:spcPts val="0"/>
              </a:spcBef>
              <a:spcAft>
                <a:spcPts val="0"/>
              </a:spcAft>
              <a:buClr>
                <a:schemeClr val="dk2"/>
              </a:buClr>
              <a:buSzPts val="4400"/>
              <a:buFont typeface="Arial Narrow"/>
              <a:buNone/>
            </a:pPr>
            <a:endParaRPr sz="4400"/>
          </a:p>
          <a:p>
            <a:pPr marL="0" lvl="0" indent="0" algn="l" rtl="0">
              <a:lnSpc>
                <a:spcPct val="100000"/>
              </a:lnSpc>
              <a:spcBef>
                <a:spcPts val="0"/>
              </a:spcBef>
              <a:spcAft>
                <a:spcPts val="0"/>
              </a:spcAft>
              <a:buClr>
                <a:schemeClr val="dk2"/>
              </a:buClr>
              <a:buSzPts val="4400"/>
              <a:buFont typeface="Arial Narrow"/>
              <a:buNone/>
            </a:pPr>
            <a:r>
              <a:rPr lang="en-US" sz="4000"/>
              <a:t>Practical Consideration </a:t>
            </a:r>
            <a:endParaRPr sz="4000"/>
          </a:p>
        </p:txBody>
      </p:sp>
      <p:sp>
        <p:nvSpPr>
          <p:cNvPr id="93" name="Google Shape;93;g5d3fc075a9_0_7"/>
          <p:cNvSpPr txBox="1"/>
          <p:nvPr/>
        </p:nvSpPr>
        <p:spPr>
          <a:xfrm>
            <a:off x="1143000" y="5875337"/>
            <a:ext cx="70470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endParaRPr sz="1400" b="0" i="0" u="none" strike="noStrike" cap="none">
              <a:solidFill>
                <a:srgbClr val="000000"/>
              </a:solidFill>
              <a:latin typeface="Arial"/>
              <a:ea typeface="Arial"/>
              <a:cs typeface="Arial"/>
              <a:sym typeface="Arial"/>
            </a:endParaRPr>
          </a:p>
        </p:txBody>
      </p:sp>
      <p:sp>
        <p:nvSpPr>
          <p:cNvPr id="95" name="Google Shape;95;g5d3fc075a9_0_7"/>
          <p:cNvSpPr>
            <a:spLocks noGrp="1"/>
          </p:cNvSpPr>
          <p:nvPr>
            <p:ph type="dgm" idx="2"/>
          </p:nvPr>
        </p:nvSpPr>
        <p:spPr>
          <a:xfrm>
            <a:off x="328625" y="1484325"/>
            <a:ext cx="8208900" cy="4972200"/>
          </a:xfrm>
          <a:prstGeom prst="rect">
            <a:avLst/>
          </a:prstGeom>
          <a:noFill/>
          <a:ln>
            <a:noFill/>
          </a:ln>
        </p:spPr>
        <p:txBody>
          <a:bodyPr spcFirstLastPara="1" wrap="square" lIns="91425" tIns="45700" rIns="91425" bIns="45700" anchor="t" anchorCtr="0">
            <a:noAutofit/>
          </a:bodyPr>
          <a:lstStyle/>
          <a:p>
            <a:pPr marL="457200" lvl="0" indent="-406400" algn="l" rtl="0">
              <a:lnSpc>
                <a:spcPct val="115000"/>
              </a:lnSpc>
              <a:spcBef>
                <a:spcPts val="600"/>
              </a:spcBef>
              <a:spcAft>
                <a:spcPts val="0"/>
              </a:spcAft>
              <a:buClr>
                <a:srgbClr val="000000"/>
              </a:buClr>
              <a:buSzPts val="2800"/>
              <a:buFont typeface="Calibri"/>
              <a:buChar char="▪"/>
            </a:pPr>
            <a:r>
              <a:rPr lang="en-US" sz="2600">
                <a:solidFill>
                  <a:srgbClr val="000000"/>
                </a:solidFill>
                <a:latin typeface="Calibri"/>
                <a:ea typeface="Calibri"/>
                <a:cs typeface="Calibri"/>
                <a:sym typeface="Calibri"/>
              </a:rPr>
              <a:t>Splits are chosen according to a purity measure:</a:t>
            </a:r>
            <a:endParaRPr sz="2600">
              <a:solidFill>
                <a:srgbClr val="000000"/>
              </a:solidFill>
              <a:latin typeface="Calibri"/>
              <a:ea typeface="Calibri"/>
              <a:cs typeface="Calibri"/>
              <a:sym typeface="Calibri"/>
            </a:endParaRPr>
          </a:p>
          <a:p>
            <a:pPr marL="0" lvl="0" indent="0" algn="l" rtl="0">
              <a:lnSpc>
                <a:spcPct val="115000"/>
              </a:lnSpc>
              <a:spcBef>
                <a:spcPts val="600"/>
              </a:spcBef>
              <a:spcAft>
                <a:spcPts val="0"/>
              </a:spcAft>
              <a:buNone/>
            </a:pPr>
            <a:r>
              <a:rPr lang="en-US" sz="2600">
                <a:solidFill>
                  <a:srgbClr val="000000"/>
                </a:solidFill>
                <a:latin typeface="Arial"/>
                <a:ea typeface="Arial"/>
                <a:cs typeface="Arial"/>
                <a:sym typeface="Arial"/>
              </a:rPr>
              <a:t>        </a:t>
            </a:r>
            <a:r>
              <a:rPr lang="en-US">
                <a:latin typeface="Calibri"/>
                <a:ea typeface="Calibri"/>
                <a:cs typeface="Calibri"/>
                <a:sym typeface="Calibri"/>
              </a:rPr>
              <a:t>E.g. Squared error (regression),  Gini index or Entropy    (classification)</a:t>
            </a:r>
            <a:endParaRPr>
              <a:latin typeface="Calibri"/>
              <a:ea typeface="Calibri"/>
              <a:cs typeface="Calibri"/>
              <a:sym typeface="Calibri"/>
            </a:endParaRPr>
          </a:p>
          <a:p>
            <a:pPr marL="457200" lvl="0" indent="-381000" algn="l" rtl="0">
              <a:lnSpc>
                <a:spcPct val="115000"/>
              </a:lnSpc>
              <a:spcBef>
                <a:spcPts val="600"/>
              </a:spcBef>
              <a:spcAft>
                <a:spcPts val="0"/>
              </a:spcAft>
              <a:buClr>
                <a:srgbClr val="000000"/>
              </a:buClr>
              <a:buSzPts val="2400"/>
              <a:buFont typeface="Calibri"/>
              <a:buChar char="▪"/>
            </a:pPr>
            <a:r>
              <a:rPr lang="en-US">
                <a:latin typeface="Calibri"/>
                <a:ea typeface="Calibri"/>
                <a:cs typeface="Calibri"/>
                <a:sym typeface="Calibri"/>
              </a:rPr>
              <a:t> Gini Index is the  </a:t>
            </a:r>
            <a:r>
              <a:rPr lang="en-US">
                <a:highlight>
                  <a:srgbClr val="FFFFFF"/>
                </a:highlight>
                <a:latin typeface="Calibri"/>
                <a:ea typeface="Calibri"/>
                <a:cs typeface="Calibri"/>
                <a:sym typeface="Calibri"/>
              </a:rPr>
              <a:t>measure of how often a randomly chosen element from the set would be incorrectly labeled if it was randomly labeled according to the distribution of labels in the subset.</a:t>
            </a:r>
            <a:endParaRPr>
              <a:highlight>
                <a:srgbClr val="FFFFFF"/>
              </a:highlight>
              <a:latin typeface="Calibri"/>
              <a:ea typeface="Calibri"/>
              <a:cs typeface="Calibri"/>
              <a:sym typeface="Calibri"/>
            </a:endParaRPr>
          </a:p>
          <a:p>
            <a:pPr marL="0" lvl="0" indent="0" algn="l" rtl="0">
              <a:lnSpc>
                <a:spcPct val="115000"/>
              </a:lnSpc>
              <a:spcBef>
                <a:spcPts val="600"/>
              </a:spcBef>
              <a:spcAft>
                <a:spcPts val="0"/>
              </a:spcAft>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US">
                <a:latin typeface="Calibri"/>
                <a:ea typeface="Calibri"/>
                <a:cs typeface="Calibri"/>
                <a:sym typeface="Calibri"/>
              </a:rPr>
              <a:t>  </a:t>
            </a:r>
            <a:r>
              <a:rPr lang="en-US" b="1">
                <a:latin typeface="Calibri"/>
                <a:ea typeface="Calibri"/>
                <a:cs typeface="Calibri"/>
                <a:sym typeface="Calibri"/>
              </a:rPr>
              <a:t>Gini(E) = 1 - </a:t>
            </a:r>
            <a:r>
              <a:rPr lang="en-US" sz="3600" b="1">
                <a:latin typeface="Calibri"/>
                <a:ea typeface="Calibri"/>
                <a:cs typeface="Calibri"/>
                <a:sym typeface="Calibri"/>
              </a:rPr>
              <a:t>Σ</a:t>
            </a:r>
            <a:r>
              <a:rPr lang="en-US" b="1">
                <a:latin typeface="Calibri"/>
                <a:ea typeface="Calibri"/>
                <a:cs typeface="Calibri"/>
                <a:sym typeface="Calibri"/>
              </a:rPr>
              <a:t>j = 1 to c  p^2 j (Sum of outcomes in the event)</a:t>
            </a:r>
            <a:endParaRPr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5d413be648_0_13"/>
          <p:cNvSpPr txBox="1">
            <a:spLocks noGrp="1"/>
          </p:cNvSpPr>
          <p:nvPr>
            <p:ph type="title"/>
          </p:nvPr>
        </p:nvSpPr>
        <p:spPr>
          <a:xfrm>
            <a:off x="317500" y="184601"/>
            <a:ext cx="8637600" cy="890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endParaRPr sz="4400"/>
          </a:p>
          <a:p>
            <a:pPr marL="0" lvl="0" indent="0" algn="l" rtl="0">
              <a:lnSpc>
                <a:spcPct val="100000"/>
              </a:lnSpc>
              <a:spcBef>
                <a:spcPts val="0"/>
              </a:spcBef>
              <a:spcAft>
                <a:spcPts val="0"/>
              </a:spcAft>
              <a:buClr>
                <a:schemeClr val="dk2"/>
              </a:buClr>
              <a:buSzPts val="4400"/>
              <a:buFont typeface="Arial Narrow"/>
              <a:buNone/>
            </a:pPr>
            <a:endParaRPr sz="4400"/>
          </a:p>
          <a:p>
            <a:pPr marL="0" lvl="0" indent="0" algn="l" rtl="0">
              <a:lnSpc>
                <a:spcPct val="100000"/>
              </a:lnSpc>
              <a:spcBef>
                <a:spcPts val="0"/>
              </a:spcBef>
              <a:spcAft>
                <a:spcPts val="0"/>
              </a:spcAft>
              <a:buClr>
                <a:schemeClr val="dk2"/>
              </a:buClr>
              <a:buSzPts val="4400"/>
              <a:buFont typeface="Arial Narrow"/>
              <a:buNone/>
            </a:pPr>
            <a:r>
              <a:rPr lang="en-US" sz="4000"/>
              <a:t>Practical Consideration </a:t>
            </a:r>
            <a:endParaRPr sz="4000"/>
          </a:p>
        </p:txBody>
      </p:sp>
      <p:sp>
        <p:nvSpPr>
          <p:cNvPr id="102" name="Google Shape;102;g5d413be648_0_13"/>
          <p:cNvSpPr txBox="1"/>
          <p:nvPr/>
        </p:nvSpPr>
        <p:spPr>
          <a:xfrm>
            <a:off x="1143000" y="5875337"/>
            <a:ext cx="70470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endParaRPr sz="1400" b="0" i="0" u="none" strike="noStrike" cap="none">
              <a:solidFill>
                <a:srgbClr val="000000"/>
              </a:solidFill>
              <a:latin typeface="Arial"/>
              <a:ea typeface="Arial"/>
              <a:cs typeface="Arial"/>
              <a:sym typeface="Arial"/>
            </a:endParaRPr>
          </a:p>
        </p:txBody>
      </p:sp>
      <p:sp>
        <p:nvSpPr>
          <p:cNvPr id="104" name="Google Shape;104;g5d413be648_0_13"/>
          <p:cNvSpPr>
            <a:spLocks noGrp="1"/>
          </p:cNvSpPr>
          <p:nvPr>
            <p:ph type="dgm" idx="2"/>
          </p:nvPr>
        </p:nvSpPr>
        <p:spPr>
          <a:xfrm>
            <a:off x="328625" y="1161825"/>
            <a:ext cx="8208900" cy="52947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600"/>
              </a:spcBef>
              <a:spcAft>
                <a:spcPts val="0"/>
              </a:spcAft>
              <a:buClr>
                <a:srgbClr val="000000"/>
              </a:buClr>
              <a:buSzPts val="2400"/>
              <a:buFont typeface="Calibri"/>
              <a:buChar char="▪"/>
            </a:pPr>
            <a:r>
              <a:rPr lang="en-US" dirty="0">
                <a:solidFill>
                  <a:srgbClr val="000000"/>
                </a:solidFill>
                <a:latin typeface="Calibri"/>
                <a:ea typeface="Calibri"/>
                <a:cs typeface="Calibri"/>
                <a:sym typeface="Calibri"/>
              </a:rPr>
              <a:t>How to select N (variables or features) ?</a:t>
            </a:r>
            <a:endParaRPr dirty="0">
              <a:solidFill>
                <a:srgbClr val="000000"/>
              </a:solidFill>
              <a:latin typeface="Calibri"/>
              <a:ea typeface="Calibri"/>
              <a:cs typeface="Calibri"/>
              <a:sym typeface="Calibri"/>
            </a:endParaRPr>
          </a:p>
          <a:p>
            <a:pPr marL="457200" lvl="0" indent="0" algn="l" rtl="0">
              <a:lnSpc>
                <a:spcPct val="115000"/>
              </a:lnSpc>
              <a:spcBef>
                <a:spcPts val="600"/>
              </a:spcBef>
              <a:spcAft>
                <a:spcPts val="0"/>
              </a:spcAft>
              <a:buNone/>
            </a:pPr>
            <a:r>
              <a:rPr lang="en-US" dirty="0">
                <a:solidFill>
                  <a:srgbClr val="000000"/>
                </a:solidFill>
                <a:latin typeface="Calibri"/>
                <a:ea typeface="Calibri"/>
                <a:cs typeface="Calibri"/>
                <a:sym typeface="Calibri"/>
              </a:rPr>
              <a:t>   </a:t>
            </a:r>
            <a:r>
              <a:rPr lang="en-US" dirty="0">
                <a:latin typeface="Calibri"/>
                <a:ea typeface="Calibri"/>
                <a:cs typeface="Calibri"/>
                <a:sym typeface="Calibri"/>
              </a:rPr>
              <a:t>Build trees until the error no longer decreases</a:t>
            </a:r>
            <a:endParaRPr dirty="0">
              <a:latin typeface="Calibri"/>
              <a:ea typeface="Calibri"/>
              <a:cs typeface="Calibri"/>
              <a:sym typeface="Calibri"/>
            </a:endParaRPr>
          </a:p>
          <a:p>
            <a:pPr marL="457200" lvl="0" indent="0" algn="l" rtl="0">
              <a:lnSpc>
                <a:spcPct val="115000"/>
              </a:lnSpc>
              <a:spcBef>
                <a:spcPts val="600"/>
              </a:spcBef>
              <a:spcAft>
                <a:spcPts val="0"/>
              </a:spcAft>
              <a:buNone/>
            </a:pPr>
            <a:endParaRPr dirty="0">
              <a:latin typeface="Calibri"/>
              <a:ea typeface="Calibri"/>
              <a:cs typeface="Calibri"/>
              <a:sym typeface="Calibri"/>
            </a:endParaRPr>
          </a:p>
          <a:p>
            <a:pPr marL="457200" lvl="0" indent="-381000" algn="l" rtl="0">
              <a:lnSpc>
                <a:spcPct val="115000"/>
              </a:lnSpc>
              <a:spcBef>
                <a:spcPts val="600"/>
              </a:spcBef>
              <a:spcAft>
                <a:spcPts val="0"/>
              </a:spcAft>
              <a:buClr>
                <a:srgbClr val="000000"/>
              </a:buClr>
              <a:buSzPts val="2400"/>
              <a:buFont typeface="Calibri"/>
              <a:buChar char="▪"/>
            </a:pPr>
            <a:r>
              <a:rPr lang="en-US" dirty="0">
                <a:latin typeface="Calibri"/>
                <a:ea typeface="Calibri"/>
                <a:cs typeface="Calibri"/>
                <a:sym typeface="Calibri"/>
              </a:rPr>
              <a:t>How to select m ?</a:t>
            </a:r>
            <a:endParaRPr dirty="0">
              <a:latin typeface="Calibri"/>
              <a:ea typeface="Calibri"/>
              <a:cs typeface="Calibri"/>
              <a:sym typeface="Calibri"/>
            </a:endParaRPr>
          </a:p>
          <a:p>
            <a:pPr marL="457200" lvl="0" indent="0" algn="l" rtl="0">
              <a:lnSpc>
                <a:spcPct val="115000"/>
              </a:lnSpc>
              <a:spcBef>
                <a:spcPts val="600"/>
              </a:spcBef>
              <a:spcAft>
                <a:spcPts val="0"/>
              </a:spcAft>
              <a:buNone/>
            </a:pPr>
            <a:r>
              <a:rPr lang="en-US" dirty="0">
                <a:latin typeface="Arial"/>
                <a:ea typeface="Arial"/>
                <a:cs typeface="Arial"/>
                <a:sym typeface="Arial"/>
              </a:rPr>
              <a:t>   </a:t>
            </a:r>
            <a:r>
              <a:rPr lang="en-US" dirty="0">
                <a:latin typeface="Calibri"/>
                <a:ea typeface="Calibri"/>
                <a:cs typeface="Calibri"/>
                <a:sym typeface="Calibri"/>
              </a:rPr>
              <a:t>Try to recommend  defaults, half of them and twice of them and pick the best.</a:t>
            </a:r>
            <a:endParaRPr dirty="0">
              <a:latin typeface="Calibri"/>
              <a:ea typeface="Calibri"/>
              <a:cs typeface="Calibri"/>
              <a:sym typeface="Calibri"/>
            </a:endParaRPr>
          </a:p>
          <a:p>
            <a:pPr marL="457200" lvl="0" indent="0" algn="l" rtl="0">
              <a:lnSpc>
                <a:spcPct val="115000"/>
              </a:lnSpc>
              <a:spcBef>
                <a:spcPts val="600"/>
              </a:spcBef>
              <a:spcAft>
                <a:spcPts val="0"/>
              </a:spcAft>
              <a:buNone/>
            </a:pPr>
            <a:endParaRPr dirty="0">
              <a:latin typeface="Calibri"/>
              <a:ea typeface="Calibri"/>
              <a:cs typeface="Calibri"/>
              <a:sym typeface="Calibri"/>
            </a:endParaRPr>
          </a:p>
          <a:p>
            <a:pPr marL="457200" lvl="0" indent="-381000" algn="l" rtl="0">
              <a:lnSpc>
                <a:spcPct val="115000"/>
              </a:lnSpc>
              <a:spcBef>
                <a:spcPts val="600"/>
              </a:spcBef>
              <a:spcAft>
                <a:spcPts val="0"/>
              </a:spcAft>
              <a:buClr>
                <a:srgbClr val="000000"/>
              </a:buClr>
              <a:buSzPts val="2400"/>
              <a:buFont typeface="Calibri"/>
              <a:buChar char="▪"/>
            </a:pPr>
            <a:r>
              <a:rPr lang="en-US" dirty="0">
                <a:latin typeface="Calibri"/>
                <a:ea typeface="Calibri"/>
                <a:cs typeface="Calibri"/>
                <a:sym typeface="Calibri"/>
              </a:rPr>
              <a:t>If the number of trees is assumed to be excessively </a:t>
            </a:r>
            <a:r>
              <a:rPr lang="en-US" dirty="0" err="1">
                <a:latin typeface="Calibri"/>
                <a:ea typeface="Calibri"/>
                <a:cs typeface="Calibri"/>
                <a:sym typeface="Calibri"/>
              </a:rPr>
              <a:t>large.the</a:t>
            </a:r>
            <a:r>
              <a:rPr lang="en-US" dirty="0">
                <a:latin typeface="Calibri"/>
                <a:ea typeface="Calibri"/>
                <a:cs typeface="Calibri"/>
                <a:sym typeface="Calibri"/>
              </a:rPr>
              <a:t> model may get </a:t>
            </a:r>
            <a:r>
              <a:rPr lang="en-US" dirty="0" err="1">
                <a:latin typeface="Calibri"/>
                <a:ea typeface="Calibri"/>
                <a:cs typeface="Calibri"/>
                <a:sym typeface="Calibri"/>
              </a:rPr>
              <a:t>overfitted.In</a:t>
            </a:r>
            <a:r>
              <a:rPr lang="en-US" dirty="0">
                <a:latin typeface="Calibri"/>
                <a:ea typeface="Calibri"/>
                <a:cs typeface="Calibri"/>
                <a:sym typeface="Calibri"/>
              </a:rPr>
              <a:t> an extreme case of overfitting the model may mimic training </a:t>
            </a:r>
            <a:r>
              <a:rPr lang="en-US" dirty="0" err="1">
                <a:latin typeface="Calibri"/>
                <a:ea typeface="Calibri"/>
                <a:cs typeface="Calibri"/>
                <a:sym typeface="Calibri"/>
              </a:rPr>
              <a:t>data,and</a:t>
            </a:r>
            <a:r>
              <a:rPr lang="en-US" dirty="0">
                <a:latin typeface="Calibri"/>
                <a:ea typeface="Calibri"/>
                <a:cs typeface="Calibri"/>
                <a:sym typeface="Calibri"/>
              </a:rPr>
              <a:t> training error might be zero.</a:t>
            </a:r>
            <a:endParaRPr dirty="0">
              <a:latin typeface="Calibri"/>
              <a:ea typeface="Calibri"/>
              <a:cs typeface="Calibri"/>
              <a:sym typeface="Calibri"/>
            </a:endParaRPr>
          </a:p>
          <a:p>
            <a:pPr marL="457200" lvl="0" indent="0" algn="l" rtl="0">
              <a:lnSpc>
                <a:spcPct val="115000"/>
              </a:lnSpc>
              <a:spcBef>
                <a:spcPts val="600"/>
              </a:spcBef>
              <a:spcAft>
                <a:spcPts val="0"/>
              </a:spcAft>
              <a:buNone/>
            </a:pPr>
            <a:endParaRPr dirty="0">
              <a:latin typeface="Arial"/>
              <a:ea typeface="Arial"/>
              <a:cs typeface="Arial"/>
              <a:sym typeface="Arial"/>
            </a:endParaRPr>
          </a:p>
          <a:p>
            <a:pPr marL="457200" lvl="0" indent="0" algn="l" rtl="0">
              <a:lnSpc>
                <a:spcPct val="115000"/>
              </a:lnSpc>
              <a:spcBef>
                <a:spcPts val="600"/>
              </a:spcBef>
              <a:spcAft>
                <a:spcPts val="0"/>
              </a:spcAft>
              <a:buNone/>
            </a:pPr>
            <a:r>
              <a:rPr lang="en-US" sz="2600" dirty="0">
                <a:solidFill>
                  <a:srgbClr val="000000"/>
                </a:solidFill>
                <a:latin typeface="Calibri"/>
                <a:ea typeface="Calibri"/>
                <a:cs typeface="Calibri"/>
                <a:sym typeface="Calibri"/>
              </a:rPr>
              <a:t> </a:t>
            </a:r>
            <a:endParaRPr b="1"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5d413be648_0_52"/>
          <p:cNvSpPr txBox="1">
            <a:spLocks noGrp="1"/>
          </p:cNvSpPr>
          <p:nvPr>
            <p:ph type="title"/>
          </p:nvPr>
        </p:nvSpPr>
        <p:spPr>
          <a:xfrm>
            <a:off x="317500" y="184601"/>
            <a:ext cx="8637600" cy="890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endParaRPr sz="4400"/>
          </a:p>
          <a:p>
            <a:pPr marL="0" lvl="0" indent="0" algn="l" rtl="0">
              <a:lnSpc>
                <a:spcPct val="100000"/>
              </a:lnSpc>
              <a:spcBef>
                <a:spcPts val="0"/>
              </a:spcBef>
              <a:spcAft>
                <a:spcPts val="0"/>
              </a:spcAft>
              <a:buClr>
                <a:schemeClr val="dk2"/>
              </a:buClr>
              <a:buSzPts val="4400"/>
              <a:buFont typeface="Arial Narrow"/>
              <a:buNone/>
            </a:pPr>
            <a:r>
              <a:rPr lang="en-US" sz="4000"/>
              <a:t> Features and Advantages</a:t>
            </a:r>
            <a:endParaRPr sz="4000"/>
          </a:p>
        </p:txBody>
      </p:sp>
      <p:sp>
        <p:nvSpPr>
          <p:cNvPr id="129" name="Google Shape;129;g5d413be648_0_52"/>
          <p:cNvSpPr txBox="1"/>
          <p:nvPr/>
        </p:nvSpPr>
        <p:spPr>
          <a:xfrm>
            <a:off x="1143000" y="5875337"/>
            <a:ext cx="7047000" cy="39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endParaRPr sz="1400" b="0" i="0" u="none" strike="noStrike" cap="none">
              <a:solidFill>
                <a:srgbClr val="000000"/>
              </a:solidFill>
              <a:latin typeface="Arial"/>
              <a:ea typeface="Arial"/>
              <a:cs typeface="Arial"/>
              <a:sym typeface="Arial"/>
            </a:endParaRPr>
          </a:p>
        </p:txBody>
      </p:sp>
      <p:sp>
        <p:nvSpPr>
          <p:cNvPr id="131" name="Google Shape;131;g5d413be648_0_52"/>
          <p:cNvSpPr>
            <a:spLocks noGrp="1"/>
          </p:cNvSpPr>
          <p:nvPr>
            <p:ph type="dgm" idx="2"/>
          </p:nvPr>
        </p:nvSpPr>
        <p:spPr>
          <a:xfrm>
            <a:off x="328625" y="1266525"/>
            <a:ext cx="8208900" cy="52875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600"/>
              </a:spcBef>
              <a:spcAft>
                <a:spcPts val="0"/>
              </a:spcAft>
              <a:buClr>
                <a:srgbClr val="000000"/>
              </a:buClr>
              <a:buSzPts val="2400"/>
              <a:buFont typeface="Calibri"/>
              <a:buChar char="▪"/>
            </a:pPr>
            <a:r>
              <a:rPr lang="en-US">
                <a:latin typeface="Calibri"/>
                <a:ea typeface="Calibri"/>
                <a:cs typeface="Calibri"/>
                <a:sym typeface="Calibri"/>
              </a:rPr>
              <a:t>It is one of the most accurate learning algorithms available. For many data sets, it produces a highly accurate classifier.</a:t>
            </a:r>
            <a:endParaRPr>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US">
                <a:latin typeface="Calibri"/>
                <a:ea typeface="Calibri"/>
                <a:cs typeface="Calibri"/>
                <a:sym typeface="Calibri"/>
              </a:rPr>
              <a:t>It runs efficiently on large databases.</a:t>
            </a:r>
            <a:endParaRPr>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US">
                <a:latin typeface="Calibri"/>
                <a:ea typeface="Calibri"/>
                <a:cs typeface="Calibri"/>
                <a:sym typeface="Calibri"/>
              </a:rPr>
              <a:t>It can handle thousands of input variables without variable deletion.</a:t>
            </a:r>
            <a:endParaRPr>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US">
                <a:latin typeface="Calibri"/>
                <a:ea typeface="Calibri"/>
                <a:cs typeface="Calibri"/>
                <a:sym typeface="Calibri"/>
              </a:rPr>
              <a:t>It gives estimates of what variables are important in the classification.</a:t>
            </a:r>
            <a:endParaRPr>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US">
                <a:latin typeface="Calibri"/>
                <a:ea typeface="Calibri"/>
                <a:cs typeface="Calibri"/>
                <a:sym typeface="Calibri"/>
              </a:rPr>
              <a:t>It generates an internal unbiased estimate of the generalization error as the forest building progresses.</a:t>
            </a:r>
            <a:endParaRPr>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US">
                <a:latin typeface="Calibri"/>
                <a:ea typeface="Calibri"/>
                <a:cs typeface="Calibri"/>
                <a:sym typeface="Calibri"/>
              </a:rPr>
              <a:t>It has an effective method for estimating missing data and maintains accuracy when a large proportion of the data are missing.</a:t>
            </a:r>
            <a:endParaRPr>
              <a:latin typeface="Calibri"/>
              <a:ea typeface="Calibri"/>
              <a:cs typeface="Calibri"/>
              <a:sym typeface="Calibri"/>
            </a:endParaRPr>
          </a:p>
          <a:p>
            <a:pPr marL="457200" lvl="0" indent="0" algn="l" rtl="0">
              <a:lnSpc>
                <a:spcPct val="115000"/>
              </a:lnSpc>
              <a:spcBef>
                <a:spcPts val="600"/>
              </a:spcBef>
              <a:spcAft>
                <a:spcPts val="0"/>
              </a:spcAft>
              <a:buNone/>
            </a:pPr>
            <a:endParaRPr>
              <a:latin typeface="Calibri"/>
              <a:ea typeface="Calibri"/>
              <a:cs typeface="Calibri"/>
              <a:sym typeface="Calibri"/>
            </a:endParaRPr>
          </a:p>
          <a:p>
            <a:pPr marL="457200" lvl="0" indent="0" algn="l" rtl="0">
              <a:lnSpc>
                <a:spcPct val="115000"/>
              </a:lnSpc>
              <a:spcBef>
                <a:spcPts val="600"/>
              </a:spcBef>
              <a:spcAft>
                <a:spcPts val="0"/>
              </a:spcAft>
              <a:buNone/>
            </a:pPr>
            <a:endParaRPr>
              <a:latin typeface="Calibri"/>
              <a:ea typeface="Calibri"/>
              <a:cs typeface="Calibri"/>
              <a:sym typeface="Calibri"/>
            </a:endParaRPr>
          </a:p>
          <a:p>
            <a:pPr marL="457200" lvl="0" indent="0" algn="l" rtl="0">
              <a:lnSpc>
                <a:spcPct val="115000"/>
              </a:lnSpc>
              <a:spcBef>
                <a:spcPts val="600"/>
              </a:spcBef>
              <a:spcAft>
                <a:spcPts val="0"/>
              </a:spcAft>
              <a:buNone/>
            </a:pPr>
            <a:r>
              <a:rPr lang="en-US" sz="2600">
                <a:solidFill>
                  <a:srgbClr val="000000"/>
                </a:solidFill>
                <a:latin typeface="Calibri"/>
                <a:ea typeface="Calibri"/>
                <a:cs typeface="Calibri"/>
                <a:sym typeface="Calibri"/>
              </a:rPr>
              <a:t> </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1_CSP">
  <a:themeElements>
    <a:clrScheme name="CSP 11">
      <a:dk1>
        <a:srgbClr val="000000"/>
      </a:dk1>
      <a:lt1>
        <a:srgbClr val="FFFFFF"/>
      </a:lt1>
      <a:dk2>
        <a:srgbClr val="CC3300"/>
      </a:dk2>
      <a:lt2>
        <a:srgbClr val="292929"/>
      </a:lt2>
      <a:accent1>
        <a:srgbClr val="009999"/>
      </a:accent1>
      <a:accent2>
        <a:srgbClr val="FFCC00"/>
      </a:accent2>
      <a:accent3>
        <a:srgbClr val="FFFFFF"/>
      </a:accent3>
      <a:accent4>
        <a:srgbClr val="000000"/>
      </a:accent4>
      <a:accent5>
        <a:srgbClr val="AACACA"/>
      </a:accent5>
      <a:accent6>
        <a:srgbClr val="E7B900"/>
      </a:accent6>
      <a:hlink>
        <a:srgbClr val="3366CC"/>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SP">
  <a:themeElements>
    <a:clrScheme name="CSP 11">
      <a:dk1>
        <a:srgbClr val="000000"/>
      </a:dk1>
      <a:lt1>
        <a:srgbClr val="FFFFFF"/>
      </a:lt1>
      <a:dk2>
        <a:srgbClr val="CC3300"/>
      </a:dk2>
      <a:lt2>
        <a:srgbClr val="292929"/>
      </a:lt2>
      <a:accent1>
        <a:srgbClr val="009999"/>
      </a:accent1>
      <a:accent2>
        <a:srgbClr val="FFCC00"/>
      </a:accent2>
      <a:accent3>
        <a:srgbClr val="FFFFFF"/>
      </a:accent3>
      <a:accent4>
        <a:srgbClr val="000000"/>
      </a:accent4>
      <a:accent5>
        <a:srgbClr val="AACACA"/>
      </a:accent5>
      <a:accent6>
        <a:srgbClr val="E7B900"/>
      </a:accent6>
      <a:hlink>
        <a:srgbClr val="3366CC"/>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2_CSP">
  <a:themeElements>
    <a:clrScheme name="CSP 11">
      <a:dk1>
        <a:srgbClr val="000000"/>
      </a:dk1>
      <a:lt1>
        <a:srgbClr val="FFFFFF"/>
      </a:lt1>
      <a:dk2>
        <a:srgbClr val="CC3300"/>
      </a:dk2>
      <a:lt2>
        <a:srgbClr val="292929"/>
      </a:lt2>
      <a:accent1>
        <a:srgbClr val="009999"/>
      </a:accent1>
      <a:accent2>
        <a:srgbClr val="FFCC00"/>
      </a:accent2>
      <a:accent3>
        <a:srgbClr val="FFFFFF"/>
      </a:accent3>
      <a:accent4>
        <a:srgbClr val="000000"/>
      </a:accent4>
      <a:accent5>
        <a:srgbClr val="AACACA"/>
      </a:accent5>
      <a:accent6>
        <a:srgbClr val="E7B900"/>
      </a:accent6>
      <a:hlink>
        <a:srgbClr val="3366CC"/>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798</Words>
  <Application>Microsoft Office PowerPoint</Application>
  <PresentationFormat>On-screen Show (4:3)</PresentationFormat>
  <Paragraphs>100</Paragraphs>
  <Slides>12</Slides>
  <Notes>12</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1_CSP</vt:lpstr>
      <vt:lpstr>2_CSP</vt:lpstr>
      <vt:lpstr>12_CSP</vt:lpstr>
      <vt:lpstr>Random Forest Model  </vt:lpstr>
      <vt:lpstr>Introduction</vt:lpstr>
      <vt:lpstr>Introduction </vt:lpstr>
      <vt:lpstr>Random Forest Model</vt:lpstr>
      <vt:lpstr>How does Random Forest works: </vt:lpstr>
      <vt:lpstr>How does Random Forest works: </vt:lpstr>
      <vt:lpstr>  Practical Consideration </vt:lpstr>
      <vt:lpstr>  Practical Consideration </vt:lpstr>
      <vt:lpstr>  Features and Advantages</vt:lpstr>
      <vt:lpstr> Advantages</vt:lpstr>
      <vt:lpstr> Disadvantages</vt:lpstr>
      <vt:lpstr> Applications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Model  </dc:title>
  <dc:creator>Maria Simi</dc:creator>
  <cp:lastModifiedBy>Windows User</cp:lastModifiedBy>
  <cp:revision>4</cp:revision>
  <dcterms:created xsi:type="dcterms:W3CDTF">2009-04-23T18:12:55Z</dcterms:created>
  <dcterms:modified xsi:type="dcterms:W3CDTF">2021-06-02T10:33:13Z</dcterms:modified>
</cp:coreProperties>
</file>