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Black"/>
      <p:bold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Roboto Medium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RobotoMedium-bold.fntdata"/><Relationship Id="rId10" Type="http://schemas.openxmlformats.org/officeDocument/2006/relationships/slide" Target="slides/slide5.xml"/><Relationship Id="rId21" Type="http://schemas.openxmlformats.org/officeDocument/2006/relationships/font" Target="fonts/RobotoMedium-regular.fntdata"/><Relationship Id="rId13" Type="http://schemas.openxmlformats.org/officeDocument/2006/relationships/slide" Target="slides/slide8.xml"/><Relationship Id="rId24" Type="http://schemas.openxmlformats.org/officeDocument/2006/relationships/font" Target="fonts/RobotoMedium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Black-bold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Black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3228c976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3228c976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3228c9768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3228c9768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99b75b01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99b75b01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f89235126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f89235126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f89235126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f8923512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fe6ec41d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fe6ec41d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1486dfcc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1486dfcc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5304968a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5304968a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99389" y="154945"/>
            <a:ext cx="82161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99389" y="1380174"/>
            <a:ext cx="8216100" cy="31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48794" y="484409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6755130" y="4835128"/>
            <a:ext cx="23001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2330162" y="484409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4"/>
          <p:cNvCxnSpPr/>
          <p:nvPr/>
        </p:nvCxnSpPr>
        <p:spPr>
          <a:xfrm>
            <a:off x="36425" y="51084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4"/>
          <p:cNvSpPr/>
          <p:nvPr/>
        </p:nvSpPr>
        <p:spPr>
          <a:xfrm>
            <a:off x="200" y="4637575"/>
            <a:ext cx="9144000" cy="47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059B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2" name="Google Shape;62;p14"/>
          <p:cNvCxnSpPr/>
          <p:nvPr/>
        </p:nvCxnSpPr>
        <p:spPr>
          <a:xfrm rot="10800000">
            <a:off x="-300" y="4873100"/>
            <a:ext cx="1773000" cy="1800"/>
          </a:xfrm>
          <a:prstGeom prst="straightConnector1">
            <a:avLst/>
          </a:prstGeom>
          <a:noFill/>
          <a:ln cap="flat" cmpd="sng" w="19050">
            <a:solidFill>
              <a:srgbClr val="059B0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4"/>
          <p:cNvCxnSpPr/>
          <p:nvPr/>
        </p:nvCxnSpPr>
        <p:spPr>
          <a:xfrm flipH="1" rot="10800000">
            <a:off x="7399650" y="4873100"/>
            <a:ext cx="1744500" cy="1800"/>
          </a:xfrm>
          <a:prstGeom prst="straightConnector1">
            <a:avLst/>
          </a:prstGeom>
          <a:noFill/>
          <a:ln cap="flat" cmpd="sng" w="19050">
            <a:solidFill>
              <a:srgbClr val="059B0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4"/>
          <p:cNvSpPr/>
          <p:nvPr/>
        </p:nvSpPr>
        <p:spPr>
          <a:xfrm>
            <a:off x="1164650" y="1460250"/>
            <a:ext cx="7754100" cy="2223000"/>
          </a:xfrm>
          <a:prstGeom prst="horizontalScroll">
            <a:avLst>
              <a:gd fmla="val 12639" name="adj"/>
            </a:avLst>
          </a:prstGeom>
          <a:solidFill>
            <a:srgbClr val="C5F3C5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1984050" y="1667950"/>
            <a:ext cx="6733200" cy="1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376F9F"/>
                </a:solidFill>
                <a:latin typeface="Aharoni"/>
                <a:ea typeface="Aharoni"/>
                <a:cs typeface="Aharoni"/>
                <a:sym typeface="Aharoni"/>
              </a:rPr>
              <a:t>Data Analysis </a:t>
            </a:r>
            <a:r>
              <a:rPr lang="en" sz="5400">
                <a:solidFill>
                  <a:srgbClr val="FF9900"/>
                </a:solidFill>
                <a:latin typeface="Aharoni"/>
                <a:ea typeface="Aharoni"/>
                <a:cs typeface="Aharoni"/>
                <a:sym typeface="Aharoni"/>
              </a:rPr>
              <a:t>Using Python</a:t>
            </a:r>
            <a:endParaRPr sz="4400">
              <a:solidFill>
                <a:srgbClr val="059B0C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-300" y="1542075"/>
            <a:ext cx="1974000" cy="2223000"/>
          </a:xfrm>
          <a:prstGeom prst="flowChartDelay">
            <a:avLst/>
          </a:prstGeom>
          <a:solidFill>
            <a:srgbClr val="C5F3C5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425" y="1713000"/>
            <a:ext cx="1886409" cy="197024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473925" y="2212725"/>
            <a:ext cx="881700" cy="881700"/>
          </a:xfrm>
          <a:prstGeom prst="ellipse">
            <a:avLst/>
          </a:prstGeom>
          <a:solidFill>
            <a:srgbClr val="AAF8AA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7075" y="3471650"/>
            <a:ext cx="1509850" cy="16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187" y="2394987"/>
            <a:ext cx="517188" cy="51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4225" y="11125"/>
            <a:ext cx="7515550" cy="11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850" y="152400"/>
            <a:ext cx="881750" cy="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217575" y="257300"/>
            <a:ext cx="7716000" cy="536400"/>
          </a:xfrm>
          <a:prstGeom prst="homePlate">
            <a:avLst>
              <a:gd fmla="val 50000" name="adj"/>
            </a:avLst>
          </a:prstGeom>
          <a:solidFill>
            <a:srgbClr val="059B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Agenda of the Training</a:t>
            </a:r>
            <a:endParaRPr b="1" sz="3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10000" y="5625"/>
            <a:ext cx="207600" cy="5143500"/>
          </a:xfrm>
          <a:prstGeom prst="rect">
            <a:avLst/>
          </a:prstGeom>
          <a:gradFill>
            <a:gsLst>
              <a:gs pos="0">
                <a:srgbClr val="10F22E"/>
              </a:gs>
              <a:gs pos="100000">
                <a:srgbClr val="0C741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9975" y="4941200"/>
            <a:ext cx="207600" cy="202200"/>
          </a:xfrm>
          <a:prstGeom prst="triangle">
            <a:avLst>
              <a:gd fmla="val 50000" name="adj"/>
            </a:avLst>
          </a:prstGeom>
          <a:solidFill>
            <a:srgbClr val="FF990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15"/>
          <p:cNvGrpSpPr/>
          <p:nvPr/>
        </p:nvGrpSpPr>
        <p:grpSpPr>
          <a:xfrm>
            <a:off x="326032" y="1025165"/>
            <a:ext cx="8656014" cy="3612825"/>
            <a:chOff x="3171" y="0"/>
            <a:chExt cx="11541352" cy="4817100"/>
          </a:xfrm>
        </p:grpSpPr>
        <p:sp>
          <p:nvSpPr>
            <p:cNvPr id="81" name="Google Shape;81;p15"/>
            <p:cNvSpPr/>
            <p:nvPr/>
          </p:nvSpPr>
          <p:spPr>
            <a:xfrm>
              <a:off x="866087" y="0"/>
              <a:ext cx="9815700" cy="48171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AF8AA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3171" y="1445129"/>
              <a:ext cx="1846500" cy="1926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 txBox="1"/>
            <p:nvPr/>
          </p:nvSpPr>
          <p:spPr>
            <a:xfrm>
              <a:off x="106555" y="1535274"/>
              <a:ext cx="1666200" cy="17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575" lIns="48575" spcFirstLastPara="1" rIns="48575" wrap="square" tIns="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Bookman Old Style"/>
                <a:buNone/>
              </a:pPr>
              <a:r>
                <a:rPr b="1" i="0" lang="en" sz="1300" u="none" cap="none" strike="noStrike">
                  <a:latin typeface="Bookman Old Style"/>
                  <a:ea typeface="Bookman Old Style"/>
                  <a:cs typeface="Bookman Old Style"/>
                  <a:sym typeface="Bookman Old Style"/>
                </a:rPr>
                <a:t>Day1 </a:t>
              </a:r>
              <a:endParaRPr sz="1100"/>
            </a:p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Bookman Old Style"/>
                <a:buNone/>
              </a:pPr>
              <a:r>
                <a:rPr b="0" i="0" lang="en" sz="1300" u="none" cap="none" strike="noStrike">
                  <a:latin typeface="Bookman Old Style"/>
                  <a:ea typeface="Bookman Old Style"/>
                  <a:cs typeface="Bookman Old Style"/>
                  <a:sym typeface="Bookman Old Style"/>
                </a:rPr>
                <a:t>Intro to Data and Data Manipulation with NumPy</a:t>
              </a:r>
              <a:endParaRPr sz="110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942142" y="1445129"/>
              <a:ext cx="1846500" cy="1926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 txBox="1"/>
            <p:nvPr/>
          </p:nvSpPr>
          <p:spPr>
            <a:xfrm>
              <a:off x="2133887" y="1535274"/>
              <a:ext cx="1666200" cy="17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575" lIns="48575" spcFirstLastPara="1" rIns="48575" wrap="square" tIns="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Bookman Old Style"/>
                <a:buNone/>
              </a:pPr>
              <a:r>
                <a:rPr b="1" i="0" lang="en" sz="1300" u="none" cap="none" strike="noStrike">
                  <a:latin typeface="Bookman Old Style"/>
                  <a:ea typeface="Bookman Old Style"/>
                  <a:cs typeface="Bookman Old Style"/>
                  <a:sym typeface="Bookman Old Style"/>
                </a:rPr>
                <a:t>Day2</a:t>
              </a:r>
              <a:endParaRPr sz="1100"/>
            </a:p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Bookman Old Style"/>
                <a:buNone/>
              </a:pPr>
              <a:r>
                <a:rPr b="0" i="0" lang="en" sz="1300" u="none" cap="none" strike="noStrike">
                  <a:latin typeface="Bookman Old Style"/>
                  <a:ea typeface="Bookman Old Style"/>
                  <a:cs typeface="Bookman Old Style"/>
                  <a:sym typeface="Bookman Old Style"/>
                </a:rPr>
                <a:t>Dzata Analysis with pandas</a:t>
              </a:r>
              <a:endParaRPr sz="1100"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3881112" y="1445129"/>
              <a:ext cx="1846500" cy="1926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 txBox="1"/>
            <p:nvPr/>
          </p:nvSpPr>
          <p:spPr>
            <a:xfrm>
              <a:off x="3971257" y="1535274"/>
              <a:ext cx="1666200" cy="17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575" lIns="48575" spcFirstLastPara="1" rIns="48575" wrap="square" tIns="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Bookman Old Style"/>
                <a:buNone/>
              </a:pPr>
              <a:r>
                <a:rPr b="1" i="0" lang="en" sz="1300" u="none" cap="none" strike="noStrike">
                  <a:latin typeface="Bookman Old Style"/>
                  <a:ea typeface="Bookman Old Style"/>
                  <a:cs typeface="Bookman Old Style"/>
                  <a:sym typeface="Bookman Old Style"/>
                </a:rPr>
                <a:t>Day3</a:t>
              </a:r>
              <a:endParaRPr sz="1100"/>
            </a:p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Bookman Old Style"/>
                <a:buNone/>
              </a:pPr>
              <a:r>
                <a:rPr b="0" i="0" lang="en" sz="1300" u="none" cap="none" strike="noStrike">
                  <a:latin typeface="Bookman Old Style"/>
                  <a:ea typeface="Bookman Old Style"/>
                  <a:cs typeface="Bookman Old Style"/>
                  <a:sym typeface="Bookman Old Style"/>
                </a:rPr>
                <a:t>Data Preprocessing with Scikit-Learn</a:t>
              </a:r>
              <a:endParaRPr sz="1100"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5820082" y="1445129"/>
              <a:ext cx="1846500" cy="1926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 txBox="1"/>
            <p:nvPr/>
          </p:nvSpPr>
          <p:spPr>
            <a:xfrm>
              <a:off x="5910227" y="1535274"/>
              <a:ext cx="1666200" cy="17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575" lIns="48575" spcFirstLastPara="1" rIns="48575" wrap="square" tIns="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Bookman Old Style"/>
                <a:buNone/>
              </a:pPr>
              <a:r>
                <a:rPr b="1" i="0" lang="en" sz="1300" u="none" cap="none" strike="noStrike">
                  <a:latin typeface="Bookman Old Style"/>
                  <a:ea typeface="Bookman Old Style"/>
                  <a:cs typeface="Bookman Old Style"/>
                  <a:sym typeface="Bookman Old Style"/>
                </a:rPr>
                <a:t>Day4</a:t>
              </a:r>
              <a:endParaRPr sz="1100"/>
            </a:p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Bookman Old Style"/>
                <a:buNone/>
              </a:pPr>
              <a:r>
                <a:rPr b="0" i="0" lang="en" sz="1300" u="none" cap="none" strike="noStrike">
                  <a:latin typeface="Bookman Old Style"/>
                  <a:ea typeface="Bookman Old Style"/>
                  <a:cs typeface="Bookman Old Style"/>
                  <a:sym typeface="Bookman Old Style"/>
                </a:rPr>
                <a:t>Cleaning Data in Python</a:t>
              </a:r>
              <a:endParaRPr sz="110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759053" y="1445129"/>
              <a:ext cx="1846500" cy="1926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 txBox="1"/>
            <p:nvPr/>
          </p:nvSpPr>
          <p:spPr>
            <a:xfrm>
              <a:off x="7849198" y="1535274"/>
              <a:ext cx="1666200" cy="17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575" lIns="48575" spcFirstLastPara="1" rIns="48575" wrap="square" tIns="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Bookman Old Style"/>
                <a:buNone/>
              </a:pPr>
              <a:r>
                <a:rPr b="1" i="0" lang="en" sz="1300" u="none" cap="none" strike="noStrike">
                  <a:latin typeface="Bookman Old Style"/>
                  <a:ea typeface="Bookman Old Style"/>
                  <a:cs typeface="Bookman Old Style"/>
                  <a:sym typeface="Bookman Old Style"/>
                </a:rPr>
                <a:t>Day5</a:t>
              </a:r>
              <a:endParaRPr sz="1100"/>
            </a:p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Bookman Old Style"/>
                <a:buNone/>
              </a:pPr>
              <a:r>
                <a:rPr b="0" i="0" lang="en" sz="1300" u="none" cap="none" strike="noStrike">
                  <a:latin typeface="Bookman Old Style"/>
                  <a:ea typeface="Bookman Old Style"/>
                  <a:cs typeface="Bookman Old Style"/>
                  <a:sym typeface="Bookman Old Style"/>
                </a:rPr>
                <a:t>Introduction to Data Visualization &amp; Matplotlib</a:t>
              </a:r>
              <a:endParaRPr sz="110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9698023" y="1445129"/>
              <a:ext cx="1846500" cy="1926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 txBox="1"/>
            <p:nvPr/>
          </p:nvSpPr>
          <p:spPr>
            <a:xfrm>
              <a:off x="9788168" y="1535274"/>
              <a:ext cx="1666200" cy="17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575" lIns="48575" spcFirstLastPara="1" rIns="48575" wrap="square" tIns="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Bookman Old Style"/>
                <a:buNone/>
              </a:pPr>
              <a:r>
                <a:rPr b="1" i="0" lang="en" sz="1300" u="none" cap="none" strike="noStrike">
                  <a:latin typeface="Bookman Old Style"/>
                  <a:ea typeface="Bookman Old Style"/>
                  <a:cs typeface="Bookman Old Style"/>
                  <a:sym typeface="Bookman Old Style"/>
                </a:rPr>
                <a:t>Day6</a:t>
              </a:r>
              <a:endParaRPr sz="1100"/>
            </a:p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Bookman Old Style"/>
                <a:buNone/>
              </a:pPr>
              <a:r>
                <a:rPr b="0" i="0" lang="en" sz="1300" u="none" cap="none" strike="noStrike">
                  <a:latin typeface="Bookman Old Style"/>
                  <a:ea typeface="Bookman Old Style"/>
                  <a:cs typeface="Bookman Old Style"/>
                  <a:sym typeface="Bookman Old Style"/>
                </a:rPr>
                <a:t>Data Visualization using Seaborn</a:t>
              </a:r>
              <a:endParaRPr sz="11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850" y="152400"/>
            <a:ext cx="881750" cy="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/>
          <p:nvPr/>
        </p:nvSpPr>
        <p:spPr>
          <a:xfrm>
            <a:off x="217575" y="257300"/>
            <a:ext cx="7716000" cy="536400"/>
          </a:xfrm>
          <a:prstGeom prst="homePlate">
            <a:avLst>
              <a:gd fmla="val 50000" name="adj"/>
            </a:avLst>
          </a:prstGeom>
          <a:solidFill>
            <a:srgbClr val="059B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Generation</a:t>
            </a:r>
            <a:endParaRPr b="1" sz="3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10000" y="5625"/>
            <a:ext cx="207600" cy="5143500"/>
          </a:xfrm>
          <a:prstGeom prst="rect">
            <a:avLst/>
          </a:prstGeom>
          <a:gradFill>
            <a:gsLst>
              <a:gs pos="0">
                <a:srgbClr val="10F22E"/>
              </a:gs>
              <a:gs pos="100000">
                <a:srgbClr val="0C741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9975" y="4941200"/>
            <a:ext cx="207600" cy="202200"/>
          </a:xfrm>
          <a:prstGeom prst="triangle">
            <a:avLst>
              <a:gd fmla="val 50000" name="adj"/>
            </a:avLst>
          </a:prstGeom>
          <a:solidFill>
            <a:srgbClr val="FF990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yData by okffi" id="102" name="Google Shape;102;p16"/>
          <p:cNvPicPr preferRelativeResize="0"/>
          <p:nvPr/>
        </p:nvPicPr>
        <p:blipFill rotWithShape="1">
          <a:blip r:embed="rId4">
            <a:alphaModFix/>
          </a:blip>
          <a:srcRect b="0" l="19947" r="18140" t="0"/>
          <a:stretch/>
        </p:blipFill>
        <p:spPr>
          <a:xfrm>
            <a:off x="2225932" y="606552"/>
            <a:ext cx="4692134" cy="4263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332025" y="1153400"/>
            <a:ext cx="3439800" cy="22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Data Analysis is the process of collecting and organizing data. 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850" y="152400"/>
            <a:ext cx="881750" cy="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/>
          <p:nvPr/>
        </p:nvSpPr>
        <p:spPr>
          <a:xfrm>
            <a:off x="217575" y="257300"/>
            <a:ext cx="7716000" cy="536400"/>
          </a:xfrm>
          <a:prstGeom prst="homePlate">
            <a:avLst>
              <a:gd fmla="val 50000" name="adj"/>
            </a:avLst>
          </a:prstGeom>
          <a:solidFill>
            <a:srgbClr val="059B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1" sz="3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10000" y="5625"/>
            <a:ext cx="207600" cy="5143500"/>
          </a:xfrm>
          <a:prstGeom prst="rect">
            <a:avLst/>
          </a:prstGeom>
          <a:gradFill>
            <a:gsLst>
              <a:gs pos="0">
                <a:srgbClr val="10F22E"/>
              </a:gs>
              <a:gs pos="100000">
                <a:srgbClr val="0C741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9975" y="4941200"/>
            <a:ext cx="207600" cy="202200"/>
          </a:xfrm>
          <a:prstGeom prst="triangle">
            <a:avLst>
              <a:gd fmla="val 50000" name="adj"/>
            </a:avLst>
          </a:prstGeom>
          <a:solidFill>
            <a:srgbClr val="FF990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8300" y="2350325"/>
            <a:ext cx="5067376" cy="1876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217600" y="1246000"/>
            <a:ext cx="4271100" cy="29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Data analysis for B2C marketing plays a critical role in improving your business strategy.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It is important in business to understand problems facing an organisation, and to explore data in meaningful ways.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850" y="152400"/>
            <a:ext cx="881750" cy="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/>
          <p:nvPr/>
        </p:nvSpPr>
        <p:spPr>
          <a:xfrm>
            <a:off x="217575" y="257300"/>
            <a:ext cx="7716000" cy="536400"/>
          </a:xfrm>
          <a:prstGeom prst="homePlate">
            <a:avLst>
              <a:gd fmla="val 50000" name="adj"/>
            </a:avLst>
          </a:prstGeom>
          <a:solidFill>
            <a:srgbClr val="059B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Why Data Analysis is Required</a:t>
            </a:r>
            <a:endParaRPr b="1"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10000" y="5625"/>
            <a:ext cx="207600" cy="5143500"/>
          </a:xfrm>
          <a:prstGeom prst="rect">
            <a:avLst/>
          </a:prstGeom>
          <a:gradFill>
            <a:gsLst>
              <a:gs pos="0">
                <a:srgbClr val="10F22E"/>
              </a:gs>
              <a:gs pos="100000">
                <a:srgbClr val="0C741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9975" y="4941200"/>
            <a:ext cx="207600" cy="202200"/>
          </a:xfrm>
          <a:prstGeom prst="triangle">
            <a:avLst>
              <a:gd fmla="val 50000" name="adj"/>
            </a:avLst>
          </a:prstGeom>
          <a:solidFill>
            <a:srgbClr val="FF990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950" y="1536500"/>
            <a:ext cx="3940100" cy="198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217725" y="1152475"/>
            <a:ext cx="5040000" cy="3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nir"/>
              <a:buChar char="●"/>
            </a:pPr>
            <a:r>
              <a:rPr lang="en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Import data sets</a:t>
            </a:r>
            <a:endParaRPr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nir"/>
              <a:buChar char="●"/>
            </a:pPr>
            <a:r>
              <a:rPr lang="en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Clean and prepare data for analysis</a:t>
            </a:r>
            <a:endParaRPr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nir"/>
              <a:buChar char="●"/>
            </a:pPr>
            <a:r>
              <a:rPr lang="en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Manipulate pandas DataFrame</a:t>
            </a:r>
            <a:endParaRPr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nir"/>
              <a:buChar char="●"/>
            </a:pPr>
            <a:r>
              <a:rPr lang="en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Visualize the data</a:t>
            </a:r>
            <a:endParaRPr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nir"/>
              <a:buChar char="●"/>
            </a:pPr>
            <a:r>
              <a:rPr lang="en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Build machine learning models using scikit-learn</a:t>
            </a:r>
            <a:endParaRPr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850" y="152400"/>
            <a:ext cx="881750" cy="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/>
          <p:nvPr/>
        </p:nvSpPr>
        <p:spPr>
          <a:xfrm>
            <a:off x="217575" y="257300"/>
            <a:ext cx="7716000" cy="536400"/>
          </a:xfrm>
          <a:prstGeom prst="homePlate">
            <a:avLst>
              <a:gd fmla="val 50000" name="adj"/>
            </a:avLst>
          </a:prstGeom>
          <a:solidFill>
            <a:srgbClr val="059B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Process of Analysing the Data</a:t>
            </a:r>
            <a:endParaRPr b="1"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10000" y="5625"/>
            <a:ext cx="207600" cy="5143500"/>
          </a:xfrm>
          <a:prstGeom prst="rect">
            <a:avLst/>
          </a:prstGeom>
          <a:gradFill>
            <a:gsLst>
              <a:gs pos="0">
                <a:srgbClr val="10F22E"/>
              </a:gs>
              <a:gs pos="100000">
                <a:srgbClr val="0C741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9975" y="4941200"/>
            <a:ext cx="207600" cy="202200"/>
          </a:xfrm>
          <a:prstGeom prst="triangle">
            <a:avLst>
              <a:gd fmla="val 50000" name="adj"/>
            </a:avLst>
          </a:prstGeom>
          <a:solidFill>
            <a:srgbClr val="FF990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1150" y="1144600"/>
            <a:ext cx="375285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850" y="152400"/>
            <a:ext cx="881750" cy="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/>
          <p:nvPr/>
        </p:nvSpPr>
        <p:spPr>
          <a:xfrm>
            <a:off x="217725" y="257300"/>
            <a:ext cx="7715700" cy="536400"/>
          </a:xfrm>
          <a:prstGeom prst="homePlate">
            <a:avLst>
              <a:gd fmla="val 50000" name="adj"/>
            </a:avLst>
          </a:prstGeom>
          <a:solidFill>
            <a:srgbClr val="059B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Python Libraries for Analyzing Data</a:t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10000" y="5625"/>
            <a:ext cx="207600" cy="5143500"/>
          </a:xfrm>
          <a:prstGeom prst="rect">
            <a:avLst/>
          </a:prstGeom>
          <a:gradFill>
            <a:gsLst>
              <a:gs pos="0">
                <a:srgbClr val="10F22E"/>
              </a:gs>
              <a:gs pos="100000">
                <a:srgbClr val="0C741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9975" y="4941200"/>
            <a:ext cx="207600" cy="202200"/>
          </a:xfrm>
          <a:prstGeom prst="triangle">
            <a:avLst>
              <a:gd fmla="val 50000" name="adj"/>
            </a:avLst>
          </a:prstGeom>
          <a:solidFill>
            <a:srgbClr val="FF990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0850" y="999138"/>
            <a:ext cx="1685925" cy="966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3" y="1027350"/>
            <a:ext cx="2205223" cy="91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8373" y="2451148"/>
            <a:ext cx="1445625" cy="138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06787" y="2235155"/>
            <a:ext cx="1685925" cy="1052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65475" y="2095724"/>
            <a:ext cx="2539125" cy="15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82650" y="4079325"/>
            <a:ext cx="3178700" cy="829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217725" y="1152475"/>
            <a:ext cx="5040000" cy="3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nir"/>
              <a:buAutoNum type="arabicPeriod"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Numerical data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nir"/>
              <a:buAutoNum type="alphaLcPeriod"/>
            </a:pPr>
            <a:r>
              <a:rPr lang="en" sz="1800">
                <a:solidFill>
                  <a:srgbClr val="434343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Discrete data</a:t>
            </a:r>
            <a:endParaRPr sz="1800">
              <a:solidFill>
                <a:srgbClr val="434343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Ex: 0,1 or 0,1,2,3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nir"/>
              <a:buAutoNum type="alphaLcPeriod"/>
            </a:pPr>
            <a:r>
              <a:rPr lang="en" sz="1800">
                <a:solidFill>
                  <a:srgbClr val="434343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Continuous data</a:t>
            </a:r>
            <a:endParaRPr sz="1800">
              <a:solidFill>
                <a:srgbClr val="434343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Ex: 122,134.6,150,180,232,....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nir"/>
              <a:buAutoNum type="arabicPeriod"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Categorical data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Ex: Yes/No, A Grade/ B Grad/ C Grade,Male/Female, etc,..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850" y="152400"/>
            <a:ext cx="881750" cy="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/>
          <p:nvPr/>
        </p:nvSpPr>
        <p:spPr>
          <a:xfrm>
            <a:off x="217575" y="257300"/>
            <a:ext cx="7716000" cy="536400"/>
          </a:xfrm>
          <a:prstGeom prst="homePlate">
            <a:avLst>
              <a:gd fmla="val 50000" name="adj"/>
            </a:avLst>
          </a:prstGeom>
          <a:solidFill>
            <a:srgbClr val="059B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Types of Data in Statistics</a:t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10000" y="5625"/>
            <a:ext cx="207600" cy="5143500"/>
          </a:xfrm>
          <a:prstGeom prst="rect">
            <a:avLst/>
          </a:prstGeom>
          <a:gradFill>
            <a:gsLst>
              <a:gs pos="0">
                <a:srgbClr val="10F22E"/>
              </a:gs>
              <a:gs pos="100000">
                <a:srgbClr val="0C741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9975" y="4941200"/>
            <a:ext cx="207600" cy="202200"/>
          </a:xfrm>
          <a:prstGeom prst="triangle">
            <a:avLst>
              <a:gd fmla="val 50000" name="adj"/>
            </a:avLst>
          </a:prstGeom>
          <a:solidFill>
            <a:srgbClr val="FF990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7775" y="1135075"/>
            <a:ext cx="344805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/>
        </p:nvSpPr>
        <p:spPr>
          <a:xfrm>
            <a:off x="3052125" y="1036600"/>
            <a:ext cx="4890300" cy="19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1693050" y="1502750"/>
            <a:ext cx="7451100" cy="2301300"/>
          </a:xfrm>
          <a:prstGeom prst="rect">
            <a:avLst/>
          </a:prstGeom>
          <a:solidFill>
            <a:srgbClr val="059B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2297200" y="2187350"/>
            <a:ext cx="63255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P</a:t>
            </a:r>
            <a:r>
              <a:rPr lang="en"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rint(“THANK YOU”)</a:t>
            </a:r>
            <a:endParaRPr sz="48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0" y="4468300"/>
            <a:ext cx="9144000" cy="67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Slides created, maintained and distributed by</a:t>
            </a:r>
            <a:b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Andhra Pradesh State Skill Development Corporation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0" y="1502750"/>
            <a:ext cx="1692900" cy="230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2750"/>
            <a:ext cx="2301300" cy="23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/>
          <p:nvPr/>
        </p:nvSpPr>
        <p:spPr>
          <a:xfrm>
            <a:off x="26100" y="1502750"/>
            <a:ext cx="284700" cy="2871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22"/>
          <p:cNvGrpSpPr/>
          <p:nvPr/>
        </p:nvGrpSpPr>
        <p:grpSpPr>
          <a:xfrm>
            <a:off x="681000" y="87325"/>
            <a:ext cx="7782000" cy="1162600"/>
            <a:chOff x="1092250" y="11125"/>
            <a:chExt cx="7782000" cy="1162600"/>
          </a:xfrm>
        </p:grpSpPr>
        <p:sp>
          <p:nvSpPr>
            <p:cNvPr id="169" name="Google Shape;169;p22"/>
            <p:cNvSpPr txBox="1"/>
            <p:nvPr/>
          </p:nvSpPr>
          <p:spPr>
            <a:xfrm>
              <a:off x="1092250" y="11125"/>
              <a:ext cx="7782000" cy="1162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pic>
          <p:nvPicPr>
            <p:cNvPr id="170" name="Google Shape;170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01475" y="11125"/>
              <a:ext cx="7515550" cy="1162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AB622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