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1c8ded17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1c8ded1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1c8ded179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1c8ded17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1c8ded179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1c8ded17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1c76ad3f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1c76ad3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1c76ad3f0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1c76ad3f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21e3f87d4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21e3f87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21e3f87d4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21e3f87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1c8ded179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1c8ded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1c8ded179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1c8ded1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1c8ded179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1c8ded1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1c8ded1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1c8ded1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1c8ded17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1c8ded17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23550" y="4080400"/>
            <a:ext cx="58383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Machine Learning with</a:t>
            </a:r>
            <a:endParaRPr sz="4400"/>
          </a:p>
        </p:txBody>
      </p:sp>
      <p:pic>
        <p:nvPicPr>
          <p:cNvPr id="68" name="Google Shape;68;p13"/>
          <p:cNvPicPr preferRelativeResize="0"/>
          <p:nvPr/>
        </p:nvPicPr>
        <p:blipFill>
          <a:blip r:embed="rId3">
            <a:alphaModFix/>
          </a:blip>
          <a:stretch>
            <a:fillRect/>
          </a:stretch>
        </p:blipFill>
        <p:spPr>
          <a:xfrm>
            <a:off x="81975" y="138950"/>
            <a:ext cx="8839200" cy="1047513"/>
          </a:xfrm>
          <a:prstGeom prst="rect">
            <a:avLst/>
          </a:prstGeom>
          <a:noFill/>
          <a:ln>
            <a:noFill/>
          </a:ln>
        </p:spPr>
      </p:pic>
      <p:pic>
        <p:nvPicPr>
          <p:cNvPr id="69" name="Google Shape;69;p13"/>
          <p:cNvPicPr preferRelativeResize="0"/>
          <p:nvPr/>
        </p:nvPicPr>
        <p:blipFill>
          <a:blip r:embed="rId4">
            <a:alphaModFix/>
          </a:blip>
          <a:stretch>
            <a:fillRect/>
          </a:stretch>
        </p:blipFill>
        <p:spPr>
          <a:xfrm>
            <a:off x="5961850" y="4350350"/>
            <a:ext cx="2353950" cy="580700"/>
          </a:xfrm>
          <a:prstGeom prst="rect">
            <a:avLst/>
          </a:prstGeom>
          <a:noFill/>
          <a:ln>
            <a:noFill/>
          </a:ln>
        </p:spPr>
      </p:pic>
      <p:pic>
        <p:nvPicPr>
          <p:cNvPr id="70" name="Google Shape;70;p13"/>
          <p:cNvPicPr preferRelativeResize="0"/>
          <p:nvPr/>
        </p:nvPicPr>
        <p:blipFill>
          <a:blip r:embed="rId5">
            <a:alphaModFix/>
          </a:blip>
          <a:stretch>
            <a:fillRect/>
          </a:stretch>
        </p:blipFill>
        <p:spPr>
          <a:xfrm>
            <a:off x="123550" y="1297350"/>
            <a:ext cx="8752224" cy="28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 sz="3000">
                <a:solidFill>
                  <a:srgbClr val="000000"/>
                </a:solidFill>
              </a:rPr>
              <a:t>Decision Tree as Classifier</a:t>
            </a:r>
            <a:endParaRPr sz="3700"/>
          </a:p>
        </p:txBody>
      </p:sp>
      <p:sp>
        <p:nvSpPr>
          <p:cNvPr id="135" name="Google Shape;135;p22"/>
          <p:cNvSpPr txBox="1"/>
          <p:nvPr>
            <p:ph idx="4294967295" type="body"/>
          </p:nvPr>
        </p:nvSpPr>
        <p:spPr>
          <a:xfrm>
            <a:off x="-30600" y="739500"/>
            <a:ext cx="9084300" cy="4404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292929"/>
                </a:solidFill>
                <a:highlight>
                  <a:srgbClr val="FFFFFF"/>
                </a:highlight>
                <a:latin typeface="Avenir"/>
                <a:ea typeface="Avenir"/>
                <a:cs typeface="Avenir"/>
                <a:sym typeface="Avenir"/>
              </a:rPr>
              <a:t>It means 6 observations have been classified as false.</a:t>
            </a:r>
            <a:endParaRPr>
              <a:solidFill>
                <a:srgbClr val="000000"/>
              </a:solidFill>
              <a:latin typeface="Avenir"/>
              <a:ea typeface="Avenir"/>
              <a:cs typeface="Avenir"/>
              <a:sym typeface="Avenir"/>
            </a:endParaRPr>
          </a:p>
          <a:p>
            <a:pPr indent="0" lvl="0" marL="0" rtl="0" algn="l">
              <a:spcBef>
                <a:spcPts val="0"/>
              </a:spcBef>
              <a:spcAft>
                <a:spcPts val="0"/>
              </a:spcAft>
              <a:buNone/>
            </a:pPr>
            <a:r>
              <a:rPr lang="en">
                <a:solidFill>
                  <a:srgbClr val="292929"/>
                </a:solidFill>
                <a:highlight>
                  <a:srgbClr val="FFFFFF"/>
                </a:highlight>
                <a:latin typeface="Avenir"/>
                <a:ea typeface="Avenir"/>
                <a:cs typeface="Avenir"/>
                <a:sym typeface="Avenir"/>
              </a:rPr>
              <a:t>Let us first visualize the model prediction results.</a:t>
            </a:r>
            <a:endParaRPr>
              <a:solidFill>
                <a:srgbClr val="292929"/>
              </a:solidFill>
              <a:highlight>
                <a:srgbClr val="FFFFFF"/>
              </a:highlight>
              <a:latin typeface="Avenir"/>
              <a:ea typeface="Avenir"/>
              <a:cs typeface="Avenir"/>
              <a:sym typeface="Avenir"/>
            </a:endParaRPr>
          </a:p>
          <a:p>
            <a:pPr indent="0" lvl="0" marL="0" rtl="0" algn="l">
              <a:spcBef>
                <a:spcPts val="0"/>
              </a:spcBef>
              <a:spcAft>
                <a:spcPts val="0"/>
              </a:spcAft>
              <a:buNone/>
            </a:pPr>
            <a:r>
              <a:rPr lang="en">
                <a:solidFill>
                  <a:srgbClr val="955AE7"/>
                </a:solidFill>
                <a:highlight>
                  <a:srgbClr val="EFECF4"/>
                </a:highlight>
                <a:latin typeface="Avenir"/>
                <a:ea typeface="Avenir"/>
                <a:cs typeface="Avenir"/>
                <a:sym typeface="Avenir"/>
              </a:rPr>
              <a:t>from</a:t>
            </a:r>
            <a:r>
              <a:rPr lang="en">
                <a:solidFill>
                  <a:srgbClr val="585260"/>
                </a:solidFill>
                <a:highlight>
                  <a:srgbClr val="EFECF4"/>
                </a:highlight>
                <a:latin typeface="Avenir"/>
                <a:ea typeface="Avenir"/>
                <a:cs typeface="Avenir"/>
                <a:sym typeface="Avenir"/>
              </a:rPr>
              <a:t> matplotlib.colors </a:t>
            </a:r>
            <a:r>
              <a:rPr lang="en">
                <a:solidFill>
                  <a:srgbClr val="955AE7"/>
                </a:solidFill>
                <a:highlight>
                  <a:srgbClr val="EFECF4"/>
                </a:highlight>
                <a:latin typeface="Avenir"/>
                <a:ea typeface="Avenir"/>
                <a:cs typeface="Avenir"/>
                <a:sym typeface="Avenir"/>
              </a:rPr>
              <a:t>import</a:t>
            </a:r>
            <a:r>
              <a:rPr lang="en">
                <a:solidFill>
                  <a:srgbClr val="585260"/>
                </a:solidFill>
                <a:highlight>
                  <a:srgbClr val="EFECF4"/>
                </a:highlight>
                <a:latin typeface="Avenir"/>
                <a:ea typeface="Avenir"/>
                <a:cs typeface="Avenir"/>
                <a:sym typeface="Avenir"/>
              </a:rPr>
              <a:t> ListedColormap</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X_set, y_set = X_test, y_test</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X1, X2 = np.meshgrid(np.arange(start = X_set[:,</a:t>
            </a:r>
            <a:r>
              <a:rPr lang="en">
                <a:solidFill>
                  <a:srgbClr val="AA573C"/>
                </a:solidFill>
                <a:highlight>
                  <a:srgbClr val="EFECF4"/>
                </a:highlight>
                <a:latin typeface="Avenir"/>
                <a:ea typeface="Avenir"/>
                <a:cs typeface="Avenir"/>
                <a:sym typeface="Avenir"/>
              </a:rPr>
              <a:t>0</a:t>
            </a:r>
            <a:r>
              <a:rPr lang="en">
                <a:solidFill>
                  <a:srgbClr val="585260"/>
                </a:solidFill>
                <a:highlight>
                  <a:srgbClr val="EFECF4"/>
                </a:highlight>
                <a:latin typeface="Avenir"/>
                <a:ea typeface="Avenir"/>
                <a:cs typeface="Avenir"/>
                <a:sym typeface="Avenir"/>
              </a:rPr>
              <a:t>].min()</a:t>
            </a:r>
            <a:r>
              <a:rPr lang="en">
                <a:solidFill>
                  <a:srgbClr val="AA573C"/>
                </a:solidFill>
                <a:highlight>
                  <a:srgbClr val="EFECF4"/>
                </a:highlight>
                <a:latin typeface="Avenir"/>
                <a:ea typeface="Avenir"/>
                <a:cs typeface="Avenir"/>
                <a:sym typeface="Avenir"/>
              </a:rPr>
              <a:t>-1</a:t>
            </a:r>
            <a:r>
              <a:rPr lang="en">
                <a:solidFill>
                  <a:srgbClr val="585260"/>
                </a:solidFill>
                <a:highlight>
                  <a:srgbClr val="EFECF4"/>
                </a:highlight>
                <a:latin typeface="Avenir"/>
                <a:ea typeface="Avenir"/>
                <a:cs typeface="Avenir"/>
                <a:sym typeface="Avenir"/>
              </a:rPr>
              <a:t>, stop= X_set[:,</a:t>
            </a:r>
            <a:r>
              <a:rPr lang="en">
                <a:solidFill>
                  <a:srgbClr val="AA573C"/>
                </a:solidFill>
                <a:highlight>
                  <a:srgbClr val="EFECF4"/>
                </a:highlight>
                <a:latin typeface="Avenir"/>
                <a:ea typeface="Avenir"/>
                <a:cs typeface="Avenir"/>
                <a:sym typeface="Avenir"/>
              </a:rPr>
              <a:t>0</a:t>
            </a:r>
            <a:r>
              <a:rPr lang="en">
                <a:solidFill>
                  <a:srgbClr val="585260"/>
                </a:solidFill>
                <a:highlight>
                  <a:srgbClr val="EFECF4"/>
                </a:highlight>
                <a:latin typeface="Avenir"/>
                <a:ea typeface="Avenir"/>
                <a:cs typeface="Avenir"/>
                <a:sym typeface="Avenir"/>
              </a:rPr>
              <a:t>].max()+</a:t>
            </a:r>
            <a:r>
              <a:rPr lang="en">
                <a:solidFill>
                  <a:srgbClr val="AA573C"/>
                </a:solidFill>
                <a:highlight>
                  <a:srgbClr val="EFECF4"/>
                </a:highlight>
                <a:latin typeface="Avenir"/>
                <a:ea typeface="Avenir"/>
                <a:cs typeface="Avenir"/>
                <a:sym typeface="Avenir"/>
              </a:rPr>
              <a:t>1</a:t>
            </a:r>
            <a:r>
              <a:rPr lang="en">
                <a:solidFill>
                  <a:srgbClr val="585260"/>
                </a:solidFill>
                <a:highlight>
                  <a:srgbClr val="EFECF4"/>
                </a:highlight>
                <a:latin typeface="Avenir"/>
                <a:ea typeface="Avenir"/>
                <a:cs typeface="Avenir"/>
                <a:sym typeface="Avenir"/>
              </a:rPr>
              <a:t>, step = </a:t>
            </a:r>
            <a:r>
              <a:rPr lang="en">
                <a:solidFill>
                  <a:srgbClr val="AA573C"/>
                </a:solidFill>
                <a:highlight>
                  <a:srgbClr val="EFECF4"/>
                </a:highlight>
                <a:latin typeface="Avenir"/>
                <a:ea typeface="Avenir"/>
                <a:cs typeface="Avenir"/>
                <a:sym typeface="Avenir"/>
              </a:rPr>
              <a:t>0.01</a:t>
            </a:r>
            <a:r>
              <a:rPr lang="en">
                <a:solidFill>
                  <a:srgbClr val="585260"/>
                </a:solidFill>
                <a:highlight>
                  <a:srgbClr val="EFECF4"/>
                </a:highlight>
                <a:latin typeface="Avenir"/>
                <a:ea typeface="Avenir"/>
                <a:cs typeface="Avenir"/>
                <a:sym typeface="Avenir"/>
              </a:rPr>
              <a:t>),np.arange(start = X_set[:,</a:t>
            </a:r>
            <a:r>
              <a:rPr lang="en">
                <a:solidFill>
                  <a:srgbClr val="AA573C"/>
                </a:solidFill>
                <a:highlight>
                  <a:srgbClr val="EFECF4"/>
                </a:highlight>
                <a:latin typeface="Avenir"/>
                <a:ea typeface="Avenir"/>
                <a:cs typeface="Avenir"/>
                <a:sym typeface="Avenir"/>
              </a:rPr>
              <a:t>1</a:t>
            </a:r>
            <a:r>
              <a:rPr lang="en">
                <a:solidFill>
                  <a:srgbClr val="585260"/>
                </a:solidFill>
                <a:highlight>
                  <a:srgbClr val="EFECF4"/>
                </a:highlight>
                <a:latin typeface="Avenir"/>
                <a:ea typeface="Avenir"/>
                <a:cs typeface="Avenir"/>
                <a:sym typeface="Avenir"/>
              </a:rPr>
              <a:t>].min()</a:t>
            </a:r>
            <a:r>
              <a:rPr lang="en">
                <a:solidFill>
                  <a:srgbClr val="AA573C"/>
                </a:solidFill>
                <a:highlight>
                  <a:srgbClr val="EFECF4"/>
                </a:highlight>
                <a:latin typeface="Avenir"/>
                <a:ea typeface="Avenir"/>
                <a:cs typeface="Avenir"/>
                <a:sym typeface="Avenir"/>
              </a:rPr>
              <a:t>-1</a:t>
            </a:r>
            <a:r>
              <a:rPr lang="en">
                <a:solidFill>
                  <a:srgbClr val="585260"/>
                </a:solidFill>
                <a:highlight>
                  <a:srgbClr val="EFECF4"/>
                </a:highlight>
                <a:latin typeface="Avenir"/>
                <a:ea typeface="Avenir"/>
                <a:cs typeface="Avenir"/>
                <a:sym typeface="Avenir"/>
              </a:rPr>
              <a:t>, stop= X_set[:,</a:t>
            </a:r>
            <a:r>
              <a:rPr lang="en">
                <a:solidFill>
                  <a:srgbClr val="AA573C"/>
                </a:solidFill>
                <a:highlight>
                  <a:srgbClr val="EFECF4"/>
                </a:highlight>
                <a:latin typeface="Avenir"/>
                <a:ea typeface="Avenir"/>
                <a:cs typeface="Avenir"/>
                <a:sym typeface="Avenir"/>
              </a:rPr>
              <a:t>1</a:t>
            </a:r>
            <a:r>
              <a:rPr lang="en">
                <a:solidFill>
                  <a:srgbClr val="585260"/>
                </a:solidFill>
                <a:highlight>
                  <a:srgbClr val="EFECF4"/>
                </a:highlight>
                <a:latin typeface="Avenir"/>
                <a:ea typeface="Avenir"/>
                <a:cs typeface="Avenir"/>
                <a:sym typeface="Avenir"/>
              </a:rPr>
              <a:t>].max()+</a:t>
            </a:r>
            <a:r>
              <a:rPr lang="en">
                <a:solidFill>
                  <a:srgbClr val="AA573C"/>
                </a:solidFill>
                <a:highlight>
                  <a:srgbClr val="EFECF4"/>
                </a:highlight>
                <a:latin typeface="Avenir"/>
                <a:ea typeface="Avenir"/>
                <a:cs typeface="Avenir"/>
                <a:sym typeface="Avenir"/>
              </a:rPr>
              <a:t>1</a:t>
            </a:r>
            <a:r>
              <a:rPr lang="en">
                <a:solidFill>
                  <a:srgbClr val="585260"/>
                </a:solidFill>
                <a:highlight>
                  <a:srgbClr val="EFECF4"/>
                </a:highlight>
                <a:latin typeface="Avenir"/>
                <a:ea typeface="Avenir"/>
                <a:cs typeface="Avenir"/>
                <a:sym typeface="Avenir"/>
              </a:rPr>
              <a:t>, step = </a:t>
            </a:r>
            <a:r>
              <a:rPr lang="en">
                <a:solidFill>
                  <a:srgbClr val="AA573C"/>
                </a:solidFill>
                <a:highlight>
                  <a:srgbClr val="EFECF4"/>
                </a:highlight>
                <a:latin typeface="Avenir"/>
                <a:ea typeface="Avenir"/>
                <a:cs typeface="Avenir"/>
                <a:sym typeface="Avenir"/>
              </a:rPr>
              <a:t>0.01</a:t>
            </a:r>
            <a:r>
              <a:rPr lang="en">
                <a:solidFill>
                  <a:srgbClr val="585260"/>
                </a:solidFill>
                <a:highlight>
                  <a:srgbClr val="EFECF4"/>
                </a:highlight>
                <a:latin typeface="Avenir"/>
                <a:ea typeface="Avenir"/>
                <a:cs typeface="Avenir"/>
                <a:sym typeface="Avenir"/>
              </a:rPr>
              <a:t>))</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plt.contourf(X1,X2, classifier.predict(np.array([X1.ravel(), X2.ravel()]).T).reshape(X1.shape), alpha=</a:t>
            </a:r>
            <a:r>
              <a:rPr lang="en">
                <a:solidFill>
                  <a:srgbClr val="AA573C"/>
                </a:solidFill>
                <a:highlight>
                  <a:srgbClr val="EFECF4"/>
                </a:highlight>
                <a:latin typeface="Avenir"/>
                <a:ea typeface="Avenir"/>
                <a:cs typeface="Avenir"/>
                <a:sym typeface="Avenir"/>
              </a:rPr>
              <a:t>0.75</a:t>
            </a:r>
            <a:r>
              <a:rPr lang="en">
                <a:solidFill>
                  <a:srgbClr val="585260"/>
                </a:solidFill>
                <a:highlight>
                  <a:srgbClr val="EFECF4"/>
                </a:highlight>
                <a:latin typeface="Avenir"/>
                <a:ea typeface="Avenir"/>
                <a:cs typeface="Avenir"/>
                <a:sym typeface="Avenir"/>
              </a:rPr>
              <a:t>, cmap = ListedColormap((</a:t>
            </a:r>
            <a:r>
              <a:rPr lang="en">
                <a:solidFill>
                  <a:srgbClr val="2A9292"/>
                </a:solidFill>
                <a:highlight>
                  <a:srgbClr val="EFECF4"/>
                </a:highlight>
                <a:latin typeface="Avenir"/>
                <a:ea typeface="Avenir"/>
                <a:cs typeface="Avenir"/>
                <a:sym typeface="Avenir"/>
              </a:rPr>
              <a:t>"red"</a:t>
            </a:r>
            <a:r>
              <a:rPr lang="en">
                <a:solidFill>
                  <a:srgbClr val="585260"/>
                </a:solidFill>
                <a:highlight>
                  <a:srgbClr val="EFECF4"/>
                </a:highlight>
                <a:latin typeface="Avenir"/>
                <a:ea typeface="Avenir"/>
                <a:cs typeface="Avenir"/>
                <a:sym typeface="Avenir"/>
              </a:rPr>
              <a:t>,</a:t>
            </a:r>
            <a:r>
              <a:rPr lang="en">
                <a:solidFill>
                  <a:srgbClr val="2A9292"/>
                </a:solidFill>
                <a:highlight>
                  <a:srgbClr val="EFECF4"/>
                </a:highlight>
                <a:latin typeface="Avenir"/>
                <a:ea typeface="Avenir"/>
                <a:cs typeface="Avenir"/>
                <a:sym typeface="Avenir"/>
              </a:rPr>
              <a:t>"green"</a:t>
            </a:r>
            <a:r>
              <a:rPr lang="en">
                <a:solidFill>
                  <a:srgbClr val="585260"/>
                </a:solidFill>
                <a:highlight>
                  <a:srgbClr val="EFECF4"/>
                </a:highlight>
                <a:latin typeface="Avenir"/>
                <a:ea typeface="Avenir"/>
                <a:cs typeface="Avenir"/>
                <a:sym typeface="Avenir"/>
              </a:rPr>
              <a:t>)))</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plt.xlim(X1.min(), X1.max())</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plt.ylim(X2.min(), X2.max())</a:t>
            </a:r>
            <a:br>
              <a:rPr lang="en">
                <a:solidFill>
                  <a:srgbClr val="585260"/>
                </a:solidFill>
                <a:highlight>
                  <a:srgbClr val="EFECF4"/>
                </a:highlight>
                <a:latin typeface="Avenir"/>
                <a:ea typeface="Avenir"/>
                <a:cs typeface="Avenir"/>
                <a:sym typeface="Avenir"/>
              </a:rPr>
            </a:br>
            <a:r>
              <a:rPr lang="en">
                <a:solidFill>
                  <a:srgbClr val="955AE7"/>
                </a:solidFill>
                <a:highlight>
                  <a:srgbClr val="EFECF4"/>
                </a:highlight>
                <a:latin typeface="Avenir"/>
                <a:ea typeface="Avenir"/>
                <a:cs typeface="Avenir"/>
                <a:sym typeface="Avenir"/>
              </a:rPr>
              <a:t>for</a:t>
            </a:r>
            <a:r>
              <a:rPr lang="en">
                <a:solidFill>
                  <a:srgbClr val="585260"/>
                </a:solidFill>
                <a:highlight>
                  <a:srgbClr val="EFECF4"/>
                </a:highlight>
                <a:latin typeface="Avenir"/>
                <a:ea typeface="Avenir"/>
                <a:cs typeface="Avenir"/>
                <a:sym typeface="Avenir"/>
              </a:rPr>
              <a:t> i,j </a:t>
            </a:r>
            <a:r>
              <a:rPr lang="en">
                <a:solidFill>
                  <a:srgbClr val="955AE7"/>
                </a:solidFill>
                <a:highlight>
                  <a:srgbClr val="EFECF4"/>
                </a:highlight>
                <a:latin typeface="Avenir"/>
                <a:ea typeface="Avenir"/>
                <a:cs typeface="Avenir"/>
                <a:sym typeface="Avenir"/>
              </a:rPr>
              <a:t>in</a:t>
            </a:r>
            <a:r>
              <a:rPr lang="en">
                <a:solidFill>
                  <a:srgbClr val="585260"/>
                </a:solidFill>
                <a:highlight>
                  <a:srgbClr val="EFECF4"/>
                </a:highlight>
                <a:latin typeface="Avenir"/>
                <a:ea typeface="Avenir"/>
                <a:cs typeface="Avenir"/>
                <a:sym typeface="Avenir"/>
              </a:rPr>
              <a:t> enumerate(np.unique(y_set)):</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   plt.scatter(X_set[y_set==j,</a:t>
            </a:r>
            <a:r>
              <a:rPr lang="en">
                <a:solidFill>
                  <a:srgbClr val="AA573C"/>
                </a:solidFill>
                <a:highlight>
                  <a:srgbClr val="EFECF4"/>
                </a:highlight>
                <a:latin typeface="Avenir"/>
                <a:ea typeface="Avenir"/>
                <a:cs typeface="Avenir"/>
                <a:sym typeface="Avenir"/>
              </a:rPr>
              <a:t>0</a:t>
            </a:r>
            <a:r>
              <a:rPr lang="en">
                <a:solidFill>
                  <a:srgbClr val="585260"/>
                </a:solidFill>
                <a:highlight>
                  <a:srgbClr val="EFECF4"/>
                </a:highlight>
                <a:latin typeface="Avenir"/>
                <a:ea typeface="Avenir"/>
                <a:cs typeface="Avenir"/>
                <a:sym typeface="Avenir"/>
              </a:rPr>
              <a:t>],X_set[y_set==j,</a:t>
            </a:r>
            <a:r>
              <a:rPr lang="en">
                <a:solidFill>
                  <a:srgbClr val="AA573C"/>
                </a:solidFill>
                <a:highlight>
                  <a:srgbClr val="EFECF4"/>
                </a:highlight>
                <a:latin typeface="Avenir"/>
                <a:ea typeface="Avenir"/>
                <a:cs typeface="Avenir"/>
                <a:sym typeface="Avenir"/>
              </a:rPr>
              <a:t>1</a:t>
            </a:r>
            <a:r>
              <a:rPr lang="en">
                <a:solidFill>
                  <a:srgbClr val="585260"/>
                </a:solidFill>
                <a:highlight>
                  <a:srgbClr val="EFECF4"/>
                </a:highlight>
                <a:latin typeface="Avenir"/>
                <a:ea typeface="Avenir"/>
                <a:cs typeface="Avenir"/>
                <a:sym typeface="Avenir"/>
              </a:rPr>
              <a:t>], c = ListedColormap((</a:t>
            </a:r>
            <a:r>
              <a:rPr lang="en">
                <a:solidFill>
                  <a:srgbClr val="2A9292"/>
                </a:solidFill>
                <a:highlight>
                  <a:srgbClr val="EFECF4"/>
                </a:highlight>
                <a:latin typeface="Avenir"/>
                <a:ea typeface="Avenir"/>
                <a:cs typeface="Avenir"/>
                <a:sym typeface="Avenir"/>
              </a:rPr>
              <a:t>"red"</a:t>
            </a:r>
            <a:r>
              <a:rPr lang="en">
                <a:solidFill>
                  <a:srgbClr val="585260"/>
                </a:solidFill>
                <a:highlight>
                  <a:srgbClr val="EFECF4"/>
                </a:highlight>
                <a:latin typeface="Avenir"/>
                <a:ea typeface="Avenir"/>
                <a:cs typeface="Avenir"/>
                <a:sym typeface="Avenir"/>
              </a:rPr>
              <a:t>,</a:t>
            </a:r>
            <a:r>
              <a:rPr lang="en">
                <a:solidFill>
                  <a:srgbClr val="2A9292"/>
                </a:solidFill>
                <a:highlight>
                  <a:srgbClr val="EFECF4"/>
                </a:highlight>
                <a:latin typeface="Avenir"/>
                <a:ea typeface="Avenir"/>
                <a:cs typeface="Avenir"/>
                <a:sym typeface="Avenir"/>
              </a:rPr>
              <a:t>"green"</a:t>
            </a:r>
            <a:r>
              <a:rPr lang="en">
                <a:solidFill>
                  <a:srgbClr val="585260"/>
                </a:solidFill>
                <a:highlight>
                  <a:srgbClr val="EFECF4"/>
                </a:highlight>
                <a:latin typeface="Avenir"/>
                <a:ea typeface="Avenir"/>
                <a:cs typeface="Avenir"/>
                <a:sym typeface="Avenir"/>
              </a:rPr>
              <a:t>))(i),label = j)</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plt.title(</a:t>
            </a:r>
            <a:r>
              <a:rPr lang="en">
                <a:solidFill>
                  <a:srgbClr val="2A9292"/>
                </a:solidFill>
                <a:highlight>
                  <a:srgbClr val="EFECF4"/>
                </a:highlight>
                <a:latin typeface="Avenir"/>
                <a:ea typeface="Avenir"/>
                <a:cs typeface="Avenir"/>
                <a:sym typeface="Avenir"/>
              </a:rPr>
              <a:t>"Decision Tree(Test set)"</a:t>
            </a:r>
            <a:r>
              <a:rPr lang="en">
                <a:solidFill>
                  <a:srgbClr val="585260"/>
                </a:solidFill>
                <a:highlight>
                  <a:srgbClr val="EFECF4"/>
                </a:highlight>
                <a:latin typeface="Avenir"/>
                <a:ea typeface="Avenir"/>
                <a:cs typeface="Avenir"/>
                <a:sym typeface="Avenir"/>
              </a:rPr>
              <a:t>)</a:t>
            </a:r>
            <a:br>
              <a:rPr lang="en" sz="1200">
                <a:solidFill>
                  <a:srgbClr val="585260"/>
                </a:solidFill>
                <a:highlight>
                  <a:srgbClr val="EFECF4"/>
                </a:highlight>
                <a:latin typeface="Avenir"/>
                <a:ea typeface="Avenir"/>
                <a:cs typeface="Avenir"/>
                <a:sym typeface="Avenir"/>
              </a:rPr>
            </a:b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36" name="Google Shape;136;p22"/>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 sz="3000">
                <a:solidFill>
                  <a:srgbClr val="000000"/>
                </a:solidFill>
              </a:rPr>
              <a:t>Decision Tree as Classifier</a:t>
            </a:r>
            <a:endParaRPr sz="3700"/>
          </a:p>
        </p:txBody>
      </p:sp>
      <p:sp>
        <p:nvSpPr>
          <p:cNvPr id="142" name="Google Shape;142;p23"/>
          <p:cNvSpPr txBox="1"/>
          <p:nvPr>
            <p:ph idx="4294967295" type="body"/>
          </p:nvPr>
        </p:nvSpPr>
        <p:spPr>
          <a:xfrm>
            <a:off x="-30600" y="677100"/>
            <a:ext cx="9084300" cy="446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92929"/>
                </a:solidFill>
                <a:highlight>
                  <a:srgbClr val="FFFFFF"/>
                </a:highlight>
                <a:latin typeface="Avenir"/>
                <a:ea typeface="Avenir"/>
                <a:cs typeface="Avenir"/>
                <a:sym typeface="Avenir"/>
              </a:rPr>
              <a:t>Let us also visualize the tree</a:t>
            </a:r>
            <a:endParaRPr>
              <a:solidFill>
                <a:srgbClr val="292929"/>
              </a:solidFill>
              <a:highlight>
                <a:srgbClr val="FFFFFF"/>
              </a:highlight>
              <a:latin typeface="Avenir"/>
              <a:ea typeface="Avenir"/>
              <a:cs typeface="Avenir"/>
              <a:sym typeface="Avenir"/>
            </a:endParaRPr>
          </a:p>
          <a:p>
            <a:pPr indent="0" lvl="0" marL="0" rtl="0" algn="l">
              <a:lnSpc>
                <a:spcPct val="100000"/>
              </a:lnSpc>
              <a:spcBef>
                <a:spcPts val="0"/>
              </a:spcBef>
              <a:spcAft>
                <a:spcPts val="0"/>
              </a:spcAft>
              <a:buNone/>
            </a:pPr>
            <a:r>
              <a:t/>
            </a:r>
            <a:endParaRPr>
              <a:solidFill>
                <a:srgbClr val="292929"/>
              </a:solidFill>
              <a:highlight>
                <a:srgbClr val="FFFFFF"/>
              </a:highlight>
              <a:latin typeface="Avenir"/>
              <a:ea typeface="Avenir"/>
              <a:cs typeface="Avenir"/>
              <a:sym typeface="Avenir"/>
            </a:endParaRPr>
          </a:p>
          <a:p>
            <a:pPr indent="0" lvl="0" marL="0" rtl="0" algn="l">
              <a:spcBef>
                <a:spcPts val="0"/>
              </a:spcBef>
              <a:spcAft>
                <a:spcPts val="0"/>
              </a:spcAft>
              <a:buNone/>
            </a:pPr>
            <a:r>
              <a:rPr lang="en">
                <a:solidFill>
                  <a:srgbClr val="585260"/>
                </a:solidFill>
                <a:highlight>
                  <a:srgbClr val="EFECF4"/>
                </a:highlight>
                <a:latin typeface="Avenir"/>
                <a:ea typeface="Avenir"/>
                <a:cs typeface="Avenir"/>
                <a:sym typeface="Avenir"/>
              </a:rPr>
              <a:t>conda install python-graphviz</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pip install pydotplus</a:t>
            </a:r>
            <a:endParaRPr>
              <a:solidFill>
                <a:srgbClr val="585260"/>
              </a:solidFill>
              <a:highlight>
                <a:srgbClr val="EFECF4"/>
              </a:highlight>
              <a:latin typeface="Avenir"/>
              <a:ea typeface="Avenir"/>
              <a:cs typeface="Avenir"/>
              <a:sym typeface="Avenir"/>
            </a:endParaRPr>
          </a:p>
          <a:p>
            <a:pPr indent="0" lvl="0" marL="0" rtl="0" algn="l">
              <a:spcBef>
                <a:spcPts val="0"/>
              </a:spcBef>
              <a:spcAft>
                <a:spcPts val="0"/>
              </a:spcAft>
              <a:buNone/>
            </a:pPr>
            <a:r>
              <a:t/>
            </a:r>
            <a:endParaRPr>
              <a:solidFill>
                <a:srgbClr val="585260"/>
              </a:solidFill>
              <a:highlight>
                <a:srgbClr val="EFECF4"/>
              </a:highlight>
              <a:latin typeface="Avenir"/>
              <a:ea typeface="Avenir"/>
              <a:cs typeface="Avenir"/>
              <a:sym typeface="Avenir"/>
            </a:endParaRPr>
          </a:p>
          <a:p>
            <a:pPr indent="0" lvl="0" marL="0" rtl="0" algn="just">
              <a:lnSpc>
                <a:spcPct val="100000"/>
              </a:lnSpc>
              <a:spcBef>
                <a:spcPts val="0"/>
              </a:spcBef>
              <a:spcAft>
                <a:spcPts val="0"/>
              </a:spcAft>
              <a:buNone/>
            </a:pPr>
            <a:r>
              <a:rPr i="1" lang="en">
                <a:solidFill>
                  <a:srgbClr val="292929"/>
                </a:solidFill>
                <a:highlight>
                  <a:srgbClr val="FFFFFF"/>
                </a:highlight>
                <a:latin typeface="Avenir"/>
                <a:ea typeface="Avenir"/>
                <a:cs typeface="Avenir"/>
                <a:sym typeface="Avenir"/>
              </a:rPr>
              <a:t>export_graphviz</a:t>
            </a:r>
            <a:r>
              <a:rPr lang="en">
                <a:solidFill>
                  <a:srgbClr val="292929"/>
                </a:solidFill>
                <a:highlight>
                  <a:srgbClr val="FFFFFF"/>
                </a:highlight>
                <a:latin typeface="Avenir"/>
                <a:ea typeface="Avenir"/>
                <a:cs typeface="Avenir"/>
                <a:sym typeface="Avenir"/>
              </a:rPr>
              <a:t> function converts decision tree classifier into dot file and pydotplus converts this dot file to png or displayable form on Jupyter.</a:t>
            </a:r>
            <a:endParaRPr>
              <a:solidFill>
                <a:srgbClr val="000000"/>
              </a:solidFill>
              <a:latin typeface="Avenir"/>
              <a:ea typeface="Avenir"/>
              <a:cs typeface="Avenir"/>
              <a:sym typeface="Avenir"/>
            </a:endParaRPr>
          </a:p>
          <a:p>
            <a:pPr indent="0" lvl="0" marL="0" rtl="0" algn="just">
              <a:lnSpc>
                <a:spcPct val="100000"/>
              </a:lnSpc>
              <a:spcBef>
                <a:spcPts val="0"/>
              </a:spcBef>
              <a:spcAft>
                <a:spcPts val="0"/>
              </a:spcAft>
              <a:buNone/>
            </a:pPr>
            <a:r>
              <a:t/>
            </a:r>
            <a:endParaRPr>
              <a:solidFill>
                <a:srgbClr val="000000"/>
              </a:solidFill>
              <a:latin typeface="Avenir"/>
              <a:ea typeface="Avenir"/>
              <a:cs typeface="Avenir"/>
              <a:sym typeface="Avenir"/>
            </a:endParaRPr>
          </a:p>
          <a:p>
            <a:pPr indent="0" lvl="0" marL="0" rtl="0" algn="l">
              <a:spcBef>
                <a:spcPts val="0"/>
              </a:spcBef>
              <a:spcAft>
                <a:spcPts val="0"/>
              </a:spcAft>
              <a:buNone/>
            </a:pPr>
            <a:r>
              <a:rPr lang="en">
                <a:solidFill>
                  <a:srgbClr val="955AE7"/>
                </a:solidFill>
                <a:highlight>
                  <a:srgbClr val="EFECF4"/>
                </a:highlight>
                <a:latin typeface="Avenir"/>
                <a:ea typeface="Avenir"/>
                <a:cs typeface="Avenir"/>
                <a:sym typeface="Avenir"/>
              </a:rPr>
              <a:t>from</a:t>
            </a:r>
            <a:r>
              <a:rPr lang="en">
                <a:solidFill>
                  <a:srgbClr val="585260"/>
                </a:solidFill>
                <a:highlight>
                  <a:srgbClr val="EFECF4"/>
                </a:highlight>
                <a:latin typeface="Avenir"/>
                <a:ea typeface="Avenir"/>
                <a:cs typeface="Avenir"/>
                <a:sym typeface="Avenir"/>
              </a:rPr>
              <a:t> sklearn.tree </a:t>
            </a:r>
            <a:r>
              <a:rPr lang="en">
                <a:solidFill>
                  <a:srgbClr val="955AE7"/>
                </a:solidFill>
                <a:highlight>
                  <a:srgbClr val="EFECF4"/>
                </a:highlight>
                <a:latin typeface="Avenir"/>
                <a:ea typeface="Avenir"/>
                <a:cs typeface="Avenir"/>
                <a:sym typeface="Avenir"/>
              </a:rPr>
              <a:t>import</a:t>
            </a:r>
            <a:r>
              <a:rPr lang="en">
                <a:solidFill>
                  <a:srgbClr val="585260"/>
                </a:solidFill>
                <a:highlight>
                  <a:srgbClr val="EFECF4"/>
                </a:highlight>
                <a:latin typeface="Avenir"/>
                <a:ea typeface="Avenir"/>
                <a:cs typeface="Avenir"/>
                <a:sym typeface="Avenir"/>
              </a:rPr>
              <a:t> export_graphviz</a:t>
            </a:r>
            <a:br>
              <a:rPr lang="en">
                <a:solidFill>
                  <a:srgbClr val="585260"/>
                </a:solidFill>
                <a:highlight>
                  <a:srgbClr val="EFECF4"/>
                </a:highlight>
                <a:latin typeface="Avenir"/>
                <a:ea typeface="Avenir"/>
                <a:cs typeface="Avenir"/>
                <a:sym typeface="Avenir"/>
              </a:rPr>
            </a:br>
            <a:r>
              <a:rPr lang="en">
                <a:solidFill>
                  <a:srgbClr val="955AE7"/>
                </a:solidFill>
                <a:highlight>
                  <a:srgbClr val="EFECF4"/>
                </a:highlight>
                <a:latin typeface="Avenir"/>
                <a:ea typeface="Avenir"/>
                <a:cs typeface="Avenir"/>
                <a:sym typeface="Avenir"/>
              </a:rPr>
              <a:t>from</a:t>
            </a:r>
            <a:r>
              <a:rPr lang="en">
                <a:solidFill>
                  <a:srgbClr val="585260"/>
                </a:solidFill>
                <a:highlight>
                  <a:srgbClr val="EFECF4"/>
                </a:highlight>
                <a:latin typeface="Avenir"/>
                <a:ea typeface="Avenir"/>
                <a:cs typeface="Avenir"/>
                <a:sym typeface="Avenir"/>
              </a:rPr>
              <a:t> sklearn.externals.six </a:t>
            </a:r>
            <a:r>
              <a:rPr lang="en">
                <a:solidFill>
                  <a:srgbClr val="955AE7"/>
                </a:solidFill>
                <a:highlight>
                  <a:srgbClr val="EFECF4"/>
                </a:highlight>
                <a:latin typeface="Avenir"/>
                <a:ea typeface="Avenir"/>
                <a:cs typeface="Avenir"/>
                <a:sym typeface="Avenir"/>
              </a:rPr>
              <a:t>import</a:t>
            </a:r>
            <a:r>
              <a:rPr lang="en">
                <a:solidFill>
                  <a:srgbClr val="585260"/>
                </a:solidFill>
                <a:highlight>
                  <a:srgbClr val="EFECF4"/>
                </a:highlight>
                <a:latin typeface="Avenir"/>
                <a:ea typeface="Avenir"/>
                <a:cs typeface="Avenir"/>
                <a:sym typeface="Avenir"/>
              </a:rPr>
              <a:t> StringIO </a:t>
            </a:r>
            <a:br>
              <a:rPr lang="en">
                <a:solidFill>
                  <a:srgbClr val="585260"/>
                </a:solidFill>
                <a:highlight>
                  <a:srgbClr val="EFECF4"/>
                </a:highlight>
                <a:latin typeface="Avenir"/>
                <a:ea typeface="Avenir"/>
                <a:cs typeface="Avenir"/>
                <a:sym typeface="Avenir"/>
              </a:rPr>
            </a:br>
            <a:r>
              <a:rPr lang="en">
                <a:solidFill>
                  <a:srgbClr val="955AE7"/>
                </a:solidFill>
                <a:highlight>
                  <a:srgbClr val="EFECF4"/>
                </a:highlight>
                <a:latin typeface="Avenir"/>
                <a:ea typeface="Avenir"/>
                <a:cs typeface="Avenir"/>
                <a:sym typeface="Avenir"/>
              </a:rPr>
              <a:t>from</a:t>
            </a:r>
            <a:r>
              <a:rPr lang="en">
                <a:solidFill>
                  <a:srgbClr val="585260"/>
                </a:solidFill>
                <a:highlight>
                  <a:srgbClr val="EFECF4"/>
                </a:highlight>
                <a:latin typeface="Avenir"/>
                <a:ea typeface="Avenir"/>
                <a:cs typeface="Avenir"/>
                <a:sym typeface="Avenir"/>
              </a:rPr>
              <a:t> IPython.display </a:t>
            </a:r>
            <a:r>
              <a:rPr lang="en">
                <a:solidFill>
                  <a:srgbClr val="955AE7"/>
                </a:solidFill>
                <a:highlight>
                  <a:srgbClr val="EFECF4"/>
                </a:highlight>
                <a:latin typeface="Avenir"/>
                <a:ea typeface="Avenir"/>
                <a:cs typeface="Avenir"/>
                <a:sym typeface="Avenir"/>
              </a:rPr>
              <a:t>import</a:t>
            </a:r>
            <a:r>
              <a:rPr lang="en">
                <a:solidFill>
                  <a:srgbClr val="585260"/>
                </a:solidFill>
                <a:highlight>
                  <a:srgbClr val="EFECF4"/>
                </a:highlight>
                <a:latin typeface="Avenir"/>
                <a:ea typeface="Avenir"/>
                <a:cs typeface="Avenir"/>
                <a:sym typeface="Avenir"/>
              </a:rPr>
              <a:t> Image </a:t>
            </a:r>
            <a:br>
              <a:rPr lang="en">
                <a:solidFill>
                  <a:srgbClr val="585260"/>
                </a:solidFill>
                <a:highlight>
                  <a:srgbClr val="EFECF4"/>
                </a:highlight>
                <a:latin typeface="Avenir"/>
                <a:ea typeface="Avenir"/>
                <a:cs typeface="Avenir"/>
                <a:sym typeface="Avenir"/>
              </a:rPr>
            </a:br>
            <a:r>
              <a:rPr lang="en">
                <a:solidFill>
                  <a:srgbClr val="955AE7"/>
                </a:solidFill>
                <a:highlight>
                  <a:srgbClr val="EFECF4"/>
                </a:highlight>
                <a:latin typeface="Avenir"/>
                <a:ea typeface="Avenir"/>
                <a:cs typeface="Avenir"/>
                <a:sym typeface="Avenir"/>
              </a:rPr>
              <a:t>import</a:t>
            </a:r>
            <a:r>
              <a:rPr lang="en">
                <a:solidFill>
                  <a:srgbClr val="585260"/>
                </a:solidFill>
                <a:highlight>
                  <a:srgbClr val="EFECF4"/>
                </a:highlight>
                <a:latin typeface="Avenir"/>
                <a:ea typeface="Avenir"/>
                <a:cs typeface="Avenir"/>
                <a:sym typeface="Avenir"/>
              </a:rPr>
              <a:t> pydotplus</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dot_data = StringIO()</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export_graphviz(classifier, out_file=dot_data, </a:t>
            </a:r>
            <a:r>
              <a:rPr lang="en">
                <a:solidFill>
                  <a:srgbClr val="585260"/>
                </a:solidFill>
                <a:highlight>
                  <a:srgbClr val="EFECF4"/>
                </a:highlight>
                <a:latin typeface="Avenir"/>
                <a:ea typeface="Avenir"/>
                <a:cs typeface="Avenir"/>
                <a:sym typeface="Avenir"/>
              </a:rPr>
              <a:t>filled=</a:t>
            </a:r>
            <a:r>
              <a:rPr lang="en">
                <a:solidFill>
                  <a:srgbClr val="955AE7"/>
                </a:solidFill>
                <a:highlight>
                  <a:srgbClr val="EFECF4"/>
                </a:highlight>
                <a:latin typeface="Avenir"/>
                <a:ea typeface="Avenir"/>
                <a:cs typeface="Avenir"/>
                <a:sym typeface="Avenir"/>
              </a:rPr>
              <a:t>True</a:t>
            </a:r>
            <a:r>
              <a:rPr lang="en">
                <a:solidFill>
                  <a:srgbClr val="585260"/>
                </a:solidFill>
                <a:highlight>
                  <a:srgbClr val="EFECF4"/>
                </a:highlight>
                <a:latin typeface="Avenir"/>
                <a:ea typeface="Avenir"/>
                <a:cs typeface="Avenir"/>
                <a:sym typeface="Avenir"/>
              </a:rPr>
              <a:t>, rounded=</a:t>
            </a:r>
            <a:r>
              <a:rPr lang="en">
                <a:solidFill>
                  <a:srgbClr val="955AE7"/>
                </a:solidFill>
                <a:highlight>
                  <a:srgbClr val="EFECF4"/>
                </a:highlight>
                <a:latin typeface="Avenir"/>
                <a:ea typeface="Avenir"/>
                <a:cs typeface="Avenir"/>
                <a:sym typeface="Avenir"/>
              </a:rPr>
              <a:t>True,</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              ,</a:t>
            </a:r>
            <a:endParaRPr>
              <a:solidFill>
                <a:srgbClr val="585260"/>
              </a:solidFill>
              <a:highlight>
                <a:srgbClr val="EFECF4"/>
              </a:highlight>
              <a:latin typeface="Avenir"/>
              <a:ea typeface="Avenir"/>
              <a:cs typeface="Avenir"/>
              <a:sym typeface="Avenir"/>
            </a:endParaRPr>
          </a:p>
          <a:p>
            <a:pPr indent="0" lvl="0" marL="0" rtl="0" algn="just">
              <a:lnSpc>
                <a:spcPct val="100000"/>
              </a:lnSpc>
              <a:spcBef>
                <a:spcPts val="0"/>
              </a:spcBef>
              <a:spcAft>
                <a:spcPts val="0"/>
              </a:spcAft>
              <a:buNone/>
            </a:pPr>
            <a:br>
              <a:rPr lang="en" sz="1200">
                <a:solidFill>
                  <a:srgbClr val="585260"/>
                </a:solidFill>
                <a:highlight>
                  <a:srgbClr val="EFECF4"/>
                </a:highlight>
                <a:latin typeface="Times New Roman"/>
                <a:ea typeface="Times New Roman"/>
                <a:cs typeface="Times New Roman"/>
                <a:sym typeface="Times New Roman"/>
              </a:rPr>
            </a:b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43" name="Google Shape;143;p23"/>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118342"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600"/>
              </a:spcAft>
              <a:buNone/>
            </a:pPr>
            <a:r>
              <a:rPr b="1" lang="en" sz="3000">
                <a:solidFill>
                  <a:srgbClr val="000000"/>
                </a:solidFill>
                <a:latin typeface="Times New Roman"/>
                <a:ea typeface="Times New Roman"/>
                <a:cs typeface="Times New Roman"/>
                <a:sym typeface="Times New Roman"/>
              </a:rPr>
              <a:t>Random Forest</a:t>
            </a:r>
            <a:endParaRPr b="1" sz="8500"/>
          </a:p>
        </p:txBody>
      </p:sp>
      <p:sp>
        <p:nvSpPr>
          <p:cNvPr id="149" name="Google Shape;149;p24"/>
          <p:cNvSpPr txBox="1"/>
          <p:nvPr>
            <p:ph idx="4294967295" type="body"/>
          </p:nvPr>
        </p:nvSpPr>
        <p:spPr>
          <a:xfrm>
            <a:off x="-30600" y="677100"/>
            <a:ext cx="9084300" cy="4466400"/>
          </a:xfrm>
          <a:prstGeom prst="rect">
            <a:avLst/>
          </a:prstGeom>
        </p:spPr>
        <p:txBody>
          <a:bodyPr anchorCtr="0" anchor="t" bIns="91425" lIns="91425" spcFirstLastPara="1" rIns="91425" wrap="square" tIns="91425">
            <a:noAutofit/>
          </a:bodyPr>
          <a:lstStyle/>
          <a:p>
            <a:pPr indent="-381000" lvl="0" marL="457200" rtl="0" algn="l">
              <a:spcBef>
                <a:spcPts val="1600"/>
              </a:spcBef>
              <a:spcAft>
                <a:spcPts val="0"/>
              </a:spcAft>
              <a:buClr>
                <a:srgbClr val="212529"/>
              </a:buClr>
              <a:buSzPts val="2400"/>
              <a:buFont typeface="Avenir"/>
              <a:buChar char="●"/>
            </a:pPr>
            <a:r>
              <a:rPr lang="en">
                <a:solidFill>
                  <a:srgbClr val="3D3D4E"/>
                </a:solidFill>
                <a:highlight>
                  <a:srgbClr val="FFFFFF"/>
                </a:highlight>
                <a:latin typeface="Avenir"/>
                <a:ea typeface="Avenir"/>
                <a:cs typeface="Avenir"/>
                <a:sym typeface="Avenir"/>
              </a:rPr>
              <a:t>Random</a:t>
            </a:r>
            <a:r>
              <a:rPr lang="en">
                <a:solidFill>
                  <a:srgbClr val="434343"/>
                </a:solidFill>
                <a:latin typeface="Avenir"/>
                <a:ea typeface="Avenir"/>
                <a:cs typeface="Avenir"/>
                <a:sym typeface="Avenir"/>
              </a:rPr>
              <a:t> </a:t>
            </a:r>
            <a:r>
              <a:rPr lang="en">
                <a:solidFill>
                  <a:srgbClr val="3D3D4E"/>
                </a:solidFill>
                <a:highlight>
                  <a:srgbClr val="FFFFFF"/>
                </a:highlight>
                <a:latin typeface="Avenir"/>
                <a:ea typeface="Avenir"/>
                <a:cs typeface="Avenir"/>
                <a:sym typeface="Avenir"/>
              </a:rPr>
              <a:t>forest</a:t>
            </a:r>
            <a:r>
              <a:rPr lang="en">
                <a:solidFill>
                  <a:srgbClr val="434343"/>
                </a:solidFill>
                <a:latin typeface="Avenir"/>
                <a:ea typeface="Avenir"/>
                <a:cs typeface="Avenir"/>
                <a:sym typeface="Avenir"/>
              </a:rPr>
              <a:t> is a supervised learning algorithm which is used for both classification as well as regression. But however, it is mainly used for classification problems.</a:t>
            </a:r>
            <a:endParaRPr>
              <a:solidFill>
                <a:srgbClr val="434343"/>
              </a:solidFill>
              <a:latin typeface="Avenir"/>
              <a:ea typeface="Avenir"/>
              <a:cs typeface="Avenir"/>
              <a:sym typeface="Avenir"/>
            </a:endParaRPr>
          </a:p>
          <a:p>
            <a:pPr indent="-381000" lvl="0" marL="457200" rtl="0" algn="l">
              <a:spcBef>
                <a:spcPts val="0"/>
              </a:spcBef>
              <a:spcAft>
                <a:spcPts val="0"/>
              </a:spcAft>
              <a:buClr>
                <a:srgbClr val="212529"/>
              </a:buClr>
              <a:buSzPts val="2400"/>
              <a:buFont typeface="Avenir"/>
              <a:buChar char="●"/>
            </a:pPr>
            <a:r>
              <a:rPr lang="en">
                <a:solidFill>
                  <a:srgbClr val="434343"/>
                </a:solidFill>
                <a:highlight>
                  <a:srgbClr val="FFFFFF"/>
                </a:highlight>
                <a:latin typeface="Avenir"/>
                <a:ea typeface="Avenir"/>
                <a:cs typeface="Avenir"/>
                <a:sym typeface="Avenir"/>
              </a:rPr>
              <a:t>Random forest algorithm creates decision trees on data samples and then gets the prediction from each of them and finally selects the best solution by means of voting.</a:t>
            </a:r>
            <a:endParaRPr>
              <a:solidFill>
                <a:srgbClr val="434343"/>
              </a:solidFill>
              <a:highlight>
                <a:srgbClr val="FFFFFF"/>
              </a:highlight>
              <a:latin typeface="Avenir"/>
              <a:ea typeface="Avenir"/>
              <a:cs typeface="Avenir"/>
              <a:sym typeface="Avenir"/>
            </a:endParaRPr>
          </a:p>
          <a:p>
            <a:pPr indent="0" lvl="0" marL="457200" rtl="0" algn="l">
              <a:lnSpc>
                <a:spcPct val="100000"/>
              </a:lnSpc>
              <a:spcBef>
                <a:spcPts val="400"/>
              </a:spcBef>
              <a:spcAft>
                <a:spcPts val="0"/>
              </a:spcAft>
              <a:buNone/>
            </a:pPr>
            <a:r>
              <a:t/>
            </a:r>
            <a:endParaRPr>
              <a:solidFill>
                <a:srgbClr val="212529"/>
              </a:solidFill>
              <a:latin typeface="Avenir"/>
              <a:ea typeface="Avenir"/>
              <a:cs typeface="Avenir"/>
              <a:sym typeface="Avenir"/>
            </a:endParaRPr>
          </a:p>
          <a:p>
            <a:pPr indent="0" lvl="0" marL="457200" rtl="0" algn="l">
              <a:spcBef>
                <a:spcPts val="1200"/>
              </a:spcBef>
              <a:spcAft>
                <a:spcPts val="0"/>
              </a:spcAft>
              <a:buNone/>
            </a:pPr>
            <a:r>
              <a:t/>
            </a:r>
            <a:endParaRPr>
              <a:solidFill>
                <a:srgbClr val="000000"/>
              </a:solidFill>
              <a:latin typeface="Avenir"/>
              <a:ea typeface="Avenir"/>
              <a:cs typeface="Avenir"/>
              <a:sym typeface="Avenir"/>
            </a:endParaRPr>
          </a:p>
          <a:p>
            <a:pPr indent="0" lvl="0" marL="0" rtl="0" algn="l">
              <a:spcBef>
                <a:spcPts val="1800"/>
              </a:spcBef>
              <a:spcAft>
                <a:spcPts val="0"/>
              </a:spcAft>
              <a:buNone/>
            </a:pPr>
            <a:r>
              <a:t/>
            </a:r>
            <a:endParaRPr>
              <a:solidFill>
                <a:srgbClr val="000000"/>
              </a:solidFill>
              <a:latin typeface="Avenir"/>
              <a:ea typeface="Avenir"/>
              <a:cs typeface="Avenir"/>
              <a:sym typeface="Avenir"/>
            </a:endParaRPr>
          </a:p>
          <a:p>
            <a:pPr indent="0" lvl="0" marL="0" rtl="0" algn="l">
              <a:lnSpc>
                <a:spcPct val="100000"/>
              </a:lnSpc>
              <a:spcBef>
                <a:spcPts val="600"/>
              </a:spcBef>
              <a:spcAft>
                <a:spcPts val="0"/>
              </a:spcAft>
              <a:buNone/>
            </a:pPr>
            <a:r>
              <a:t/>
            </a:r>
            <a:endParaRPr>
              <a:solidFill>
                <a:srgbClr val="000000"/>
              </a:solidFill>
              <a:latin typeface="Avenir"/>
              <a:ea typeface="Avenir"/>
              <a:cs typeface="Avenir"/>
              <a:sym typeface="Avenir"/>
            </a:endParaRPr>
          </a:p>
          <a:p>
            <a:pPr indent="0" lvl="0" marL="0" rtl="0" algn="just">
              <a:lnSpc>
                <a:spcPct val="100000"/>
              </a:lnSpc>
              <a:spcBef>
                <a:spcPts val="0"/>
              </a:spcBef>
              <a:spcAft>
                <a:spcPts val="0"/>
              </a:spcAft>
              <a:buNone/>
            </a:pPr>
            <a:br>
              <a:rPr lang="en" sz="1200">
                <a:solidFill>
                  <a:srgbClr val="585260"/>
                </a:solidFill>
                <a:highlight>
                  <a:srgbClr val="EFECF4"/>
                </a:highlight>
                <a:latin typeface="Times New Roman"/>
                <a:ea typeface="Times New Roman"/>
                <a:cs typeface="Times New Roman"/>
                <a:sym typeface="Times New Roman"/>
              </a:rPr>
            </a:b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50" name="Google Shape;150;p24"/>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8" y="46475"/>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600"/>
              </a:spcAft>
              <a:buNone/>
            </a:pPr>
            <a:r>
              <a:rPr b="1" lang="en" sz="3000">
                <a:solidFill>
                  <a:srgbClr val="000000"/>
                </a:solidFill>
              </a:rPr>
              <a:t>Extremely randomized trees:</a:t>
            </a:r>
            <a:endParaRPr b="1" sz="8500"/>
          </a:p>
        </p:txBody>
      </p:sp>
      <p:sp>
        <p:nvSpPr>
          <p:cNvPr id="156" name="Google Shape;156;p25"/>
          <p:cNvSpPr txBox="1"/>
          <p:nvPr>
            <p:ph idx="4294967295" type="body"/>
          </p:nvPr>
        </p:nvSpPr>
        <p:spPr>
          <a:xfrm>
            <a:off x="-30600" y="450050"/>
            <a:ext cx="9084300" cy="4693500"/>
          </a:xfrm>
          <a:prstGeom prst="rect">
            <a:avLst/>
          </a:prstGeom>
        </p:spPr>
        <p:txBody>
          <a:bodyPr anchorCtr="0" anchor="t" bIns="91425" lIns="91425" spcFirstLastPara="1" rIns="91425" wrap="square" tIns="91425">
            <a:noAutofit/>
          </a:bodyPr>
          <a:lstStyle/>
          <a:p>
            <a:pPr indent="0" lvl="0" marL="457200" rtl="0" algn="l">
              <a:spcBef>
                <a:spcPts val="1600"/>
              </a:spcBef>
              <a:spcAft>
                <a:spcPts val="0"/>
              </a:spcAft>
              <a:buNone/>
            </a:pPr>
            <a:r>
              <a:rPr b="1" lang="en">
                <a:solidFill>
                  <a:srgbClr val="222222"/>
                </a:solidFill>
                <a:highlight>
                  <a:srgbClr val="FFFFFF"/>
                </a:highlight>
                <a:latin typeface="Avenir"/>
                <a:ea typeface="Avenir"/>
                <a:cs typeface="Avenir"/>
                <a:sym typeface="Avenir"/>
              </a:rPr>
              <a:t>Extremely randomized trees</a:t>
            </a:r>
            <a:r>
              <a:rPr lang="en">
                <a:solidFill>
                  <a:srgbClr val="222222"/>
                </a:solidFill>
                <a:highlight>
                  <a:srgbClr val="FFFFFF"/>
                </a:highlight>
                <a:latin typeface="Avenir"/>
                <a:ea typeface="Avenir"/>
                <a:cs typeface="Avenir"/>
                <a:sym typeface="Avenir"/>
              </a:rPr>
              <a:t> pick a node split very </a:t>
            </a:r>
            <a:r>
              <a:rPr b="1" lang="en">
                <a:solidFill>
                  <a:srgbClr val="222222"/>
                </a:solidFill>
                <a:highlight>
                  <a:srgbClr val="FFFFFF"/>
                </a:highlight>
                <a:latin typeface="Avenir"/>
                <a:ea typeface="Avenir"/>
                <a:cs typeface="Avenir"/>
                <a:sym typeface="Avenir"/>
              </a:rPr>
              <a:t>extremely</a:t>
            </a:r>
            <a:r>
              <a:rPr lang="en">
                <a:solidFill>
                  <a:srgbClr val="222222"/>
                </a:solidFill>
                <a:highlight>
                  <a:srgbClr val="FFFFFF"/>
                </a:highlight>
                <a:latin typeface="Avenir"/>
                <a:ea typeface="Avenir"/>
                <a:cs typeface="Avenir"/>
                <a:sym typeface="Avenir"/>
              </a:rPr>
              <a:t> (both a variable index and variable splitting value are chosen randomly)</a:t>
            </a:r>
            <a:endParaRPr>
              <a:solidFill>
                <a:srgbClr val="222222"/>
              </a:solidFill>
              <a:highlight>
                <a:srgbClr val="FFFFFF"/>
              </a:highlight>
              <a:latin typeface="Avenir"/>
              <a:ea typeface="Avenir"/>
              <a:cs typeface="Avenir"/>
              <a:sym typeface="Avenir"/>
            </a:endParaRPr>
          </a:p>
          <a:p>
            <a:pPr indent="0" lvl="0" marL="457200" rtl="0" algn="l">
              <a:spcBef>
                <a:spcPts val="1600"/>
              </a:spcBef>
              <a:spcAft>
                <a:spcPts val="0"/>
              </a:spcAft>
              <a:buNone/>
            </a:pPr>
            <a:r>
              <a:rPr b="1" lang="en">
                <a:solidFill>
                  <a:srgbClr val="222222"/>
                </a:solidFill>
                <a:highlight>
                  <a:srgbClr val="FFFFFF"/>
                </a:highlight>
                <a:latin typeface="Avenir"/>
                <a:ea typeface="Avenir"/>
                <a:cs typeface="Avenir"/>
                <a:sym typeface="Avenir"/>
              </a:rPr>
              <a:t>Random</a:t>
            </a:r>
            <a:r>
              <a:rPr lang="en">
                <a:solidFill>
                  <a:srgbClr val="222222"/>
                </a:solidFill>
                <a:highlight>
                  <a:srgbClr val="FFFFFF"/>
                </a:highlight>
                <a:latin typeface="Avenir"/>
                <a:ea typeface="Avenir"/>
                <a:cs typeface="Avenir"/>
                <a:sym typeface="Avenir"/>
              </a:rPr>
              <a:t> Forest finds the best split (optimal one by variable index and variable splitting value) among </a:t>
            </a:r>
            <a:r>
              <a:rPr b="1" lang="en">
                <a:solidFill>
                  <a:srgbClr val="222222"/>
                </a:solidFill>
                <a:highlight>
                  <a:srgbClr val="FFFFFF"/>
                </a:highlight>
                <a:latin typeface="Avenir"/>
                <a:ea typeface="Avenir"/>
                <a:cs typeface="Avenir"/>
                <a:sym typeface="Avenir"/>
              </a:rPr>
              <a:t>random </a:t>
            </a:r>
            <a:r>
              <a:rPr lang="en">
                <a:solidFill>
                  <a:srgbClr val="222222"/>
                </a:solidFill>
                <a:highlight>
                  <a:srgbClr val="FFFFFF"/>
                </a:highlight>
                <a:latin typeface="Avenir"/>
                <a:ea typeface="Avenir"/>
                <a:cs typeface="Avenir"/>
                <a:sym typeface="Avenir"/>
              </a:rPr>
              <a:t>subset of variables. </a:t>
            </a:r>
            <a:endParaRPr>
              <a:solidFill>
                <a:srgbClr val="222222"/>
              </a:solidFill>
              <a:highlight>
                <a:srgbClr val="FFFFFF"/>
              </a:highlight>
              <a:latin typeface="Avenir"/>
              <a:ea typeface="Avenir"/>
              <a:cs typeface="Avenir"/>
              <a:sym typeface="Avenir"/>
            </a:endParaRPr>
          </a:p>
          <a:p>
            <a:pPr indent="0" lvl="0" marL="457200" rtl="0" algn="l">
              <a:spcBef>
                <a:spcPts val="1600"/>
              </a:spcBef>
              <a:spcAft>
                <a:spcPts val="0"/>
              </a:spcAft>
              <a:buNone/>
            </a:pPr>
            <a:r>
              <a:rPr lang="en">
                <a:solidFill>
                  <a:srgbClr val="333333"/>
                </a:solidFill>
                <a:highlight>
                  <a:srgbClr val="FCFCFC"/>
                </a:highlight>
                <a:latin typeface="Avenir"/>
                <a:ea typeface="Avenir"/>
                <a:cs typeface="Avenir"/>
                <a:sym typeface="Avenir"/>
              </a:rPr>
              <a:t>In the extreme case, it builds totally randomized trees whose structures are independent of the output values of the learning sample.</a:t>
            </a:r>
            <a:endParaRPr>
              <a:solidFill>
                <a:srgbClr val="333333"/>
              </a:solidFill>
              <a:highlight>
                <a:srgbClr val="FCFCFC"/>
              </a:highlight>
              <a:latin typeface="Avenir"/>
              <a:ea typeface="Avenir"/>
              <a:cs typeface="Avenir"/>
              <a:sym typeface="Avenir"/>
            </a:endParaRPr>
          </a:p>
          <a:p>
            <a:pPr indent="0" lvl="0" marL="457200" rtl="0" algn="l">
              <a:spcBef>
                <a:spcPts val="1600"/>
              </a:spcBef>
              <a:spcAft>
                <a:spcPts val="0"/>
              </a:spcAft>
              <a:buNone/>
            </a:pPr>
            <a:r>
              <a:rPr lang="en">
                <a:solidFill>
                  <a:srgbClr val="333333"/>
                </a:solidFill>
                <a:highlight>
                  <a:srgbClr val="FCFCFC"/>
                </a:highlight>
                <a:latin typeface="Avenir"/>
                <a:ea typeface="Avenir"/>
                <a:cs typeface="Avenir"/>
                <a:sym typeface="Avenir"/>
              </a:rPr>
              <a:t>The strength of the randomization can be tuned to problem specifics by the appropriate choice of a parameter. </a:t>
            </a:r>
            <a:endParaRPr>
              <a:solidFill>
                <a:srgbClr val="333333"/>
              </a:solidFill>
              <a:highlight>
                <a:srgbClr val="FCFCFC"/>
              </a:highlight>
              <a:latin typeface="Avenir"/>
              <a:ea typeface="Avenir"/>
              <a:cs typeface="Avenir"/>
              <a:sym typeface="Avenir"/>
            </a:endParaRPr>
          </a:p>
          <a:p>
            <a:pPr indent="0" lvl="0" marL="457200" rtl="0" algn="l">
              <a:spcBef>
                <a:spcPts val="1600"/>
              </a:spcBef>
              <a:spcAft>
                <a:spcPts val="0"/>
              </a:spcAft>
              <a:buNone/>
            </a:pPr>
            <a:r>
              <a:rPr lang="en">
                <a:solidFill>
                  <a:srgbClr val="333333"/>
                </a:solidFill>
                <a:highlight>
                  <a:srgbClr val="FCFCFC"/>
                </a:highlight>
                <a:latin typeface="Avenir"/>
                <a:ea typeface="Avenir"/>
                <a:cs typeface="Avenir"/>
                <a:sym typeface="Avenir"/>
              </a:rPr>
              <a:t>We evaluate the robustness of the default choice of this parameter, and we also provide insight on how to adjust it in particular situations</a:t>
            </a:r>
            <a:endParaRPr>
              <a:solidFill>
                <a:srgbClr val="333333"/>
              </a:solidFill>
              <a:highlight>
                <a:srgbClr val="FCFCFC"/>
              </a:highlight>
              <a:latin typeface="Avenir"/>
              <a:ea typeface="Avenir"/>
              <a:cs typeface="Avenir"/>
              <a:sym typeface="Avenir"/>
            </a:endParaRPr>
          </a:p>
          <a:p>
            <a:pPr indent="0" lvl="0" marL="457200" rtl="0" algn="l">
              <a:spcBef>
                <a:spcPts val="1200"/>
              </a:spcBef>
              <a:spcAft>
                <a:spcPts val="0"/>
              </a:spcAft>
              <a:buNone/>
            </a:pPr>
            <a:r>
              <a:t/>
            </a:r>
            <a:endParaRPr>
              <a:solidFill>
                <a:srgbClr val="000000"/>
              </a:solidFill>
              <a:latin typeface="Avenir"/>
              <a:ea typeface="Avenir"/>
              <a:cs typeface="Avenir"/>
              <a:sym typeface="Avenir"/>
            </a:endParaRPr>
          </a:p>
          <a:p>
            <a:pPr indent="0" lvl="0" marL="0" rtl="0" algn="l">
              <a:spcBef>
                <a:spcPts val="1800"/>
              </a:spcBef>
              <a:spcAft>
                <a:spcPts val="0"/>
              </a:spcAft>
              <a:buNone/>
            </a:pPr>
            <a:r>
              <a:t/>
            </a:r>
            <a:endParaRPr>
              <a:solidFill>
                <a:srgbClr val="000000"/>
              </a:solidFill>
              <a:latin typeface="Avenir"/>
              <a:ea typeface="Avenir"/>
              <a:cs typeface="Avenir"/>
              <a:sym typeface="Avenir"/>
            </a:endParaRPr>
          </a:p>
          <a:p>
            <a:pPr indent="0" lvl="0" marL="0" rtl="0" algn="l">
              <a:lnSpc>
                <a:spcPct val="100000"/>
              </a:lnSpc>
              <a:spcBef>
                <a:spcPts val="600"/>
              </a:spcBef>
              <a:spcAft>
                <a:spcPts val="0"/>
              </a:spcAft>
              <a:buNone/>
            </a:pPr>
            <a:r>
              <a:t/>
            </a:r>
            <a:endParaRPr>
              <a:solidFill>
                <a:srgbClr val="000000"/>
              </a:solidFill>
              <a:latin typeface="Avenir"/>
              <a:ea typeface="Avenir"/>
              <a:cs typeface="Avenir"/>
              <a:sym typeface="Avenir"/>
            </a:endParaRPr>
          </a:p>
          <a:p>
            <a:pPr indent="0" lvl="0" marL="0" rtl="0" algn="just">
              <a:lnSpc>
                <a:spcPct val="100000"/>
              </a:lnSpc>
              <a:spcBef>
                <a:spcPts val="0"/>
              </a:spcBef>
              <a:spcAft>
                <a:spcPts val="0"/>
              </a:spcAft>
              <a:buNone/>
            </a:pPr>
            <a:br>
              <a:rPr lang="en" sz="1200">
                <a:solidFill>
                  <a:srgbClr val="585260"/>
                </a:solidFill>
                <a:highlight>
                  <a:srgbClr val="EFECF4"/>
                </a:highlight>
                <a:latin typeface="Times New Roman"/>
                <a:ea typeface="Times New Roman"/>
                <a:cs typeface="Times New Roman"/>
                <a:sym typeface="Times New Roman"/>
              </a:rPr>
            </a:b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57" name="Google Shape;157;p25"/>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8" y="46475"/>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600"/>
              </a:spcAft>
              <a:buNone/>
            </a:pPr>
            <a:r>
              <a:rPr b="1" lang="en" sz="3000">
                <a:solidFill>
                  <a:srgbClr val="000000"/>
                </a:solidFill>
              </a:rPr>
              <a:t>Random Tree Cases</a:t>
            </a:r>
            <a:r>
              <a:rPr b="1" lang="en" sz="3000">
                <a:solidFill>
                  <a:srgbClr val="000000"/>
                </a:solidFill>
              </a:rPr>
              <a:t>:</a:t>
            </a:r>
            <a:endParaRPr b="1" sz="8500"/>
          </a:p>
        </p:txBody>
      </p:sp>
      <p:sp>
        <p:nvSpPr>
          <p:cNvPr id="163" name="Google Shape;163;p26"/>
          <p:cNvSpPr txBox="1"/>
          <p:nvPr>
            <p:ph idx="4294967295" type="body"/>
          </p:nvPr>
        </p:nvSpPr>
        <p:spPr>
          <a:xfrm>
            <a:off x="371700" y="1271800"/>
            <a:ext cx="8267700" cy="4071000"/>
          </a:xfrm>
          <a:prstGeom prst="rect">
            <a:avLst/>
          </a:prstGeom>
        </p:spPr>
        <p:txBody>
          <a:bodyPr anchorCtr="0" anchor="t" bIns="91425" lIns="91425" spcFirstLastPara="1" rIns="91425" wrap="square" tIns="91425">
            <a:noAutofit/>
          </a:bodyPr>
          <a:lstStyle/>
          <a:p>
            <a:pPr indent="0" lvl="0" marL="457200" rtl="0" algn="l">
              <a:spcBef>
                <a:spcPts val="1600"/>
              </a:spcBef>
              <a:spcAft>
                <a:spcPts val="0"/>
              </a:spcAft>
              <a:buNone/>
            </a:pPr>
            <a:r>
              <a:rPr b="1" lang="en">
                <a:solidFill>
                  <a:srgbClr val="222222"/>
                </a:solidFill>
                <a:highlight>
                  <a:srgbClr val="FFFFFF"/>
                </a:highlight>
                <a:latin typeface="Avenir"/>
                <a:ea typeface="Avenir"/>
                <a:cs typeface="Avenir"/>
                <a:sym typeface="Avenir"/>
              </a:rPr>
              <a:t>random forest</a:t>
            </a:r>
            <a:r>
              <a:rPr lang="en">
                <a:solidFill>
                  <a:srgbClr val="222222"/>
                </a:solidFill>
                <a:highlight>
                  <a:srgbClr val="FFFFFF"/>
                </a:highlight>
                <a:latin typeface="Avenir"/>
                <a:ea typeface="Avenir"/>
                <a:cs typeface="Avenir"/>
                <a:sym typeface="Avenir"/>
              </a:rPr>
              <a:t> builds multiple decision </a:t>
            </a:r>
            <a:r>
              <a:rPr b="1" lang="en">
                <a:solidFill>
                  <a:srgbClr val="222222"/>
                </a:solidFill>
                <a:highlight>
                  <a:srgbClr val="FFFFFF"/>
                </a:highlight>
                <a:latin typeface="Avenir"/>
                <a:ea typeface="Avenir"/>
                <a:cs typeface="Avenir"/>
                <a:sym typeface="Avenir"/>
              </a:rPr>
              <a:t>trees</a:t>
            </a:r>
            <a:r>
              <a:rPr lang="en">
                <a:solidFill>
                  <a:srgbClr val="222222"/>
                </a:solidFill>
                <a:highlight>
                  <a:srgbClr val="FFFFFF"/>
                </a:highlight>
                <a:latin typeface="Avenir"/>
                <a:ea typeface="Avenir"/>
                <a:cs typeface="Avenir"/>
                <a:sym typeface="Avenir"/>
              </a:rPr>
              <a:t> and merges them together to get a more accurate and stable prediction</a:t>
            </a:r>
            <a:endParaRPr>
              <a:solidFill>
                <a:srgbClr val="222222"/>
              </a:solidFill>
              <a:highlight>
                <a:srgbClr val="FFFFFF"/>
              </a:highlight>
              <a:latin typeface="Avenir"/>
              <a:ea typeface="Avenir"/>
              <a:cs typeface="Avenir"/>
              <a:sym typeface="Avenir"/>
            </a:endParaRPr>
          </a:p>
          <a:p>
            <a:pPr indent="0" lvl="0" marL="457200" rtl="0" algn="l">
              <a:spcBef>
                <a:spcPts val="1600"/>
              </a:spcBef>
              <a:spcAft>
                <a:spcPts val="0"/>
              </a:spcAft>
              <a:buNone/>
            </a:pPr>
            <a:r>
              <a:rPr b="1" lang="en">
                <a:solidFill>
                  <a:srgbClr val="222222"/>
                </a:solidFill>
                <a:highlight>
                  <a:srgbClr val="FFFFFF"/>
                </a:highlight>
                <a:latin typeface="Avenir"/>
                <a:ea typeface="Avenir"/>
                <a:cs typeface="Avenir"/>
                <a:sym typeface="Avenir"/>
              </a:rPr>
              <a:t>Random forest</a:t>
            </a:r>
            <a:r>
              <a:rPr lang="en">
                <a:solidFill>
                  <a:srgbClr val="222222"/>
                </a:solidFill>
                <a:highlight>
                  <a:srgbClr val="FFFFFF"/>
                </a:highlight>
                <a:latin typeface="Avenir"/>
                <a:ea typeface="Avenir"/>
                <a:cs typeface="Avenir"/>
                <a:sym typeface="Avenir"/>
              </a:rPr>
              <a:t> has nearly the same hyperparameters as a decision </a:t>
            </a:r>
            <a:r>
              <a:rPr b="1" lang="en">
                <a:solidFill>
                  <a:srgbClr val="222222"/>
                </a:solidFill>
                <a:highlight>
                  <a:srgbClr val="FFFFFF"/>
                </a:highlight>
                <a:latin typeface="Avenir"/>
                <a:ea typeface="Avenir"/>
                <a:cs typeface="Avenir"/>
                <a:sym typeface="Avenir"/>
              </a:rPr>
              <a:t>tree</a:t>
            </a:r>
            <a:r>
              <a:rPr lang="en">
                <a:solidFill>
                  <a:srgbClr val="222222"/>
                </a:solidFill>
                <a:highlight>
                  <a:srgbClr val="FFFFFF"/>
                </a:highlight>
                <a:latin typeface="Avenir"/>
                <a:ea typeface="Avenir"/>
                <a:cs typeface="Avenir"/>
                <a:sym typeface="Avenir"/>
              </a:rPr>
              <a:t> or a bagging classifier</a:t>
            </a:r>
            <a:endParaRPr>
              <a:solidFill>
                <a:srgbClr val="222222"/>
              </a:solidFill>
              <a:highlight>
                <a:srgbClr val="FFFFFF"/>
              </a:highlight>
              <a:latin typeface="Avenir"/>
              <a:ea typeface="Avenir"/>
              <a:cs typeface="Avenir"/>
              <a:sym typeface="Avenir"/>
            </a:endParaRPr>
          </a:p>
          <a:p>
            <a:pPr indent="0" lvl="0" marL="457200" rtl="0" algn="l">
              <a:spcBef>
                <a:spcPts val="1200"/>
              </a:spcBef>
              <a:spcAft>
                <a:spcPts val="0"/>
              </a:spcAft>
              <a:buNone/>
            </a:pPr>
            <a:r>
              <a:t/>
            </a:r>
            <a:endParaRPr>
              <a:solidFill>
                <a:srgbClr val="000000"/>
              </a:solidFill>
              <a:latin typeface="Avenir"/>
              <a:ea typeface="Avenir"/>
              <a:cs typeface="Avenir"/>
              <a:sym typeface="Avenir"/>
            </a:endParaRPr>
          </a:p>
          <a:p>
            <a:pPr indent="0" lvl="0" marL="0" rtl="0" algn="l">
              <a:spcBef>
                <a:spcPts val="1800"/>
              </a:spcBef>
              <a:spcAft>
                <a:spcPts val="0"/>
              </a:spcAft>
              <a:buNone/>
            </a:pPr>
            <a:r>
              <a:t/>
            </a:r>
            <a:endParaRPr>
              <a:solidFill>
                <a:srgbClr val="000000"/>
              </a:solidFill>
              <a:latin typeface="Avenir"/>
              <a:ea typeface="Avenir"/>
              <a:cs typeface="Avenir"/>
              <a:sym typeface="Avenir"/>
            </a:endParaRPr>
          </a:p>
          <a:p>
            <a:pPr indent="0" lvl="0" marL="0" rtl="0" algn="l">
              <a:lnSpc>
                <a:spcPct val="100000"/>
              </a:lnSpc>
              <a:spcBef>
                <a:spcPts val="600"/>
              </a:spcBef>
              <a:spcAft>
                <a:spcPts val="0"/>
              </a:spcAft>
              <a:buNone/>
            </a:pPr>
            <a:r>
              <a:t/>
            </a:r>
            <a:endParaRPr>
              <a:solidFill>
                <a:srgbClr val="000000"/>
              </a:solidFill>
              <a:latin typeface="Avenir"/>
              <a:ea typeface="Avenir"/>
              <a:cs typeface="Avenir"/>
              <a:sym typeface="Avenir"/>
            </a:endParaRPr>
          </a:p>
          <a:p>
            <a:pPr indent="0" lvl="0" marL="0" rtl="0" algn="just">
              <a:lnSpc>
                <a:spcPct val="100000"/>
              </a:lnSpc>
              <a:spcBef>
                <a:spcPts val="0"/>
              </a:spcBef>
              <a:spcAft>
                <a:spcPts val="0"/>
              </a:spcAft>
              <a:buNone/>
            </a:pPr>
            <a:br>
              <a:rPr lang="en" sz="1200">
                <a:solidFill>
                  <a:srgbClr val="585260"/>
                </a:solidFill>
                <a:highlight>
                  <a:srgbClr val="EFECF4"/>
                </a:highlight>
                <a:latin typeface="Times New Roman"/>
                <a:ea typeface="Times New Roman"/>
                <a:cs typeface="Times New Roman"/>
                <a:sym typeface="Times New Roman"/>
              </a:rPr>
            </a:b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64" name="Google Shape;164;p26"/>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Thank you</a:t>
            </a:r>
            <a:endParaRPr>
              <a:solidFill>
                <a:schemeClr val="lt2"/>
              </a:solidFill>
            </a:endParaRPr>
          </a:p>
        </p:txBody>
      </p:sp>
      <p:pic>
        <p:nvPicPr>
          <p:cNvPr id="170" name="Google Shape;170;p27"/>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What are ensembles:</a:t>
            </a:r>
            <a:endParaRPr sz="1200"/>
          </a:p>
        </p:txBody>
      </p:sp>
      <p:sp>
        <p:nvSpPr>
          <p:cNvPr id="76" name="Google Shape;76;p14"/>
          <p:cNvSpPr txBox="1"/>
          <p:nvPr>
            <p:ph idx="4294967295" type="body"/>
          </p:nvPr>
        </p:nvSpPr>
        <p:spPr>
          <a:xfrm rot="251">
            <a:off x="220814" y="814348"/>
            <a:ext cx="8222100" cy="1757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i="1" lang="en">
                <a:solidFill>
                  <a:srgbClr val="292929"/>
                </a:solidFill>
                <a:highlight>
                  <a:srgbClr val="FFFFFF"/>
                </a:highlight>
                <a:latin typeface="Avenir"/>
                <a:ea typeface="Avenir"/>
                <a:cs typeface="Avenir"/>
                <a:sym typeface="Avenir"/>
              </a:rPr>
              <a:t>Ensemble learning helps improve machine learning results by combining several models. This approach allows the production of better predictive performance compared to a single model. That is why ensemble methods placed first in many prestigious machine learning competitions, such as the Netflix Competition, KDD 2009, and Kaggle.</a:t>
            </a:r>
            <a:endParaRPr b="1" i="1">
              <a:solidFill>
                <a:srgbClr val="292929"/>
              </a:solidFill>
              <a:highlight>
                <a:srgbClr val="FFFFFF"/>
              </a:highlight>
              <a:latin typeface="Avenir"/>
              <a:ea typeface="Avenir"/>
              <a:cs typeface="Avenir"/>
              <a:sym typeface="Avenir"/>
            </a:endParaRPr>
          </a:p>
          <a:p>
            <a:pPr indent="0" lvl="0" marL="0" rtl="0" algn="l">
              <a:lnSpc>
                <a:spcPct val="90000"/>
              </a:lnSpc>
              <a:spcBef>
                <a:spcPts val="1000"/>
              </a:spcBef>
              <a:spcAft>
                <a:spcPts val="0"/>
              </a:spcAft>
              <a:buNone/>
            </a:pPr>
            <a:r>
              <a:rPr lang="en">
                <a:solidFill>
                  <a:srgbClr val="000000"/>
                </a:solidFill>
                <a:highlight>
                  <a:srgbClr val="E9FDF0"/>
                </a:highlight>
                <a:latin typeface="Avenir"/>
                <a:ea typeface="Avenir"/>
                <a:cs typeface="Avenir"/>
                <a:sym typeface="Avenir"/>
              </a:rPr>
              <a:t>Ensemble methods are meta-algorithms that combine several machine learning techniques into one predictive model in order to </a:t>
            </a:r>
            <a:r>
              <a:rPr b="1" lang="en">
                <a:solidFill>
                  <a:srgbClr val="000000"/>
                </a:solidFill>
                <a:highlight>
                  <a:srgbClr val="E9FDF0"/>
                </a:highlight>
                <a:latin typeface="Avenir"/>
                <a:ea typeface="Avenir"/>
                <a:cs typeface="Avenir"/>
                <a:sym typeface="Avenir"/>
              </a:rPr>
              <a:t>decrease variance</a:t>
            </a:r>
            <a:r>
              <a:rPr lang="en">
                <a:solidFill>
                  <a:srgbClr val="000000"/>
                </a:solidFill>
                <a:highlight>
                  <a:srgbClr val="E9FDF0"/>
                </a:highlight>
                <a:latin typeface="Avenir"/>
                <a:ea typeface="Avenir"/>
                <a:cs typeface="Avenir"/>
                <a:sym typeface="Avenir"/>
              </a:rPr>
              <a:t> (bagging), </a:t>
            </a:r>
            <a:r>
              <a:rPr b="1" lang="en">
                <a:solidFill>
                  <a:srgbClr val="000000"/>
                </a:solidFill>
                <a:highlight>
                  <a:srgbClr val="E9FDF0"/>
                </a:highlight>
                <a:latin typeface="Avenir"/>
                <a:ea typeface="Avenir"/>
                <a:cs typeface="Avenir"/>
                <a:sym typeface="Avenir"/>
              </a:rPr>
              <a:t>bias</a:t>
            </a:r>
            <a:r>
              <a:rPr lang="en">
                <a:solidFill>
                  <a:srgbClr val="000000"/>
                </a:solidFill>
                <a:highlight>
                  <a:srgbClr val="E9FDF0"/>
                </a:highlight>
                <a:latin typeface="Avenir"/>
                <a:ea typeface="Avenir"/>
                <a:cs typeface="Avenir"/>
                <a:sym typeface="Avenir"/>
              </a:rPr>
              <a:t> (boosting), or </a:t>
            </a:r>
            <a:r>
              <a:rPr b="1" lang="en">
                <a:solidFill>
                  <a:srgbClr val="000000"/>
                </a:solidFill>
                <a:highlight>
                  <a:srgbClr val="E9FDF0"/>
                </a:highlight>
                <a:latin typeface="Avenir"/>
                <a:ea typeface="Avenir"/>
                <a:cs typeface="Avenir"/>
                <a:sym typeface="Avenir"/>
              </a:rPr>
              <a:t>improve predictions</a:t>
            </a:r>
            <a:r>
              <a:rPr lang="en">
                <a:solidFill>
                  <a:srgbClr val="000000"/>
                </a:solidFill>
                <a:highlight>
                  <a:srgbClr val="E9FDF0"/>
                </a:highlight>
                <a:latin typeface="Avenir"/>
                <a:ea typeface="Avenir"/>
                <a:cs typeface="Avenir"/>
                <a:sym typeface="Avenir"/>
              </a:rPr>
              <a:t> (stacking).</a:t>
            </a:r>
            <a:endParaRPr>
              <a:solidFill>
                <a:srgbClr val="000000"/>
              </a:solidFill>
              <a:highlight>
                <a:srgbClr val="E9FDF0"/>
              </a:highlight>
              <a:latin typeface="Avenir"/>
              <a:ea typeface="Avenir"/>
              <a:cs typeface="Avenir"/>
              <a:sym typeface="Avenir"/>
            </a:endParaRPr>
          </a:p>
          <a:p>
            <a:pPr indent="0" lvl="0" marL="0" rtl="0" algn="l">
              <a:lnSpc>
                <a:spcPct val="90000"/>
              </a:lnSpc>
              <a:spcBef>
                <a:spcPts val="1000"/>
              </a:spcBef>
              <a:spcAft>
                <a:spcPts val="0"/>
              </a:spcAft>
              <a:buNone/>
            </a:pPr>
            <a:r>
              <a:rPr lang="en">
                <a:solidFill>
                  <a:srgbClr val="292929"/>
                </a:solidFill>
                <a:highlight>
                  <a:srgbClr val="FFFFFF"/>
                </a:highlight>
                <a:latin typeface="Avenir"/>
                <a:ea typeface="Avenir"/>
                <a:cs typeface="Avenir"/>
                <a:sym typeface="Avenir"/>
              </a:rPr>
              <a:t>Most ensemble methods use a single base learning algorithm to produce homogeneous base learners, i.e. learners of the same type, leading to </a:t>
            </a:r>
            <a:r>
              <a:rPr i="1" lang="en">
                <a:solidFill>
                  <a:srgbClr val="292929"/>
                </a:solidFill>
                <a:highlight>
                  <a:srgbClr val="FFFFFF"/>
                </a:highlight>
                <a:latin typeface="Avenir"/>
                <a:ea typeface="Avenir"/>
                <a:cs typeface="Avenir"/>
                <a:sym typeface="Avenir"/>
              </a:rPr>
              <a:t>homogeneous ensembles</a:t>
            </a:r>
            <a:r>
              <a:rPr lang="en">
                <a:solidFill>
                  <a:srgbClr val="292929"/>
                </a:solidFill>
                <a:highlight>
                  <a:srgbClr val="FFFFFF"/>
                </a:highlight>
                <a:latin typeface="Avenir"/>
                <a:ea typeface="Avenir"/>
                <a:cs typeface="Avenir"/>
                <a:sym typeface="Avenir"/>
              </a:rPr>
              <a:t>.</a:t>
            </a:r>
            <a:endParaRPr>
              <a:solidFill>
                <a:srgbClr val="000000"/>
              </a:solidFill>
              <a:highlight>
                <a:srgbClr val="E9FDF0"/>
              </a:highlight>
              <a:latin typeface="Avenir"/>
              <a:ea typeface="Avenir"/>
              <a:cs typeface="Avenir"/>
              <a:sym typeface="Avenir"/>
            </a:endParaRPr>
          </a:p>
          <a:p>
            <a:pPr indent="0" lvl="0" marL="0" rtl="0" algn="l">
              <a:spcBef>
                <a:spcPts val="0"/>
              </a:spcBef>
              <a:spcAft>
                <a:spcPts val="1600"/>
              </a:spcAft>
              <a:buNone/>
            </a:pPr>
            <a:r>
              <a:t/>
            </a:r>
            <a:endParaRPr>
              <a:latin typeface="Avenir"/>
              <a:ea typeface="Avenir"/>
              <a:cs typeface="Avenir"/>
              <a:sym typeface="Avenir"/>
            </a:endParaRPr>
          </a:p>
        </p:txBody>
      </p:sp>
      <p:pic>
        <p:nvPicPr>
          <p:cNvPr id="77" name="Google Shape;77;p14"/>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67875" y="168750"/>
            <a:ext cx="9085500" cy="71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ensembles</a:t>
            </a:r>
            <a:endParaRPr sz="800">
              <a:solidFill>
                <a:srgbClr val="000000"/>
              </a:solidFill>
            </a:endParaRPr>
          </a:p>
          <a:p>
            <a:pPr indent="0" lvl="0" marL="0" rtl="0" algn="l">
              <a:spcBef>
                <a:spcPts val="0"/>
              </a:spcBef>
              <a:spcAft>
                <a:spcPts val="0"/>
              </a:spcAft>
              <a:buNone/>
            </a:pPr>
            <a:r>
              <a:t/>
            </a:r>
            <a:endParaRPr b="1" sz="3000"/>
          </a:p>
        </p:txBody>
      </p:sp>
      <p:pic>
        <p:nvPicPr>
          <p:cNvPr id="83" name="Google Shape;83;p15"/>
          <p:cNvPicPr preferRelativeResize="0"/>
          <p:nvPr/>
        </p:nvPicPr>
        <p:blipFill>
          <a:blip r:embed="rId3">
            <a:alphaModFix/>
          </a:blip>
          <a:stretch>
            <a:fillRect/>
          </a:stretch>
        </p:blipFill>
        <p:spPr>
          <a:xfrm>
            <a:off x="8090400" y="4081425"/>
            <a:ext cx="993851" cy="993851"/>
          </a:xfrm>
          <a:prstGeom prst="rect">
            <a:avLst/>
          </a:prstGeom>
          <a:noFill/>
          <a:ln>
            <a:noFill/>
          </a:ln>
        </p:spPr>
      </p:pic>
      <p:sp>
        <p:nvSpPr>
          <p:cNvPr id="84" name="Google Shape;84;p15"/>
          <p:cNvSpPr txBox="1"/>
          <p:nvPr/>
        </p:nvSpPr>
        <p:spPr>
          <a:xfrm>
            <a:off x="158700" y="619050"/>
            <a:ext cx="8826600" cy="18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pic>
        <p:nvPicPr>
          <p:cNvPr id="85" name="Google Shape;85;p15"/>
          <p:cNvPicPr preferRelativeResize="0"/>
          <p:nvPr/>
        </p:nvPicPr>
        <p:blipFill>
          <a:blip r:embed="rId4">
            <a:alphaModFix/>
          </a:blip>
          <a:stretch>
            <a:fillRect/>
          </a:stretch>
        </p:blipFill>
        <p:spPr>
          <a:xfrm>
            <a:off x="831375" y="885750"/>
            <a:ext cx="6883874" cy="355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000000"/>
                </a:solidFill>
              </a:rPr>
              <a:t>ensembles:</a:t>
            </a:r>
            <a:endParaRPr sz="3000"/>
          </a:p>
        </p:txBody>
      </p:sp>
      <p:sp>
        <p:nvSpPr>
          <p:cNvPr id="91" name="Google Shape;91;p16"/>
          <p:cNvSpPr txBox="1"/>
          <p:nvPr>
            <p:ph idx="4294967295" type="body"/>
          </p:nvPr>
        </p:nvSpPr>
        <p:spPr>
          <a:xfrm>
            <a:off x="302250" y="1240800"/>
            <a:ext cx="8222100" cy="2661900"/>
          </a:xfrm>
          <a:prstGeom prst="rect">
            <a:avLst/>
          </a:prstGeom>
        </p:spPr>
        <p:txBody>
          <a:bodyPr anchorCtr="0" anchor="t" bIns="91425" lIns="91425" spcFirstLastPara="1" rIns="91425" wrap="square" tIns="91425">
            <a:noAutofit/>
          </a:bodyPr>
          <a:lstStyle/>
          <a:p>
            <a:pPr indent="0" lvl="0" marL="0" rtl="0" algn="just">
              <a:spcBef>
                <a:spcPts val="1400"/>
              </a:spcBef>
              <a:spcAft>
                <a:spcPts val="0"/>
              </a:spcAft>
              <a:buNone/>
            </a:pPr>
            <a:r>
              <a:t/>
            </a:r>
            <a:endParaRPr>
              <a:solidFill>
                <a:srgbClr val="000000"/>
              </a:solidFill>
              <a:latin typeface="Avenir"/>
              <a:ea typeface="Avenir"/>
              <a:cs typeface="Avenir"/>
              <a:sym typeface="Avenir"/>
            </a:endParaRPr>
          </a:p>
          <a:p>
            <a:pPr indent="0" lvl="0" marL="0" rtl="0" algn="l">
              <a:spcBef>
                <a:spcPts val="0"/>
              </a:spcBef>
              <a:spcAft>
                <a:spcPts val="1600"/>
              </a:spcAft>
              <a:buNone/>
            </a:pPr>
            <a:r>
              <a:t/>
            </a:r>
            <a:endParaRPr>
              <a:latin typeface="Avenir"/>
              <a:ea typeface="Avenir"/>
              <a:cs typeface="Avenir"/>
              <a:sym typeface="Avenir"/>
            </a:endParaRPr>
          </a:p>
        </p:txBody>
      </p:sp>
      <p:pic>
        <p:nvPicPr>
          <p:cNvPr id="92" name="Google Shape;92;p16"/>
          <p:cNvPicPr preferRelativeResize="0"/>
          <p:nvPr/>
        </p:nvPicPr>
        <p:blipFill>
          <a:blip r:embed="rId3">
            <a:alphaModFix/>
          </a:blip>
          <a:stretch>
            <a:fillRect/>
          </a:stretch>
        </p:blipFill>
        <p:spPr>
          <a:xfrm>
            <a:off x="8090400" y="4081425"/>
            <a:ext cx="993851" cy="993851"/>
          </a:xfrm>
          <a:prstGeom prst="rect">
            <a:avLst/>
          </a:prstGeom>
          <a:noFill/>
          <a:ln>
            <a:noFill/>
          </a:ln>
        </p:spPr>
      </p:pic>
      <p:pic>
        <p:nvPicPr>
          <p:cNvPr id="93" name="Google Shape;93;p16"/>
          <p:cNvPicPr preferRelativeResize="0"/>
          <p:nvPr/>
        </p:nvPicPr>
        <p:blipFill>
          <a:blip r:embed="rId4">
            <a:alphaModFix/>
          </a:blip>
          <a:stretch>
            <a:fillRect/>
          </a:stretch>
        </p:blipFill>
        <p:spPr>
          <a:xfrm>
            <a:off x="234200" y="720525"/>
            <a:ext cx="7856199" cy="4470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3700"/>
              <a:t> </a:t>
            </a:r>
            <a:r>
              <a:rPr lang="en" sz="2500"/>
              <a:t>Bootstrapped Aggregation (Bagging) Intuition</a:t>
            </a:r>
            <a:endParaRPr sz="2500"/>
          </a:p>
        </p:txBody>
      </p:sp>
      <p:sp>
        <p:nvSpPr>
          <p:cNvPr id="99" name="Google Shape;99;p17"/>
          <p:cNvSpPr txBox="1"/>
          <p:nvPr>
            <p:ph idx="4294967295" type="body"/>
          </p:nvPr>
        </p:nvSpPr>
        <p:spPr>
          <a:xfrm>
            <a:off x="170800" y="859950"/>
            <a:ext cx="8503200" cy="421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92929"/>
                </a:solidFill>
                <a:highlight>
                  <a:srgbClr val="FFFFFF"/>
                </a:highlight>
                <a:latin typeface="Avenir"/>
                <a:ea typeface="Avenir"/>
                <a:cs typeface="Avenir"/>
                <a:sym typeface="Avenir"/>
              </a:rPr>
              <a:t>The first ensemble technique that I will discuss is Bagging. Bagging stands for bootstrap aggregation. Bagging is one of the earliest, interesting and a very powerful ensemble algorithm. The core idea of bagging is to use bootstrapped replicas of the original dataset and use them to train different classifiers.</a:t>
            </a:r>
            <a:endParaRPr>
              <a:solidFill>
                <a:srgbClr val="292929"/>
              </a:solidFill>
              <a:highlight>
                <a:srgbClr val="FFFFFF"/>
              </a:highlight>
              <a:latin typeface="Avenir"/>
              <a:ea typeface="Avenir"/>
              <a:cs typeface="Avenir"/>
              <a:sym typeface="Avenir"/>
            </a:endParaRPr>
          </a:p>
          <a:p>
            <a:pPr indent="0" lvl="0" marL="0" rtl="0" algn="just">
              <a:spcBef>
                <a:spcPts val="0"/>
              </a:spcBef>
              <a:spcAft>
                <a:spcPts val="0"/>
              </a:spcAft>
              <a:buNone/>
            </a:pPr>
            <a:r>
              <a:t/>
            </a:r>
            <a:endParaRPr>
              <a:solidFill>
                <a:srgbClr val="292929"/>
              </a:solidFill>
              <a:highlight>
                <a:srgbClr val="FFFFFF"/>
              </a:highlight>
              <a:latin typeface="Avenir"/>
              <a:ea typeface="Avenir"/>
              <a:cs typeface="Avenir"/>
              <a:sym typeface="Avenir"/>
            </a:endParaRPr>
          </a:p>
          <a:p>
            <a:pPr indent="0" lvl="0" marL="0" rtl="0" algn="just">
              <a:spcBef>
                <a:spcPts val="0"/>
              </a:spcBef>
              <a:spcAft>
                <a:spcPts val="0"/>
              </a:spcAft>
              <a:buNone/>
            </a:pPr>
            <a:r>
              <a:t/>
            </a:r>
            <a:endParaRPr>
              <a:solidFill>
                <a:srgbClr val="292929"/>
              </a:solidFill>
              <a:highlight>
                <a:srgbClr val="FFFFFF"/>
              </a:highlight>
              <a:latin typeface="Avenir"/>
              <a:ea typeface="Avenir"/>
              <a:cs typeface="Avenir"/>
              <a:sym typeface="Avenir"/>
            </a:endParaRPr>
          </a:p>
          <a:p>
            <a:pPr indent="0" lvl="0" marL="0" rtl="0" algn="just">
              <a:spcBef>
                <a:spcPts val="0"/>
              </a:spcBef>
              <a:spcAft>
                <a:spcPts val="0"/>
              </a:spcAft>
              <a:buNone/>
            </a:pPr>
            <a:r>
              <a:rPr lang="en">
                <a:solidFill>
                  <a:srgbClr val="292929"/>
                </a:solidFill>
                <a:highlight>
                  <a:srgbClr val="FFFFFF"/>
                </a:highlight>
                <a:latin typeface="Avenir"/>
                <a:ea typeface="Avenir"/>
                <a:cs typeface="Avenir"/>
                <a:sym typeface="Avenir"/>
              </a:rPr>
              <a:t>We will create subsets by randomly sampling a bunch of points from the training dataset, with replacement. Now we will train individual classifiers on each of these bootstrapped subsets. Each of these base classifiers will predict the class label for a given problem. This is where we combine the predictions of all the base models. This part is called the aggregation stage.</a:t>
            </a:r>
            <a:endParaRPr>
              <a:solidFill>
                <a:srgbClr val="292929"/>
              </a:solidFill>
              <a:highlight>
                <a:srgbClr val="FFFFFF"/>
              </a:highlight>
              <a:latin typeface="Avenir"/>
              <a:ea typeface="Avenir"/>
              <a:cs typeface="Avenir"/>
              <a:sym typeface="Avenir"/>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00" name="Google Shape;100;p17"/>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3700"/>
              <a:t> </a:t>
            </a:r>
            <a:r>
              <a:rPr lang="en" sz="2500"/>
              <a:t>Bootstrapped Aggregation (Bagging) Intuition</a:t>
            </a:r>
            <a:endParaRPr sz="3700"/>
          </a:p>
        </p:txBody>
      </p:sp>
      <p:sp>
        <p:nvSpPr>
          <p:cNvPr id="106" name="Google Shape;106;p18"/>
          <p:cNvSpPr txBox="1"/>
          <p:nvPr>
            <p:ph idx="4294967295" type="body"/>
          </p:nvPr>
        </p:nvSpPr>
        <p:spPr>
          <a:xfrm>
            <a:off x="170800" y="859950"/>
            <a:ext cx="8503200" cy="421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292929"/>
                </a:solidFill>
                <a:highlight>
                  <a:srgbClr val="FFFFFF"/>
                </a:highlight>
                <a:latin typeface="Avenir"/>
                <a:ea typeface="Avenir"/>
                <a:cs typeface="Avenir"/>
                <a:sym typeface="Avenir"/>
              </a:rPr>
              <a:t>Typically a simple majority vote is used in a classification system and taking the mean of all predictions for regression models, to combine all the base classifiers into one single model to provide the final output of the ensemble model. A simple example of such an approach is the Random Forest algorithm. Bagging reduces the high variance of a model, thereby reducing the generalization error. Bagging is a very efficient method especially when you have very limited data. By using bootstrapped samples we are able to get an estimate by aggregating the scores over many samples</a:t>
            </a:r>
            <a:endParaRPr>
              <a:solidFill>
                <a:srgbClr val="292929"/>
              </a:solidFill>
              <a:highlight>
                <a:srgbClr val="FFFFFF"/>
              </a:highlight>
              <a:latin typeface="Avenir"/>
              <a:ea typeface="Avenir"/>
              <a:cs typeface="Avenir"/>
              <a:sym typeface="Avenir"/>
            </a:endParaRPr>
          </a:p>
          <a:p>
            <a:pPr indent="0" lvl="0" marL="0" rtl="0" algn="just">
              <a:spcBef>
                <a:spcPts val="0"/>
              </a:spcBef>
              <a:spcAft>
                <a:spcPts val="0"/>
              </a:spcAft>
              <a:buNone/>
            </a:pPr>
            <a:r>
              <a:t/>
            </a:r>
            <a:endParaRPr>
              <a:solidFill>
                <a:srgbClr val="292929"/>
              </a:solidFill>
              <a:highlight>
                <a:srgbClr val="FFFFFF"/>
              </a:highlight>
              <a:latin typeface="Avenir"/>
              <a:ea typeface="Avenir"/>
              <a:cs typeface="Avenir"/>
              <a:sym typeface="Avenir"/>
            </a:endParaRPr>
          </a:p>
          <a:p>
            <a:pPr indent="0" lvl="0" marL="0" rtl="0" algn="just">
              <a:spcBef>
                <a:spcPts val="0"/>
              </a:spcBef>
              <a:spcAft>
                <a:spcPts val="0"/>
              </a:spcAft>
              <a:buNone/>
            </a:pPr>
            <a:r>
              <a:rPr lang="en">
                <a:solidFill>
                  <a:srgbClr val="292929"/>
                </a:solidFill>
                <a:highlight>
                  <a:srgbClr val="FFFFFF"/>
                </a:highlight>
                <a:latin typeface="Avenir"/>
                <a:ea typeface="Avenir"/>
                <a:cs typeface="Avenir"/>
                <a:sym typeface="Avenir"/>
              </a:rPr>
              <a:t>Please take a look at the below diagrams to get an intuitive understanding of how bagging works at different stages.</a:t>
            </a:r>
            <a:endParaRPr sz="2000">
              <a:solidFill>
                <a:srgbClr val="292929"/>
              </a:solidFill>
              <a:highlight>
                <a:srgbClr val="FFFFFF"/>
              </a:highlight>
              <a:latin typeface="Avenir"/>
              <a:ea typeface="Avenir"/>
              <a:cs typeface="Avenir"/>
              <a:sym typeface="Avenir"/>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07" name="Google Shape;107;p18"/>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lang="en" sz="3700"/>
              <a:t> </a:t>
            </a:r>
            <a:r>
              <a:rPr lang="en" sz="2500"/>
              <a:t>Bootstrapped Aggregation (Bagging) Intuition</a:t>
            </a:r>
            <a:endParaRPr sz="3700"/>
          </a:p>
        </p:txBody>
      </p:sp>
      <p:sp>
        <p:nvSpPr>
          <p:cNvPr id="113" name="Google Shape;113;p19"/>
          <p:cNvSpPr txBox="1"/>
          <p:nvPr>
            <p:ph idx="4294967295" type="body"/>
          </p:nvPr>
        </p:nvSpPr>
        <p:spPr>
          <a:xfrm>
            <a:off x="170800" y="859950"/>
            <a:ext cx="8503200" cy="421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292929"/>
              </a:solidFill>
              <a:highlight>
                <a:srgbClr val="FFFFFF"/>
              </a:highlight>
              <a:latin typeface="Avenir"/>
              <a:ea typeface="Avenir"/>
              <a:cs typeface="Avenir"/>
              <a:sym typeface="Avenir"/>
            </a:endParaRPr>
          </a:p>
          <a:p>
            <a:pPr indent="0" lvl="0" marL="0" rtl="0" algn="just">
              <a:spcBef>
                <a:spcPts val="1400"/>
              </a:spcBef>
              <a:spcAft>
                <a:spcPts val="0"/>
              </a:spcAft>
              <a:buNone/>
            </a:pPr>
            <a:r>
              <a:t/>
            </a:r>
            <a:endParaRPr>
              <a:solidFill>
                <a:srgbClr val="292929"/>
              </a:solidFill>
              <a:highlight>
                <a:srgbClr val="FFFFFF"/>
              </a:highlight>
              <a:latin typeface="Avenir"/>
              <a:ea typeface="Avenir"/>
              <a:cs typeface="Avenir"/>
              <a:sym typeface="Avenir"/>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14" name="Google Shape;114;p19"/>
          <p:cNvPicPr preferRelativeResize="0"/>
          <p:nvPr/>
        </p:nvPicPr>
        <p:blipFill>
          <a:blip r:embed="rId3">
            <a:alphaModFix/>
          </a:blip>
          <a:stretch>
            <a:fillRect/>
          </a:stretch>
        </p:blipFill>
        <p:spPr>
          <a:xfrm>
            <a:off x="8090400" y="4081425"/>
            <a:ext cx="993851" cy="993851"/>
          </a:xfrm>
          <a:prstGeom prst="rect">
            <a:avLst/>
          </a:prstGeom>
          <a:noFill/>
          <a:ln>
            <a:noFill/>
          </a:ln>
        </p:spPr>
      </p:pic>
      <p:pic>
        <p:nvPicPr>
          <p:cNvPr id="115" name="Google Shape;115;p19"/>
          <p:cNvPicPr preferRelativeResize="0"/>
          <p:nvPr/>
        </p:nvPicPr>
        <p:blipFill>
          <a:blip r:embed="rId4">
            <a:alphaModFix/>
          </a:blip>
          <a:stretch>
            <a:fillRect/>
          </a:stretch>
        </p:blipFill>
        <p:spPr>
          <a:xfrm>
            <a:off x="243875" y="1241550"/>
            <a:ext cx="7991151" cy="330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30434"/>
              </a:lnSpc>
              <a:spcBef>
                <a:spcPts val="4500"/>
              </a:spcBef>
              <a:spcAft>
                <a:spcPts val="0"/>
              </a:spcAft>
              <a:buNone/>
            </a:pPr>
            <a:r>
              <a:rPr b="1" lang="en" sz="2700">
                <a:solidFill>
                  <a:srgbClr val="292929"/>
                </a:solidFill>
                <a:highlight>
                  <a:srgbClr val="FFFFFF"/>
                </a:highlight>
                <a:latin typeface="Arial"/>
                <a:ea typeface="Arial"/>
                <a:cs typeface="Arial"/>
                <a:sym typeface="Arial"/>
              </a:rPr>
              <a:t>Random Forest</a:t>
            </a:r>
            <a:endParaRPr b="1" sz="2700">
              <a:solidFill>
                <a:srgbClr val="292929"/>
              </a:solidFill>
              <a:highlight>
                <a:srgbClr val="FFFFFF"/>
              </a:highlight>
              <a:latin typeface="Arial"/>
              <a:ea typeface="Arial"/>
              <a:cs typeface="Arial"/>
              <a:sym typeface="Arial"/>
            </a:endParaRPr>
          </a:p>
          <a:p>
            <a:pPr indent="0" lvl="0" marL="0" rtl="0" algn="l">
              <a:lnSpc>
                <a:spcPct val="115000"/>
              </a:lnSpc>
              <a:spcBef>
                <a:spcPts val="1400"/>
              </a:spcBef>
              <a:spcAft>
                <a:spcPts val="0"/>
              </a:spcAft>
              <a:buNone/>
            </a:pPr>
            <a:r>
              <a:t/>
            </a:r>
            <a:endParaRPr sz="3700"/>
          </a:p>
        </p:txBody>
      </p:sp>
      <p:sp>
        <p:nvSpPr>
          <p:cNvPr id="121" name="Google Shape;121;p20"/>
          <p:cNvSpPr txBox="1"/>
          <p:nvPr>
            <p:ph idx="4294967295" type="body"/>
          </p:nvPr>
        </p:nvSpPr>
        <p:spPr>
          <a:xfrm>
            <a:off x="170800" y="859950"/>
            <a:ext cx="8503200" cy="42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First, Random Forest algorithm is a supervised classification algorithm. We can see it from its name, which is to create a forest by some way and make it random. There is a direct relationship between the number of trees in the forest and the results it can get: the larger the number of trees, the more accurate the result. But one thing to note is that creating the forest is not the same as constructing the decision with information gain or gain index approach.</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The author gives 4 links to help people who are working with decision trees for the first time to learn it, and understand it well. The decision tree is a decision support tool. It uses a tree-like graph to show the possible consequences.</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If you input a training dataset with targets and features into the decision tree, it will formulate some set of rules. These rules can be used to perform predictions</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latin typeface="Georgia"/>
                <a:ea typeface="Georgia"/>
                <a:cs typeface="Georgia"/>
                <a:sym typeface="Georgia"/>
              </a:rPr>
              <a:t>The difference between Random Forest algorithm and the decision tree algorithm is that in Random Forest, the process es of finding the root node and splitting the feature nodes will run randomly.</a:t>
            </a:r>
            <a:endParaRPr sz="1600">
              <a:solidFill>
                <a:srgbClr val="292929"/>
              </a:solidFill>
              <a:highlight>
                <a:srgbClr val="FFFFFF"/>
              </a:highlight>
              <a:latin typeface="Georgia"/>
              <a:ea typeface="Georgia"/>
              <a:cs typeface="Georgia"/>
              <a:sym typeface="Georgia"/>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22" name="Google Shape;122;p20"/>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sz="3700"/>
          </a:p>
        </p:txBody>
      </p:sp>
      <p:sp>
        <p:nvSpPr>
          <p:cNvPr id="128" name="Google Shape;128;p21"/>
          <p:cNvSpPr txBox="1"/>
          <p:nvPr>
            <p:ph idx="4294967295" type="body"/>
          </p:nvPr>
        </p:nvSpPr>
        <p:spPr>
          <a:xfrm>
            <a:off x="140675" y="739400"/>
            <a:ext cx="8503200" cy="44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92929"/>
                </a:solidFill>
                <a:highlight>
                  <a:srgbClr val="FFFFFF"/>
                </a:highlight>
                <a:latin typeface="Avenir"/>
                <a:ea typeface="Avenir"/>
                <a:cs typeface="Avenir"/>
                <a:sym typeface="Avenir"/>
              </a:rPr>
              <a:t>Make predictions and check accuracy.</a:t>
            </a:r>
            <a:endParaRPr>
              <a:solidFill>
                <a:srgbClr val="292929"/>
              </a:solidFill>
              <a:highlight>
                <a:srgbClr val="FFFFFF"/>
              </a:highlight>
              <a:latin typeface="Avenir"/>
              <a:ea typeface="Avenir"/>
              <a:cs typeface="Avenir"/>
              <a:sym typeface="Avenir"/>
            </a:endParaRPr>
          </a:p>
          <a:p>
            <a:pPr indent="0" lvl="0" marL="0" rtl="0" algn="l">
              <a:spcBef>
                <a:spcPts val="0"/>
              </a:spcBef>
              <a:spcAft>
                <a:spcPts val="0"/>
              </a:spcAft>
              <a:buNone/>
            </a:pPr>
            <a:r>
              <a:rPr lang="en">
                <a:solidFill>
                  <a:srgbClr val="655F6D"/>
                </a:solidFill>
                <a:highlight>
                  <a:srgbClr val="EFECF4"/>
                </a:highlight>
                <a:latin typeface="Avenir"/>
                <a:ea typeface="Avenir"/>
                <a:cs typeface="Avenir"/>
                <a:sym typeface="Avenir"/>
              </a:rPr>
              <a:t>#prediction</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y_pred = classifier.predict(X_test)</a:t>
            </a:r>
            <a:br>
              <a:rPr lang="en">
                <a:solidFill>
                  <a:srgbClr val="585260"/>
                </a:solidFill>
                <a:highlight>
                  <a:srgbClr val="EFECF4"/>
                </a:highlight>
                <a:latin typeface="Avenir"/>
                <a:ea typeface="Avenir"/>
                <a:cs typeface="Avenir"/>
                <a:sym typeface="Avenir"/>
              </a:rPr>
            </a:br>
            <a:r>
              <a:rPr lang="en">
                <a:solidFill>
                  <a:srgbClr val="655F6D"/>
                </a:solidFill>
                <a:highlight>
                  <a:srgbClr val="EFECF4"/>
                </a:highlight>
                <a:latin typeface="Avenir"/>
                <a:ea typeface="Avenir"/>
                <a:cs typeface="Avenir"/>
                <a:sym typeface="Avenir"/>
              </a:rPr>
              <a:t>#Accuracy</a:t>
            </a:r>
            <a:br>
              <a:rPr lang="en">
                <a:solidFill>
                  <a:srgbClr val="585260"/>
                </a:solidFill>
                <a:highlight>
                  <a:srgbClr val="EFECF4"/>
                </a:highlight>
                <a:latin typeface="Avenir"/>
                <a:ea typeface="Avenir"/>
                <a:cs typeface="Avenir"/>
                <a:sym typeface="Avenir"/>
              </a:rPr>
            </a:br>
            <a:r>
              <a:rPr lang="en">
                <a:solidFill>
                  <a:srgbClr val="955AE7"/>
                </a:solidFill>
                <a:highlight>
                  <a:srgbClr val="EFECF4"/>
                </a:highlight>
                <a:latin typeface="Avenir"/>
                <a:ea typeface="Avenir"/>
                <a:cs typeface="Avenir"/>
                <a:sym typeface="Avenir"/>
              </a:rPr>
              <a:t>from</a:t>
            </a:r>
            <a:r>
              <a:rPr lang="en">
                <a:solidFill>
                  <a:srgbClr val="585260"/>
                </a:solidFill>
                <a:highlight>
                  <a:srgbClr val="EFECF4"/>
                </a:highlight>
                <a:latin typeface="Avenir"/>
                <a:ea typeface="Avenir"/>
                <a:cs typeface="Avenir"/>
                <a:sym typeface="Avenir"/>
              </a:rPr>
              <a:t> sklearn </a:t>
            </a:r>
            <a:r>
              <a:rPr lang="en">
                <a:solidFill>
                  <a:srgbClr val="955AE7"/>
                </a:solidFill>
                <a:highlight>
                  <a:srgbClr val="EFECF4"/>
                </a:highlight>
                <a:latin typeface="Avenir"/>
                <a:ea typeface="Avenir"/>
                <a:cs typeface="Avenir"/>
                <a:sym typeface="Avenir"/>
              </a:rPr>
              <a:t>import</a:t>
            </a:r>
            <a:r>
              <a:rPr lang="en">
                <a:solidFill>
                  <a:srgbClr val="585260"/>
                </a:solidFill>
                <a:highlight>
                  <a:srgbClr val="EFECF4"/>
                </a:highlight>
                <a:latin typeface="Avenir"/>
                <a:ea typeface="Avenir"/>
                <a:cs typeface="Avenir"/>
                <a:sym typeface="Avenir"/>
              </a:rPr>
              <a:t> metrics</a:t>
            </a:r>
            <a:br>
              <a:rPr lang="en">
                <a:solidFill>
                  <a:srgbClr val="585260"/>
                </a:solidFill>
                <a:highlight>
                  <a:srgbClr val="EFECF4"/>
                </a:highlight>
                <a:latin typeface="Avenir"/>
                <a:ea typeface="Avenir"/>
                <a:cs typeface="Avenir"/>
                <a:sym typeface="Avenir"/>
              </a:rPr>
            </a:br>
            <a:r>
              <a:rPr lang="en">
                <a:solidFill>
                  <a:srgbClr val="585260"/>
                </a:solidFill>
                <a:highlight>
                  <a:srgbClr val="EFECF4"/>
                </a:highlight>
                <a:latin typeface="Avenir"/>
                <a:ea typeface="Avenir"/>
                <a:cs typeface="Avenir"/>
                <a:sym typeface="Avenir"/>
              </a:rPr>
              <a:t>print(</a:t>
            </a:r>
            <a:r>
              <a:rPr lang="en">
                <a:solidFill>
                  <a:srgbClr val="2A9292"/>
                </a:solidFill>
                <a:highlight>
                  <a:srgbClr val="EFECF4"/>
                </a:highlight>
                <a:latin typeface="Avenir"/>
                <a:ea typeface="Avenir"/>
                <a:cs typeface="Avenir"/>
                <a:sym typeface="Avenir"/>
              </a:rPr>
              <a:t>'Accuracy Score:'</a:t>
            </a:r>
            <a:r>
              <a:rPr lang="en">
                <a:solidFill>
                  <a:srgbClr val="585260"/>
                </a:solidFill>
                <a:highlight>
                  <a:srgbClr val="EFECF4"/>
                </a:highlight>
                <a:latin typeface="Avenir"/>
                <a:ea typeface="Avenir"/>
                <a:cs typeface="Avenir"/>
                <a:sym typeface="Avenir"/>
              </a:rPr>
              <a:t>, metrics.accuracy_score(y_test,y_pred))</a:t>
            </a:r>
            <a:endParaRPr>
              <a:solidFill>
                <a:srgbClr val="585260"/>
              </a:solidFill>
              <a:highlight>
                <a:srgbClr val="EFECF4"/>
              </a:highlight>
              <a:latin typeface="Avenir"/>
              <a:ea typeface="Avenir"/>
              <a:cs typeface="Avenir"/>
              <a:sym typeface="Avenir"/>
            </a:endParaRPr>
          </a:p>
          <a:p>
            <a:pPr indent="0" lvl="0" marL="0" rtl="0" algn="l">
              <a:spcBef>
                <a:spcPts val="0"/>
              </a:spcBef>
              <a:spcAft>
                <a:spcPts val="0"/>
              </a:spcAft>
              <a:buNone/>
            </a:pPr>
            <a:r>
              <a:t/>
            </a:r>
            <a:endParaRPr>
              <a:solidFill>
                <a:srgbClr val="585260"/>
              </a:solidFill>
              <a:highlight>
                <a:srgbClr val="EFECF4"/>
              </a:highlight>
              <a:latin typeface="Avenir"/>
              <a:ea typeface="Avenir"/>
              <a:cs typeface="Avenir"/>
              <a:sym typeface="Avenir"/>
            </a:endParaRPr>
          </a:p>
          <a:p>
            <a:pPr indent="0" lvl="0" marL="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The decision tree classifier gave an accuracy of 91%.</a:t>
            </a:r>
            <a:endParaRPr>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Confusion Matrix</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955AE7"/>
                </a:solidFill>
                <a:highlight>
                  <a:srgbClr val="EFECF4"/>
                </a:highlight>
                <a:latin typeface="Times New Roman"/>
                <a:ea typeface="Times New Roman"/>
                <a:cs typeface="Times New Roman"/>
                <a:sym typeface="Times New Roman"/>
              </a:rPr>
              <a:t>from</a:t>
            </a:r>
            <a:r>
              <a:rPr lang="en">
                <a:solidFill>
                  <a:srgbClr val="585260"/>
                </a:solidFill>
                <a:highlight>
                  <a:srgbClr val="EFECF4"/>
                </a:highlight>
                <a:latin typeface="Times New Roman"/>
                <a:ea typeface="Times New Roman"/>
                <a:cs typeface="Times New Roman"/>
                <a:sym typeface="Times New Roman"/>
              </a:rPr>
              <a:t> sklearn.metrics </a:t>
            </a:r>
            <a:r>
              <a:rPr lang="en">
                <a:solidFill>
                  <a:srgbClr val="955AE7"/>
                </a:solidFill>
                <a:highlight>
                  <a:srgbClr val="EFECF4"/>
                </a:highlight>
                <a:latin typeface="Times New Roman"/>
                <a:ea typeface="Times New Roman"/>
                <a:cs typeface="Times New Roman"/>
                <a:sym typeface="Times New Roman"/>
              </a:rPr>
              <a:t>import</a:t>
            </a:r>
            <a:r>
              <a:rPr lang="en">
                <a:solidFill>
                  <a:srgbClr val="585260"/>
                </a:solidFill>
                <a:highlight>
                  <a:srgbClr val="EFECF4"/>
                </a:highlight>
                <a:latin typeface="Times New Roman"/>
                <a:ea typeface="Times New Roman"/>
                <a:cs typeface="Times New Roman"/>
                <a:sym typeface="Times New Roman"/>
              </a:rPr>
              <a:t> confusion_matrix</a:t>
            </a: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cm = confusion_matrix(y_test, y_pred)</a:t>
            </a: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Output:</a:t>
            </a: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array([[</a:t>
            </a:r>
            <a:r>
              <a:rPr lang="en">
                <a:solidFill>
                  <a:srgbClr val="AA573C"/>
                </a:solidFill>
                <a:highlight>
                  <a:srgbClr val="EFECF4"/>
                </a:highlight>
                <a:latin typeface="Times New Roman"/>
                <a:ea typeface="Times New Roman"/>
                <a:cs typeface="Times New Roman"/>
                <a:sym typeface="Times New Roman"/>
              </a:rPr>
              <a:t>64</a:t>
            </a:r>
            <a:r>
              <a:rPr lang="en">
                <a:solidFill>
                  <a:srgbClr val="585260"/>
                </a:solidFill>
                <a:highlight>
                  <a:srgbClr val="EFECF4"/>
                </a:highlight>
                <a:latin typeface="Times New Roman"/>
                <a:ea typeface="Times New Roman"/>
                <a:cs typeface="Times New Roman"/>
                <a:sym typeface="Times New Roman"/>
              </a:rPr>
              <a:t>,  </a:t>
            </a:r>
            <a:r>
              <a:rPr lang="en">
                <a:solidFill>
                  <a:srgbClr val="AA573C"/>
                </a:solidFill>
                <a:highlight>
                  <a:srgbClr val="EFECF4"/>
                </a:highlight>
                <a:latin typeface="Times New Roman"/>
                <a:ea typeface="Times New Roman"/>
                <a:cs typeface="Times New Roman"/>
                <a:sym typeface="Times New Roman"/>
              </a:rPr>
              <a:t>4</a:t>
            </a:r>
            <a:r>
              <a:rPr lang="en">
                <a:solidFill>
                  <a:srgbClr val="585260"/>
                </a:solidFill>
                <a:highlight>
                  <a:srgbClr val="EFECF4"/>
                </a:highlight>
                <a:latin typeface="Times New Roman"/>
                <a:ea typeface="Times New Roman"/>
                <a:cs typeface="Times New Roman"/>
                <a:sym typeface="Times New Roman"/>
              </a:rPr>
              <a:t>],[2,30]])</a:t>
            </a:r>
            <a:br>
              <a:rPr lang="en">
                <a:solidFill>
                  <a:srgbClr val="585260"/>
                </a:solidFill>
                <a:highlight>
                  <a:srgbClr val="EFECF4"/>
                </a:highlight>
                <a:latin typeface="Times New Roman"/>
                <a:ea typeface="Times New Roman"/>
                <a:cs typeface="Times New Roman"/>
                <a:sym typeface="Times New Roman"/>
              </a:rPr>
            </a:br>
            <a:r>
              <a:rPr lang="en">
                <a:solidFill>
                  <a:srgbClr val="585260"/>
                </a:solidFill>
                <a:highlight>
                  <a:srgbClr val="EFECF4"/>
                </a:highlight>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spcBef>
                <a:spcPts val="1400"/>
              </a:spcBef>
              <a:spcAft>
                <a:spcPts val="0"/>
              </a:spcAft>
              <a:buNone/>
            </a:pPr>
            <a:r>
              <a:t/>
            </a:r>
            <a:endParaRPr sz="1200">
              <a:solidFill>
                <a:srgbClr val="292929"/>
              </a:solidFill>
              <a:highlight>
                <a:srgbClr val="FFFFFF"/>
              </a:highlight>
              <a:latin typeface="Times New Roman"/>
              <a:ea typeface="Times New Roman"/>
              <a:cs typeface="Times New Roman"/>
              <a:sym typeface="Times New Roman"/>
            </a:endParaRPr>
          </a:p>
          <a:p>
            <a:pPr indent="0" lvl="0" marL="0" rtl="0" algn="just">
              <a:lnSpc>
                <a:spcPct val="100000"/>
              </a:lnSpc>
              <a:spcBef>
                <a:spcPts val="170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latin typeface="Avenir"/>
              <a:ea typeface="Avenir"/>
              <a:cs typeface="Avenir"/>
              <a:sym typeface="Avenir"/>
            </a:endParaRPr>
          </a:p>
        </p:txBody>
      </p:sp>
      <p:pic>
        <p:nvPicPr>
          <p:cNvPr id="129" name="Google Shape;129;p21"/>
          <p:cNvPicPr preferRelativeResize="0"/>
          <p:nvPr/>
        </p:nvPicPr>
        <p:blipFill>
          <a:blip r:embed="rId3">
            <a:alphaModFix/>
          </a:blip>
          <a:stretch>
            <a:fillRect/>
          </a:stretch>
        </p:blipFill>
        <p:spPr>
          <a:xfrm>
            <a:off x="8090400" y="4081425"/>
            <a:ext cx="993851" cy="993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