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69" r:id="rId2"/>
  </p:sldMasterIdLst>
  <p:notesMasterIdLst>
    <p:notesMasterId r:id="rId16"/>
  </p:notesMasterIdLst>
  <p:sldIdLst>
    <p:sldId id="274" r:id="rId3"/>
    <p:sldId id="276" r:id="rId4"/>
    <p:sldId id="277" r:id="rId5"/>
    <p:sldId id="257" r:id="rId6"/>
    <p:sldId id="261" r:id="rId7"/>
    <p:sldId id="278" r:id="rId8"/>
    <p:sldId id="258" r:id="rId9"/>
    <p:sldId id="259" r:id="rId10"/>
    <p:sldId id="260" r:id="rId11"/>
    <p:sldId id="281" r:id="rId12"/>
    <p:sldId id="279" r:id="rId13"/>
    <p:sldId id="28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FCBA15-F2DC-4DA3-8DF7-6E7D9BEF0B08}">
          <p14:sldIdLst>
            <p14:sldId id="274"/>
            <p14:sldId id="276"/>
            <p14:sldId id="277"/>
            <p14:sldId id="257"/>
            <p14:sldId id="261"/>
            <p14:sldId id="278"/>
            <p14:sldId id="258"/>
            <p14:sldId id="259"/>
            <p14:sldId id="260"/>
            <p14:sldId id="281"/>
            <p14:sldId id="279"/>
            <p14:sldId id="28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7" d="100"/>
          <a:sy n="87" d="100"/>
        </p:scale>
        <p:origin x="52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D132C-710D-4328-ACB8-28FDE56900FB}" type="datetimeFigureOut">
              <a:rPr lang="en-IN" smtClean="0"/>
              <a:t>16-08-2021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F6154-732C-4E04-9CDE-6332D779056F}" type="slidenum">
              <a:rPr lang="en-IN" smtClean="0"/>
              <a:t>‹#›</a:t>
            </a:fld>
            <a:endParaRPr lang="en-IN"/>
          </a:p>
        </p:txBody>
      </p:sp>
    </p:spTree>
    <p:extLst>
      <p:ext uri="{BB962C8B-B14F-4D97-AF65-F5344CB8AC3E}">
        <p14:creationId xmlns:p14="http://schemas.microsoft.com/office/powerpoint/2010/main" val="40034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fcfb1cf7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fcfb1cf7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63726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04697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07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63928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33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25031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99747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15548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13103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8300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3432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612360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924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81884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476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5217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636219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33084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806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8B669F-9C7E-44FF-A111-FD9C02E0FD78}"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92325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67888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B669F-9C7E-44FF-A111-FD9C02E0FD78}"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32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8B669F-9C7E-44FF-A111-FD9C02E0FD78}"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156899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B669F-9C7E-44FF-A111-FD9C02E0FD78}"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53771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37264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8B669F-9C7E-44FF-A111-FD9C02E0FD78}"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503FA4-858A-4635-A258-D42524563F95}" type="slidenum">
              <a:rPr lang="en-IN" smtClean="0"/>
              <a:t>‹#›</a:t>
            </a:fld>
            <a:endParaRPr lang="en-IN"/>
          </a:p>
        </p:txBody>
      </p:sp>
    </p:spTree>
    <p:extLst>
      <p:ext uri="{BB962C8B-B14F-4D97-AF65-F5344CB8AC3E}">
        <p14:creationId xmlns:p14="http://schemas.microsoft.com/office/powerpoint/2010/main" val="272693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8B669F-9C7E-44FF-A111-FD9C02E0FD78}" type="datetimeFigureOut">
              <a:rPr lang="en-IN" smtClean="0"/>
              <a:t>16-08-2021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503FA4-858A-4635-A258-D42524563F95}" type="slidenum">
              <a:rPr lang="en-IN" smtClean="0"/>
              <a:t>‹#›</a:t>
            </a:fld>
            <a:endParaRPr lang="en-IN"/>
          </a:p>
        </p:txBody>
      </p:sp>
    </p:spTree>
    <p:extLst>
      <p:ext uri="{BB962C8B-B14F-4D97-AF65-F5344CB8AC3E}">
        <p14:creationId xmlns:p14="http://schemas.microsoft.com/office/powerpoint/2010/main" val="44594851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2630773"/>
      </p:ext>
    </p:extLst>
  </p:cSld>
  <p:clrMap bg1="lt1" tx1="dk1" bg2="dk2" tx2="lt2" accent1="accent1" accent2="accent2" accent3="accent3" accent4="accent4" accent5="accent5" accent6="accent6" hlink="hlink" folHlink="folHlink"/>
  <p:sldLayoutIdLst>
    <p:sldLayoutId id="2147483770"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10813133" y="203200"/>
            <a:ext cx="1175667" cy="1175667"/>
          </a:xfrm>
          <a:prstGeom prst="rect">
            <a:avLst/>
          </a:prstGeom>
          <a:noFill/>
          <a:ln>
            <a:noFill/>
          </a:ln>
        </p:spPr>
      </p:pic>
      <p:cxnSp>
        <p:nvCxnSpPr>
          <p:cNvPr id="97" name="Google Shape;97;p15"/>
          <p:cNvCxnSpPr/>
          <p:nvPr/>
        </p:nvCxnSpPr>
        <p:spPr>
          <a:xfrm>
            <a:off x="48567" y="6811267"/>
            <a:ext cx="0" cy="0"/>
          </a:xfrm>
          <a:prstGeom prst="straightConnector1">
            <a:avLst/>
          </a:prstGeom>
          <a:noFill/>
          <a:ln w="9525" cap="flat" cmpd="sng">
            <a:solidFill>
              <a:schemeClr val="dk2"/>
            </a:solidFill>
            <a:prstDash val="solid"/>
            <a:round/>
            <a:headEnd type="none" w="med" len="med"/>
            <a:tailEnd type="none" w="med" len="med"/>
          </a:ln>
        </p:spPr>
      </p:cxnSp>
      <p:sp>
        <p:nvSpPr>
          <p:cNvPr id="99" name="Google Shape;99;p15"/>
          <p:cNvSpPr txBox="1"/>
          <p:nvPr/>
        </p:nvSpPr>
        <p:spPr>
          <a:xfrm>
            <a:off x="2802000" y="3128692"/>
            <a:ext cx="8977600" cy="104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IN" sz="4800" kern="0" dirty="0">
                <a:solidFill>
                  <a:srgbClr val="0097A7">
                    <a:lumMod val="75000"/>
                  </a:srgbClr>
                </a:solidFill>
                <a:latin typeface="Palatino Linotype" panose="02040502050505030304" pitchFamily="18" charset="0"/>
                <a:ea typeface="Roboto Black"/>
                <a:cs typeface="Roboto Black"/>
                <a:sym typeface="Roboto Black"/>
              </a:rPr>
              <a:t>Web Technologies</a:t>
            </a:r>
          </a:p>
        </p:txBody>
      </p:sp>
      <p:sp>
        <p:nvSpPr>
          <p:cNvPr id="100" name="Google Shape;100;p15"/>
          <p:cNvSpPr txBox="1"/>
          <p:nvPr/>
        </p:nvSpPr>
        <p:spPr>
          <a:xfrm>
            <a:off x="1424800" y="-70333"/>
            <a:ext cx="9388400" cy="1449200"/>
          </a:xfrm>
          <a:prstGeom prst="rect">
            <a:avLst/>
          </a:prstGeom>
          <a:noFill/>
          <a:ln>
            <a:noFill/>
          </a:ln>
        </p:spPr>
        <p:txBody>
          <a:bodyPr spcFirstLastPara="1" wrap="square" lIns="121900" tIns="121900" rIns="121900" bIns="121900" anchor="t" anchorCtr="0">
            <a:noAutofit/>
          </a:bodyPr>
          <a:lstStyle/>
          <a:p>
            <a:pPr algn="ctr" defTabSz="1219170">
              <a:lnSpc>
                <a:spcPct val="90000"/>
              </a:lnSpc>
              <a:buClr>
                <a:srgbClr val="000000"/>
              </a:buClr>
            </a:pPr>
            <a:r>
              <a:rPr lang="en" sz="4533" kern="0" dirty="0">
                <a:solidFill>
                  <a:srgbClr val="0A4AB0"/>
                </a:solidFill>
                <a:latin typeface="Roboto Black"/>
                <a:ea typeface="Roboto Black"/>
                <a:cs typeface="Roboto Black"/>
                <a:sym typeface="Roboto Black"/>
              </a:rPr>
              <a:t>APSSDC</a:t>
            </a:r>
            <a:endParaRPr sz="4533" kern="0" dirty="0">
              <a:solidFill>
                <a:srgbClr val="0A4AB0"/>
              </a:solidFill>
              <a:latin typeface="Roboto Black"/>
              <a:ea typeface="Roboto Black"/>
              <a:cs typeface="Roboto Black"/>
              <a:sym typeface="Roboto Black"/>
            </a:endParaRPr>
          </a:p>
          <a:p>
            <a:pPr algn="ctr" defTabSz="1219170">
              <a:lnSpc>
                <a:spcPct val="90000"/>
              </a:lnSpc>
              <a:buClr>
                <a:srgbClr val="000000"/>
              </a:buClr>
            </a:pPr>
            <a:r>
              <a:rPr lang="en" sz="2933" kern="0" dirty="0">
                <a:solidFill>
                  <a:srgbClr val="0A4AB0"/>
                </a:solidFill>
                <a:latin typeface="Roboto Medium"/>
                <a:ea typeface="Roboto Medium"/>
                <a:cs typeface="Roboto Medium"/>
                <a:sym typeface="Roboto Medium"/>
              </a:rPr>
              <a:t>Andhra Pradesh State Skill Development Corporation</a:t>
            </a:r>
            <a:endParaRPr sz="2933" kern="0" dirty="0">
              <a:solidFill>
                <a:srgbClr val="0A4AB0"/>
              </a:solidFill>
              <a:latin typeface="Roboto Medium"/>
              <a:ea typeface="Roboto Medium"/>
              <a:cs typeface="Roboto Medium"/>
              <a:sym typeface="Roboto Medium"/>
            </a:endParaRPr>
          </a:p>
          <a:p>
            <a:pPr algn="ctr" defTabSz="1219170">
              <a:lnSpc>
                <a:spcPct val="90000"/>
              </a:lnSpc>
              <a:buClr>
                <a:srgbClr val="000000"/>
              </a:buClr>
            </a:pPr>
            <a:r>
              <a:rPr lang="en" sz="2133" kern="0" dirty="0">
                <a:solidFill>
                  <a:srgbClr val="000000"/>
                </a:solidFill>
                <a:latin typeface="Times New Roman"/>
                <a:ea typeface="Times New Roman"/>
                <a:cs typeface="Times New Roman"/>
                <a:sym typeface="Times New Roman"/>
              </a:rPr>
              <a:t>(Department of Skills Development and Training, Govt of Andhra Pradesh)</a:t>
            </a:r>
            <a:endParaRPr sz="2133" kern="0" dirty="0">
              <a:solidFill>
                <a:srgbClr val="000000"/>
              </a:solidFill>
              <a:latin typeface="Times New Roman"/>
              <a:ea typeface="Times New Roman"/>
              <a:cs typeface="Times New Roman"/>
              <a:sym typeface="Times New Roman"/>
            </a:endParaRPr>
          </a:p>
        </p:txBody>
      </p:sp>
      <p:pic>
        <p:nvPicPr>
          <p:cNvPr id="101" name="Google Shape;101;p15"/>
          <p:cNvPicPr preferRelativeResize="0"/>
          <p:nvPr/>
        </p:nvPicPr>
        <p:blipFill>
          <a:blip r:embed="rId4">
            <a:alphaModFix/>
          </a:blip>
          <a:stretch>
            <a:fillRect/>
          </a:stretch>
        </p:blipFill>
        <p:spPr>
          <a:xfrm>
            <a:off x="245834" y="203196"/>
            <a:ext cx="1058092" cy="1175667"/>
          </a:xfrm>
          <a:prstGeom prst="rect">
            <a:avLst/>
          </a:prstGeom>
          <a:noFill/>
          <a:ln>
            <a:noFill/>
          </a:ln>
        </p:spPr>
      </p:pic>
      <p:sp>
        <p:nvSpPr>
          <p:cNvPr id="102" name="Google Shape;102;p15"/>
          <p:cNvSpPr/>
          <p:nvPr/>
        </p:nvSpPr>
        <p:spPr>
          <a:xfrm>
            <a:off x="48600" y="1492067"/>
            <a:ext cx="3896400" cy="104000"/>
          </a:xfrm>
          <a:prstGeom prst="roundRect">
            <a:avLst>
              <a:gd name="adj" fmla="val 16667"/>
            </a:avLst>
          </a:prstGeom>
          <a:solidFill>
            <a:srgbClr val="07419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5"/>
          <p:cNvSpPr/>
          <p:nvPr/>
        </p:nvSpPr>
        <p:spPr>
          <a:xfrm>
            <a:off x="4007500" y="1492067"/>
            <a:ext cx="4097600" cy="1040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5"/>
          <p:cNvSpPr/>
          <p:nvPr/>
        </p:nvSpPr>
        <p:spPr>
          <a:xfrm>
            <a:off x="8167600" y="1492067"/>
            <a:ext cx="3896400" cy="104000"/>
          </a:xfrm>
          <a:prstGeom prst="roundRect">
            <a:avLst>
              <a:gd name="adj" fmla="val 16667"/>
            </a:avLst>
          </a:prstGeom>
          <a:solidFill>
            <a:srgbClr val="06860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08" name="Google Shape;108;p15"/>
          <p:cNvPicPr preferRelativeResize="0"/>
          <p:nvPr/>
        </p:nvPicPr>
        <p:blipFill>
          <a:blip r:embed="rId5">
            <a:alphaModFix/>
          </a:blip>
          <a:stretch>
            <a:fillRect/>
          </a:stretch>
        </p:blipFill>
        <p:spPr>
          <a:xfrm>
            <a:off x="2189403" y="5133400"/>
            <a:ext cx="1708664" cy="1701568"/>
          </a:xfrm>
          <a:prstGeom prst="rect">
            <a:avLst/>
          </a:prstGeom>
          <a:noFill/>
          <a:ln>
            <a:noFill/>
          </a:ln>
        </p:spPr>
      </p:pic>
      <p:sp>
        <p:nvSpPr>
          <p:cNvPr id="111" name="Google Shape;111;p15"/>
          <p:cNvSpPr txBox="1"/>
          <p:nvPr/>
        </p:nvSpPr>
        <p:spPr>
          <a:xfrm>
            <a:off x="10756200" y="4195467"/>
            <a:ext cx="1058000" cy="1052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6667" kern="0" dirty="0">
              <a:solidFill>
                <a:srgbClr val="07419F"/>
              </a:solidFill>
              <a:latin typeface="Roboto Black"/>
              <a:ea typeface="Roboto Black"/>
              <a:cs typeface="Roboto Black"/>
              <a:sym typeface="Roboto Black"/>
            </a:endParaRPr>
          </a:p>
        </p:txBody>
      </p:sp>
      <p:pic>
        <p:nvPicPr>
          <p:cNvPr id="3" name="Picture 2">
            <a:extLst>
              <a:ext uri="{FF2B5EF4-FFF2-40B4-BE49-F238E27FC236}">
                <a16:creationId xmlns:a16="http://schemas.microsoft.com/office/drawing/2014/main" id="{B6A07F0A-98BD-4AD3-8244-DA2E1475E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070648"/>
            <a:ext cx="4532561" cy="34317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7DC2E-E325-41B3-9551-F03941A63F1B}"/>
              </a:ext>
            </a:extLst>
          </p:cNvPr>
          <p:cNvSpPr>
            <a:spLocks noGrp="1"/>
          </p:cNvSpPr>
          <p:nvPr>
            <p:ph idx="1"/>
          </p:nvPr>
        </p:nvSpPr>
        <p:spPr>
          <a:xfrm>
            <a:off x="2809020" y="1764324"/>
            <a:ext cx="8915400" cy="4117730"/>
          </a:xfrm>
        </p:spPr>
        <p:txBody>
          <a:bodyPr>
            <a:normAutofit/>
          </a:bodyPr>
          <a:lstStyle/>
          <a:p>
            <a:r>
              <a:rPr lang="en-US" sz="3200" dirty="0"/>
              <a:t> HTML : To define the structure</a:t>
            </a:r>
          </a:p>
          <a:p>
            <a:r>
              <a:rPr lang="en-US" sz="3200" dirty="0"/>
              <a:t> CSS : Styling</a:t>
            </a:r>
          </a:p>
          <a:p>
            <a:r>
              <a:rPr lang="en-US" sz="3200" dirty="0"/>
              <a:t> JavaScript : Interaction</a:t>
            </a:r>
            <a:endParaRPr lang="en-IN" sz="3200" dirty="0"/>
          </a:p>
        </p:txBody>
      </p:sp>
    </p:spTree>
    <p:extLst>
      <p:ext uri="{BB962C8B-B14F-4D97-AF65-F5344CB8AC3E}">
        <p14:creationId xmlns:p14="http://schemas.microsoft.com/office/powerpoint/2010/main" val="170147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DEF627-794C-4925-ABC7-709323A4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023" y="1077058"/>
            <a:ext cx="10541977" cy="4703884"/>
          </a:xfrm>
          <a:prstGeom prst="rect">
            <a:avLst/>
          </a:prstGeom>
        </p:spPr>
      </p:pic>
    </p:spTree>
    <p:extLst>
      <p:ext uri="{BB962C8B-B14F-4D97-AF65-F5344CB8AC3E}">
        <p14:creationId xmlns:p14="http://schemas.microsoft.com/office/powerpoint/2010/main" val="401914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2FCD-A09C-4805-AB30-8BA85101357B}"/>
              </a:ext>
            </a:extLst>
          </p:cNvPr>
          <p:cNvSpPr>
            <a:spLocks noGrp="1"/>
          </p:cNvSpPr>
          <p:nvPr>
            <p:ph type="title"/>
          </p:nvPr>
        </p:nvSpPr>
        <p:spPr>
          <a:xfrm>
            <a:off x="1758463" y="624110"/>
            <a:ext cx="9746150" cy="1280890"/>
          </a:xfrm>
        </p:spPr>
        <p:txBody>
          <a:bodyPr/>
          <a:lstStyle/>
          <a:p>
            <a:r>
              <a:rPr lang="en-US" dirty="0"/>
              <a:t>HTML</a:t>
            </a:r>
            <a:endParaRPr lang="en-IN" dirty="0"/>
          </a:p>
        </p:txBody>
      </p:sp>
      <p:sp>
        <p:nvSpPr>
          <p:cNvPr id="3" name="Content Placeholder 2">
            <a:extLst>
              <a:ext uri="{FF2B5EF4-FFF2-40B4-BE49-F238E27FC236}">
                <a16:creationId xmlns:a16="http://schemas.microsoft.com/office/drawing/2014/main" id="{BC6B2DFB-E18D-4C2A-8A38-24B93DD3997F}"/>
              </a:ext>
            </a:extLst>
          </p:cNvPr>
          <p:cNvSpPr>
            <a:spLocks noGrp="1"/>
          </p:cNvSpPr>
          <p:nvPr>
            <p:ph idx="1"/>
          </p:nvPr>
        </p:nvSpPr>
        <p:spPr>
          <a:xfrm>
            <a:off x="1960685" y="1573823"/>
            <a:ext cx="9543927" cy="4337399"/>
          </a:xfrm>
        </p:spPr>
        <p:txBody>
          <a:bodyPr>
            <a:normAutofit fontScale="92500"/>
          </a:bodyPr>
          <a:lstStyle/>
          <a:p>
            <a:r>
              <a:rPr lang="en-US" dirty="0"/>
              <a:t>Stands for Hyper Text Markup Language</a:t>
            </a:r>
          </a:p>
          <a:p>
            <a:r>
              <a:rPr lang="en-US" dirty="0"/>
              <a:t>It is a standard markup language</a:t>
            </a:r>
          </a:p>
          <a:p>
            <a:r>
              <a:rPr lang="en-US" dirty="0"/>
              <a:t>Markup Language : Language of Web. Set of rules defined to format a document</a:t>
            </a:r>
          </a:p>
          <a:p>
            <a:r>
              <a:rPr lang="en-US" dirty="0"/>
              <a:t>HTML Tags :</a:t>
            </a:r>
          </a:p>
          <a:p>
            <a:pPr lvl="1"/>
            <a:r>
              <a:rPr lang="en-US" dirty="0"/>
              <a:t> &lt;p&gt;, &lt;h1&gt;, &lt;</a:t>
            </a:r>
            <a:r>
              <a:rPr lang="en-US" dirty="0" err="1"/>
              <a:t>img</a:t>
            </a:r>
            <a:r>
              <a:rPr lang="en-US" dirty="0"/>
              <a:t>&gt;</a:t>
            </a:r>
          </a:p>
          <a:p>
            <a:pPr lvl="1"/>
            <a:r>
              <a:rPr lang="en-US" dirty="0"/>
              <a:t>&lt;/p&gt;, &lt;/h1&gt;</a:t>
            </a:r>
          </a:p>
          <a:p>
            <a:r>
              <a:rPr lang="en-US" dirty="0"/>
              <a:t>Basic Tags</a:t>
            </a:r>
          </a:p>
          <a:p>
            <a:pPr lvl="1"/>
            <a:r>
              <a:rPr lang="en-US" dirty="0"/>
              <a:t>&lt;!DOCTYPE html&gt;: </a:t>
            </a:r>
            <a:r>
              <a:rPr lang="en-US" b="0" i="0" dirty="0">
                <a:solidFill>
                  <a:srgbClr val="000000"/>
                </a:solidFill>
                <a:effectLst/>
                <a:latin typeface="Verdana" panose="020B0604030504040204" pitchFamily="34" charset="0"/>
              </a:rPr>
              <a:t>It is an "information" to the browser about what document type to expect.</a:t>
            </a:r>
            <a:endParaRPr lang="en-US" dirty="0"/>
          </a:p>
          <a:p>
            <a:pPr lvl="1"/>
            <a:r>
              <a:rPr lang="en-US" dirty="0"/>
              <a:t>&lt;HEAD&gt; : Container for Metadata (data about data). </a:t>
            </a:r>
          </a:p>
          <a:p>
            <a:pPr lvl="2"/>
            <a:r>
              <a:rPr lang="en-US" b="0" i="0" dirty="0">
                <a:solidFill>
                  <a:srgbClr val="000000"/>
                </a:solidFill>
                <a:effectLst/>
                <a:latin typeface="Verdana" panose="020B0604030504040204" pitchFamily="34" charset="0"/>
              </a:rPr>
              <a:t>title, character set, styles, scripts, and other meta information.</a:t>
            </a:r>
            <a:endParaRPr lang="en-US" dirty="0"/>
          </a:p>
          <a:p>
            <a:pPr lvl="1"/>
            <a:r>
              <a:rPr lang="en-US" dirty="0"/>
              <a:t>&lt;BODY&gt; : Contains the user visible content</a:t>
            </a:r>
            <a:endParaRPr lang="en-IN" dirty="0"/>
          </a:p>
        </p:txBody>
      </p:sp>
    </p:spTree>
    <p:extLst>
      <p:ext uri="{BB962C8B-B14F-4D97-AF65-F5344CB8AC3E}">
        <p14:creationId xmlns:p14="http://schemas.microsoft.com/office/powerpoint/2010/main" val="26257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5787642-98F7-49DB-9137-AB4E5FFDF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592" y="439615"/>
            <a:ext cx="7420707" cy="5662247"/>
          </a:xfrm>
          <a:prstGeom prst="rect">
            <a:avLst/>
          </a:prstGeom>
        </p:spPr>
      </p:pic>
    </p:spTree>
    <p:extLst>
      <p:ext uri="{BB962C8B-B14F-4D97-AF65-F5344CB8AC3E}">
        <p14:creationId xmlns:p14="http://schemas.microsoft.com/office/powerpoint/2010/main" val="414302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0A86-E6FC-40F7-91F9-1B04BFD1D497}"/>
              </a:ext>
            </a:extLst>
          </p:cNvPr>
          <p:cNvSpPr>
            <a:spLocks noGrp="1"/>
          </p:cNvSpPr>
          <p:nvPr>
            <p:ph type="title"/>
          </p:nvPr>
        </p:nvSpPr>
        <p:spPr>
          <a:xfrm>
            <a:off x="1820009" y="624110"/>
            <a:ext cx="9684604" cy="128089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65BB2329-A661-40D7-898A-E9772F58FD03}"/>
              </a:ext>
            </a:extLst>
          </p:cNvPr>
          <p:cNvSpPr>
            <a:spLocks noGrp="1"/>
          </p:cNvSpPr>
          <p:nvPr>
            <p:ph idx="1"/>
          </p:nvPr>
        </p:nvSpPr>
        <p:spPr>
          <a:xfrm>
            <a:off x="1943100" y="2133600"/>
            <a:ext cx="9561512" cy="3777622"/>
          </a:xfrm>
        </p:spPr>
        <p:txBody>
          <a:bodyPr/>
          <a:lstStyle/>
          <a:p>
            <a:r>
              <a:rPr lang="en-US" dirty="0"/>
              <a:t>Introduction</a:t>
            </a:r>
          </a:p>
          <a:p>
            <a:r>
              <a:rPr lang="en-US" dirty="0"/>
              <a:t>Web Development</a:t>
            </a:r>
          </a:p>
          <a:p>
            <a:r>
              <a:rPr lang="en-US" dirty="0"/>
              <a:t>Web Technologies</a:t>
            </a:r>
          </a:p>
          <a:p>
            <a:pPr lvl="1"/>
            <a:r>
              <a:rPr lang="en-US" dirty="0"/>
              <a:t>HTML</a:t>
            </a:r>
          </a:p>
          <a:p>
            <a:endParaRPr lang="en-IN" dirty="0"/>
          </a:p>
        </p:txBody>
      </p:sp>
    </p:spTree>
    <p:extLst>
      <p:ext uri="{BB962C8B-B14F-4D97-AF65-F5344CB8AC3E}">
        <p14:creationId xmlns:p14="http://schemas.microsoft.com/office/powerpoint/2010/main" val="204310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FBF4-0CB3-42D1-A070-661139AC511E}"/>
              </a:ext>
            </a:extLst>
          </p:cNvPr>
          <p:cNvSpPr>
            <a:spLocks noGrp="1"/>
          </p:cNvSpPr>
          <p:nvPr>
            <p:ph type="title"/>
          </p:nvPr>
        </p:nvSpPr>
        <p:spPr>
          <a:xfrm>
            <a:off x="1828801" y="624110"/>
            <a:ext cx="9675812" cy="128089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61FE16C-E58B-42AB-9586-16CBDC691D64}"/>
              </a:ext>
            </a:extLst>
          </p:cNvPr>
          <p:cNvSpPr>
            <a:spLocks noGrp="1"/>
          </p:cNvSpPr>
          <p:nvPr>
            <p:ph idx="1"/>
          </p:nvPr>
        </p:nvSpPr>
        <p:spPr>
          <a:xfrm>
            <a:off x="1828800" y="2133600"/>
            <a:ext cx="5275385" cy="3777622"/>
          </a:xfrm>
        </p:spPr>
        <p:txBody>
          <a:bodyPr/>
          <a:lstStyle/>
          <a:p>
            <a:pPr marL="285750" indent="-285750"/>
            <a:r>
              <a:rPr lang="en-US" dirty="0">
                <a:solidFill>
                  <a:schemeClr val="accent5">
                    <a:lumMod val="50000"/>
                  </a:schemeClr>
                </a:solidFill>
                <a:latin typeface="Calibri" panose="020F0502020204030204" pitchFamily="34" charset="0"/>
                <a:ea typeface="Roboto Medium"/>
                <a:cs typeface="Calibri" panose="020F0502020204030204" pitchFamily="34" charset="0"/>
                <a:sym typeface="Roboto Medium"/>
              </a:rPr>
              <a:t>Web Technologies : Methods by which computers </a:t>
            </a:r>
          </a:p>
          <a:p>
            <a:pPr marL="0" indent="0">
              <a:buNone/>
            </a:pPr>
            <a:r>
              <a:rPr lang="en-US" dirty="0">
                <a:solidFill>
                  <a:schemeClr val="accent5">
                    <a:lumMod val="50000"/>
                  </a:schemeClr>
                </a:solidFill>
                <a:latin typeface="Calibri" panose="020F0502020204030204" pitchFamily="34" charset="0"/>
                <a:ea typeface="Roboto Medium"/>
                <a:cs typeface="Calibri" panose="020F0502020204030204" pitchFamily="34" charset="0"/>
                <a:sym typeface="Roboto Medium"/>
              </a:rPr>
              <a:t>are allowed to communicate with each other by </a:t>
            </a:r>
          </a:p>
          <a:p>
            <a:pPr marL="0" indent="0">
              <a:buNone/>
            </a:pPr>
            <a:r>
              <a:rPr lang="en-US" dirty="0">
                <a:solidFill>
                  <a:schemeClr val="accent5">
                    <a:lumMod val="50000"/>
                  </a:schemeClr>
                </a:solidFill>
                <a:latin typeface="Calibri" panose="020F0502020204030204" pitchFamily="34" charset="0"/>
                <a:ea typeface="Roboto Medium"/>
                <a:cs typeface="Calibri" panose="020F0502020204030204" pitchFamily="34" charset="0"/>
                <a:sym typeface="Roboto Medium"/>
              </a:rPr>
              <a:t>means of sharing resources and connecting people across the world</a:t>
            </a:r>
          </a:p>
          <a:p>
            <a:pPr marL="0" indent="0">
              <a:buNone/>
            </a:pPr>
            <a:endParaRPr lang="en-US" dirty="0">
              <a:solidFill>
                <a:schemeClr val="accent5">
                  <a:lumMod val="50000"/>
                </a:schemeClr>
              </a:solidFill>
              <a:latin typeface="Calibri" panose="020F0502020204030204" pitchFamily="34" charset="0"/>
              <a:ea typeface="Roboto Medium"/>
              <a:cs typeface="Calibri" panose="020F0502020204030204" pitchFamily="34" charset="0"/>
              <a:sym typeface="Roboto Medium"/>
            </a:endParaRPr>
          </a:p>
          <a:p>
            <a:pPr marL="285750" indent="-285750"/>
            <a:r>
              <a:rPr lang="en-US" dirty="0">
                <a:solidFill>
                  <a:schemeClr val="accent5">
                    <a:lumMod val="50000"/>
                  </a:schemeClr>
                </a:solidFill>
                <a:latin typeface="Calibri" panose="020F0502020204030204" pitchFamily="34" charset="0"/>
                <a:ea typeface="Roboto Medium"/>
                <a:cs typeface="Calibri" panose="020F0502020204030204" pitchFamily="34" charset="0"/>
                <a:sym typeface="Roboto Medium"/>
              </a:rPr>
              <a:t>Technologies used to build Websites and Web Applications</a:t>
            </a:r>
          </a:p>
        </p:txBody>
      </p:sp>
      <p:pic>
        <p:nvPicPr>
          <p:cNvPr id="4" name="Picture 3">
            <a:extLst>
              <a:ext uri="{FF2B5EF4-FFF2-40B4-BE49-F238E27FC236}">
                <a16:creationId xmlns:a16="http://schemas.microsoft.com/office/drawing/2014/main" id="{F408E742-6948-43D5-84FC-0AE9E708E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501" y="1714501"/>
            <a:ext cx="4324493" cy="3238500"/>
          </a:xfrm>
          <a:prstGeom prst="rect">
            <a:avLst/>
          </a:prstGeom>
        </p:spPr>
      </p:pic>
    </p:spTree>
    <p:extLst>
      <p:ext uri="{BB962C8B-B14F-4D97-AF65-F5344CB8AC3E}">
        <p14:creationId xmlns:p14="http://schemas.microsoft.com/office/powerpoint/2010/main" val="358353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CFDF-01F5-4DF0-8CE8-264F257A4DC4}"/>
              </a:ext>
            </a:extLst>
          </p:cNvPr>
          <p:cNvSpPr>
            <a:spLocks noGrp="1"/>
          </p:cNvSpPr>
          <p:nvPr>
            <p:ph type="title"/>
          </p:nvPr>
        </p:nvSpPr>
        <p:spPr>
          <a:xfrm>
            <a:off x="1573823" y="624254"/>
            <a:ext cx="9795191" cy="1160584"/>
          </a:xfrm>
        </p:spPr>
        <p:txBody>
          <a:bodyPr/>
          <a:lstStyle/>
          <a:p>
            <a:r>
              <a:rPr lang="en-US" dirty="0"/>
              <a:t>Web Development</a:t>
            </a:r>
            <a:endParaRPr lang="en-IN" dirty="0"/>
          </a:p>
        </p:txBody>
      </p:sp>
      <p:sp>
        <p:nvSpPr>
          <p:cNvPr id="3" name="Content Placeholder 2">
            <a:extLst>
              <a:ext uri="{FF2B5EF4-FFF2-40B4-BE49-F238E27FC236}">
                <a16:creationId xmlns:a16="http://schemas.microsoft.com/office/drawing/2014/main" id="{F2B14784-12E9-47A3-BF23-207150B4F8CF}"/>
              </a:ext>
            </a:extLst>
          </p:cNvPr>
          <p:cNvSpPr>
            <a:spLocks noGrp="1"/>
          </p:cNvSpPr>
          <p:nvPr>
            <p:ph idx="1"/>
          </p:nvPr>
        </p:nvSpPr>
        <p:spPr>
          <a:xfrm>
            <a:off x="1415562" y="1784839"/>
            <a:ext cx="5354515" cy="4536830"/>
          </a:xfrm>
        </p:spPr>
        <p:txBody>
          <a:bodyPr>
            <a:normAutofit/>
          </a:bodyPr>
          <a:lstStyle/>
          <a:p>
            <a:r>
              <a:rPr lang="en-US" dirty="0"/>
              <a:t>Web development involves Developing Websites for the Internet or Intranet</a:t>
            </a:r>
          </a:p>
          <a:p>
            <a:endParaRPr lang="en-US" dirty="0"/>
          </a:p>
          <a:p>
            <a:pPr marL="0" indent="0">
              <a:buNone/>
            </a:pPr>
            <a:endParaRPr lang="en-US" dirty="0"/>
          </a:p>
          <a:p>
            <a:pPr lvl="1"/>
            <a:r>
              <a:rPr lang="en-US" dirty="0"/>
              <a:t>Internet : Global Computer Network to share information</a:t>
            </a:r>
          </a:p>
          <a:p>
            <a:pPr marL="457200" lvl="1" indent="0">
              <a:buNone/>
            </a:pPr>
            <a:endParaRPr lang="en-US" dirty="0"/>
          </a:p>
          <a:p>
            <a:pPr lvl="1"/>
            <a:r>
              <a:rPr lang="en-US" dirty="0"/>
              <a:t>Intranet : Computer network within an organization</a:t>
            </a:r>
          </a:p>
          <a:p>
            <a:endParaRPr lang="en-US" b="0" i="0" dirty="0">
              <a:solidFill>
                <a:srgbClr val="222222"/>
              </a:solidFill>
              <a:effectLst/>
              <a:latin typeface="Source Sans Pro" panose="020B0604020202020204" pitchFamily="34" charset="0"/>
            </a:endParaRPr>
          </a:p>
        </p:txBody>
      </p:sp>
      <p:pic>
        <p:nvPicPr>
          <p:cNvPr id="5" name="Picture 4">
            <a:extLst>
              <a:ext uri="{FF2B5EF4-FFF2-40B4-BE49-F238E27FC236}">
                <a16:creationId xmlns:a16="http://schemas.microsoft.com/office/drawing/2014/main" id="{0A7E25F8-7F17-4A3F-BE9A-BA4B25CC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077" y="1279280"/>
            <a:ext cx="5238750" cy="4000500"/>
          </a:xfrm>
          <a:prstGeom prst="rect">
            <a:avLst/>
          </a:prstGeom>
        </p:spPr>
      </p:pic>
    </p:spTree>
    <p:extLst>
      <p:ext uri="{BB962C8B-B14F-4D97-AF65-F5344CB8AC3E}">
        <p14:creationId xmlns:p14="http://schemas.microsoft.com/office/powerpoint/2010/main" val="365397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ADB1-71EA-4F7E-B5DB-C6D14C5E9070}"/>
              </a:ext>
            </a:extLst>
          </p:cNvPr>
          <p:cNvSpPr>
            <a:spLocks noGrp="1"/>
          </p:cNvSpPr>
          <p:nvPr>
            <p:ph type="title"/>
          </p:nvPr>
        </p:nvSpPr>
        <p:spPr>
          <a:xfrm>
            <a:off x="1872763" y="624110"/>
            <a:ext cx="9631850" cy="1280890"/>
          </a:xfrm>
        </p:spPr>
        <p:txBody>
          <a:bodyPr/>
          <a:lstStyle/>
          <a:p>
            <a:r>
              <a:rPr lang="en-US" dirty="0"/>
              <a:t>Website vs Web Application</a:t>
            </a:r>
            <a:endParaRPr lang="en-IN" dirty="0"/>
          </a:p>
        </p:txBody>
      </p:sp>
      <p:sp>
        <p:nvSpPr>
          <p:cNvPr id="3" name="Content Placeholder 2">
            <a:extLst>
              <a:ext uri="{FF2B5EF4-FFF2-40B4-BE49-F238E27FC236}">
                <a16:creationId xmlns:a16="http://schemas.microsoft.com/office/drawing/2014/main" id="{A93E00AA-547E-4CB0-ABCF-963E72DBBE1E}"/>
              </a:ext>
            </a:extLst>
          </p:cNvPr>
          <p:cNvSpPr>
            <a:spLocks noGrp="1"/>
          </p:cNvSpPr>
          <p:nvPr>
            <p:ph idx="1"/>
          </p:nvPr>
        </p:nvSpPr>
        <p:spPr>
          <a:xfrm>
            <a:off x="1714499" y="1764324"/>
            <a:ext cx="9728566" cy="3777622"/>
          </a:xfrm>
        </p:spPr>
        <p:txBody>
          <a:bodyPr>
            <a:normAutofit/>
          </a:bodyPr>
          <a:lstStyle/>
          <a:p>
            <a:r>
              <a:rPr lang="en-US" dirty="0">
                <a:latin typeface="+mj-lt"/>
              </a:rPr>
              <a:t>Website</a:t>
            </a:r>
          </a:p>
          <a:p>
            <a:pPr lvl="1"/>
            <a:r>
              <a:rPr lang="en-US" b="0" i="0" dirty="0">
                <a:solidFill>
                  <a:srgbClr val="222222"/>
                </a:solidFill>
                <a:effectLst/>
                <a:latin typeface="+mj-lt"/>
              </a:rPr>
              <a:t>A website is a group of globally accessible, interlinked web pages</a:t>
            </a:r>
          </a:p>
          <a:p>
            <a:pPr lvl="1"/>
            <a:r>
              <a:rPr lang="en-US" b="0" i="0" dirty="0">
                <a:solidFill>
                  <a:srgbClr val="222222"/>
                </a:solidFill>
                <a:effectLst/>
                <a:latin typeface="+mj-lt"/>
              </a:rPr>
              <a:t>A website mostly consists of static content. It is publicly accessible to all the visitors</a:t>
            </a:r>
          </a:p>
          <a:p>
            <a:pPr lvl="1"/>
            <a:r>
              <a:rPr lang="en-US" b="0" i="0" dirty="0">
                <a:solidFill>
                  <a:srgbClr val="222222"/>
                </a:solidFill>
                <a:effectLst/>
                <a:latin typeface="+mj-lt"/>
              </a:rPr>
              <a:t>Developing your website helps you in branding your business.</a:t>
            </a:r>
          </a:p>
          <a:p>
            <a:pPr lvl="1"/>
            <a:r>
              <a:rPr lang="en-US" b="0" i="0" dirty="0">
                <a:solidFill>
                  <a:srgbClr val="222222"/>
                </a:solidFill>
                <a:effectLst/>
                <a:latin typeface="+mj-lt"/>
              </a:rPr>
              <a:t>Wikipedia,  blogging sites, etc.</a:t>
            </a:r>
          </a:p>
          <a:p>
            <a:r>
              <a:rPr lang="en-US" dirty="0">
                <a:solidFill>
                  <a:srgbClr val="222222"/>
                </a:solidFill>
                <a:latin typeface="+mj-lt"/>
              </a:rPr>
              <a:t>Web Application</a:t>
            </a:r>
          </a:p>
          <a:p>
            <a:pPr lvl="1"/>
            <a:r>
              <a:rPr lang="en-US" b="0" i="0" dirty="0">
                <a:solidFill>
                  <a:srgbClr val="222222"/>
                </a:solidFill>
                <a:effectLst/>
                <a:latin typeface="+mj-lt"/>
              </a:rPr>
              <a:t>A web application is a software or program which is accessible using any web browser</a:t>
            </a:r>
            <a:endParaRPr lang="en-US" dirty="0">
              <a:solidFill>
                <a:srgbClr val="222222"/>
              </a:solidFill>
              <a:latin typeface="+mj-lt"/>
            </a:endParaRPr>
          </a:p>
          <a:p>
            <a:pPr lvl="1"/>
            <a:r>
              <a:rPr lang="en-US" b="0" i="0" dirty="0">
                <a:solidFill>
                  <a:srgbClr val="222222"/>
                </a:solidFill>
                <a:effectLst/>
                <a:latin typeface="+mj-lt"/>
              </a:rPr>
              <a:t>A web application is designed for interaction with the end user</a:t>
            </a:r>
          </a:p>
          <a:p>
            <a:pPr lvl="1"/>
            <a:r>
              <a:rPr lang="en-US" b="0" i="0" dirty="0">
                <a:solidFill>
                  <a:srgbClr val="222222"/>
                </a:solidFill>
                <a:effectLst/>
                <a:latin typeface="+mj-lt"/>
              </a:rPr>
              <a:t>App store approval not required in web applications</a:t>
            </a:r>
          </a:p>
          <a:p>
            <a:pPr lvl="1"/>
            <a:r>
              <a:rPr lang="en-US" b="0" i="0" dirty="0">
                <a:solidFill>
                  <a:srgbClr val="222222"/>
                </a:solidFill>
                <a:effectLst/>
                <a:latin typeface="+mj-lt"/>
              </a:rPr>
              <a:t>Ex: Gmail, Facebook, YouTube, etc.</a:t>
            </a:r>
          </a:p>
          <a:p>
            <a:endParaRPr lang="en-US" b="0" i="0" dirty="0">
              <a:solidFill>
                <a:srgbClr val="222222"/>
              </a:solidFill>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302997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5A64-CCE1-4622-8A4C-0AEFF8C3589C}"/>
              </a:ext>
            </a:extLst>
          </p:cNvPr>
          <p:cNvSpPr>
            <a:spLocks noGrp="1"/>
          </p:cNvSpPr>
          <p:nvPr>
            <p:ph type="title"/>
          </p:nvPr>
        </p:nvSpPr>
        <p:spPr>
          <a:xfrm>
            <a:off x="1749669" y="624110"/>
            <a:ext cx="9754943" cy="1280890"/>
          </a:xfrm>
        </p:spPr>
        <p:txBody>
          <a:bodyPr>
            <a:normAutofit/>
          </a:bodyPr>
          <a:lstStyle/>
          <a:p>
            <a:r>
              <a:rPr lang="en-US" sz="2400" b="1" dirty="0"/>
              <a:t>Name some websites and web applications that you know..</a:t>
            </a:r>
            <a:endParaRPr lang="en-IN" sz="2400" b="1" dirty="0"/>
          </a:p>
        </p:txBody>
      </p:sp>
      <p:pic>
        <p:nvPicPr>
          <p:cNvPr id="4" name="Picture 3">
            <a:extLst>
              <a:ext uri="{FF2B5EF4-FFF2-40B4-BE49-F238E27FC236}">
                <a16:creationId xmlns:a16="http://schemas.microsoft.com/office/drawing/2014/main" id="{5E5A1835-23F0-4318-8106-84D973A10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648" y="1608992"/>
            <a:ext cx="7763608" cy="4624898"/>
          </a:xfrm>
          <a:prstGeom prst="rect">
            <a:avLst/>
          </a:prstGeom>
        </p:spPr>
      </p:pic>
    </p:spTree>
    <p:extLst>
      <p:ext uri="{BB962C8B-B14F-4D97-AF65-F5344CB8AC3E}">
        <p14:creationId xmlns:p14="http://schemas.microsoft.com/office/powerpoint/2010/main" val="262044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B8CB-0575-4DA6-860A-2EF99CBBC69C}"/>
              </a:ext>
            </a:extLst>
          </p:cNvPr>
          <p:cNvSpPr>
            <a:spLocks noGrp="1"/>
          </p:cNvSpPr>
          <p:nvPr>
            <p:ph type="title"/>
          </p:nvPr>
        </p:nvSpPr>
        <p:spPr>
          <a:xfrm>
            <a:off x="1934309" y="624110"/>
            <a:ext cx="9570304" cy="1280890"/>
          </a:xfrm>
        </p:spPr>
        <p:txBody>
          <a:bodyPr/>
          <a:lstStyle/>
          <a:p>
            <a:r>
              <a:rPr lang="en-US" dirty="0"/>
              <a:t>Types of Websites</a:t>
            </a:r>
            <a:endParaRPr lang="en-IN" dirty="0"/>
          </a:p>
        </p:txBody>
      </p:sp>
      <p:sp>
        <p:nvSpPr>
          <p:cNvPr id="3" name="Content Placeholder 2">
            <a:extLst>
              <a:ext uri="{FF2B5EF4-FFF2-40B4-BE49-F238E27FC236}">
                <a16:creationId xmlns:a16="http://schemas.microsoft.com/office/drawing/2014/main" id="{EADFF369-9F70-49CA-85BF-2869EFE9A4F5}"/>
              </a:ext>
            </a:extLst>
          </p:cNvPr>
          <p:cNvSpPr>
            <a:spLocks noGrp="1"/>
          </p:cNvSpPr>
          <p:nvPr>
            <p:ph idx="1"/>
          </p:nvPr>
        </p:nvSpPr>
        <p:spPr/>
        <p:txBody>
          <a:bodyPr>
            <a:normAutofit/>
          </a:bodyPr>
          <a:lstStyle/>
          <a:p>
            <a:r>
              <a:rPr lang="en-US" sz="2400" dirty="0">
                <a:latin typeface="Century Gothic (Body)"/>
              </a:rPr>
              <a:t>Business Websites</a:t>
            </a:r>
          </a:p>
          <a:p>
            <a:r>
              <a:rPr lang="en-US" sz="2400" dirty="0">
                <a:latin typeface="Century Gothic (Body)"/>
              </a:rPr>
              <a:t>Portfolio Websites</a:t>
            </a:r>
          </a:p>
          <a:p>
            <a:r>
              <a:rPr lang="en-US" sz="2400" dirty="0">
                <a:latin typeface="Century Gothic (Body)"/>
              </a:rPr>
              <a:t>Blogging Websites</a:t>
            </a:r>
          </a:p>
          <a:p>
            <a:r>
              <a:rPr lang="en-US" sz="2400" dirty="0">
                <a:latin typeface="Century Gothic (Body)"/>
              </a:rPr>
              <a:t>E-Commerce Websites</a:t>
            </a:r>
          </a:p>
          <a:p>
            <a:r>
              <a:rPr lang="en-US" sz="2400" dirty="0">
                <a:latin typeface="Century Gothic (Body)"/>
              </a:rPr>
              <a:t>Magazine and News Websites</a:t>
            </a:r>
            <a:endParaRPr lang="en-IN" sz="2400" dirty="0">
              <a:latin typeface="Century Gothic (Body)"/>
            </a:endParaRPr>
          </a:p>
        </p:txBody>
      </p:sp>
    </p:spTree>
    <p:extLst>
      <p:ext uri="{BB962C8B-B14F-4D97-AF65-F5344CB8AC3E}">
        <p14:creationId xmlns:p14="http://schemas.microsoft.com/office/powerpoint/2010/main" val="381165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1AB0-B05E-4ED9-AA03-CFCBEC3AAFC8}"/>
              </a:ext>
            </a:extLst>
          </p:cNvPr>
          <p:cNvSpPr>
            <a:spLocks noGrp="1"/>
          </p:cNvSpPr>
          <p:nvPr>
            <p:ph type="title"/>
          </p:nvPr>
        </p:nvSpPr>
        <p:spPr>
          <a:xfrm>
            <a:off x="1820009" y="624110"/>
            <a:ext cx="9684604" cy="1280890"/>
          </a:xfrm>
        </p:spPr>
        <p:txBody>
          <a:bodyPr/>
          <a:lstStyle/>
          <a:p>
            <a:r>
              <a:rPr lang="en-US" dirty="0"/>
              <a:t>Web Developer</a:t>
            </a:r>
            <a:endParaRPr lang="en-IN" dirty="0"/>
          </a:p>
        </p:txBody>
      </p:sp>
      <p:sp>
        <p:nvSpPr>
          <p:cNvPr id="3" name="Content Placeholder 2">
            <a:extLst>
              <a:ext uri="{FF2B5EF4-FFF2-40B4-BE49-F238E27FC236}">
                <a16:creationId xmlns:a16="http://schemas.microsoft.com/office/drawing/2014/main" id="{8EA913F9-95BB-4CC3-AD4E-9C91D63A097A}"/>
              </a:ext>
            </a:extLst>
          </p:cNvPr>
          <p:cNvSpPr>
            <a:spLocks noGrp="1"/>
          </p:cNvSpPr>
          <p:nvPr>
            <p:ph idx="1"/>
          </p:nvPr>
        </p:nvSpPr>
        <p:spPr/>
        <p:txBody>
          <a:bodyPr/>
          <a:lstStyle/>
          <a:p>
            <a:r>
              <a:rPr lang="en-US" dirty="0"/>
              <a:t>A person who develops and maintains websites</a:t>
            </a:r>
          </a:p>
          <a:p>
            <a:pPr marL="0" indent="0">
              <a:buNone/>
            </a:pPr>
            <a:endParaRPr lang="en-US" dirty="0"/>
          </a:p>
          <a:p>
            <a:pPr marL="0" indent="0">
              <a:buNone/>
            </a:pPr>
            <a:r>
              <a:rPr lang="en-US" sz="2400" b="1" dirty="0"/>
              <a:t>Types:</a:t>
            </a:r>
          </a:p>
          <a:p>
            <a:pPr marL="0" indent="0">
              <a:buNone/>
            </a:pPr>
            <a:endParaRPr lang="en-US" sz="2400" b="1" dirty="0"/>
          </a:p>
          <a:p>
            <a:r>
              <a:rPr lang="en-US" dirty="0"/>
              <a:t>Front-End Developer</a:t>
            </a:r>
          </a:p>
          <a:p>
            <a:r>
              <a:rPr lang="en-US" dirty="0"/>
              <a:t>Back-End Developer</a:t>
            </a:r>
          </a:p>
        </p:txBody>
      </p:sp>
    </p:spTree>
    <p:extLst>
      <p:ext uri="{BB962C8B-B14F-4D97-AF65-F5344CB8AC3E}">
        <p14:creationId xmlns:p14="http://schemas.microsoft.com/office/powerpoint/2010/main" val="326841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5F3E-619B-4A87-B8FB-29CB1844AE8F}"/>
              </a:ext>
            </a:extLst>
          </p:cNvPr>
          <p:cNvSpPr>
            <a:spLocks noGrp="1"/>
          </p:cNvSpPr>
          <p:nvPr>
            <p:ph type="title"/>
          </p:nvPr>
        </p:nvSpPr>
        <p:spPr>
          <a:xfrm>
            <a:off x="1863969" y="624110"/>
            <a:ext cx="9640643" cy="1280890"/>
          </a:xfrm>
        </p:spPr>
        <p:txBody>
          <a:bodyPr/>
          <a:lstStyle/>
          <a:p>
            <a:r>
              <a:rPr lang="en-US" dirty="0"/>
              <a:t>Front-End</a:t>
            </a:r>
            <a:endParaRPr lang="en-IN" dirty="0"/>
          </a:p>
        </p:txBody>
      </p:sp>
      <p:sp>
        <p:nvSpPr>
          <p:cNvPr id="3" name="Content Placeholder 2">
            <a:extLst>
              <a:ext uri="{FF2B5EF4-FFF2-40B4-BE49-F238E27FC236}">
                <a16:creationId xmlns:a16="http://schemas.microsoft.com/office/drawing/2014/main" id="{E8C55EF4-270C-423D-A84E-FB1463CEFB2A}"/>
              </a:ext>
            </a:extLst>
          </p:cNvPr>
          <p:cNvSpPr>
            <a:spLocks noGrp="1"/>
          </p:cNvSpPr>
          <p:nvPr>
            <p:ph idx="1"/>
          </p:nvPr>
        </p:nvSpPr>
        <p:spPr/>
        <p:txBody>
          <a:bodyPr/>
          <a:lstStyle/>
          <a:p>
            <a:r>
              <a:rPr lang="en-US" b="0" i="0" dirty="0">
                <a:solidFill>
                  <a:srgbClr val="273239"/>
                </a:solidFill>
                <a:effectLst/>
                <a:latin typeface="+mj-lt"/>
              </a:rPr>
              <a:t>The part of a website that the user interacts with directly is termed the front end. It is also referred to as the ‘client side’ of the application. It includes everything that users experience directly</a:t>
            </a:r>
          </a:p>
          <a:p>
            <a:endParaRPr lang="en-US" dirty="0">
              <a:solidFill>
                <a:srgbClr val="273239"/>
              </a:solidFill>
              <a:latin typeface="+mj-lt"/>
            </a:endParaRPr>
          </a:p>
          <a:p>
            <a:r>
              <a:rPr lang="en-US" dirty="0">
                <a:solidFill>
                  <a:srgbClr val="273239"/>
                </a:solidFill>
                <a:latin typeface="+mj-lt"/>
              </a:rPr>
              <a:t>Technologies</a:t>
            </a:r>
          </a:p>
          <a:p>
            <a:pPr lvl="1"/>
            <a:r>
              <a:rPr lang="en-US" dirty="0">
                <a:solidFill>
                  <a:srgbClr val="273239"/>
                </a:solidFill>
                <a:latin typeface="+mj-lt"/>
              </a:rPr>
              <a:t>HTML</a:t>
            </a:r>
          </a:p>
          <a:p>
            <a:pPr lvl="1"/>
            <a:r>
              <a:rPr lang="en-US" dirty="0">
                <a:solidFill>
                  <a:srgbClr val="273239"/>
                </a:solidFill>
                <a:latin typeface="+mj-lt"/>
              </a:rPr>
              <a:t>CSS</a:t>
            </a:r>
          </a:p>
          <a:p>
            <a:pPr lvl="1"/>
            <a:r>
              <a:rPr lang="en-US" dirty="0">
                <a:solidFill>
                  <a:srgbClr val="273239"/>
                </a:solidFill>
                <a:latin typeface="+mj-lt"/>
              </a:rPr>
              <a:t>JavaScript</a:t>
            </a:r>
            <a:endParaRPr lang="en-IN" dirty="0">
              <a:latin typeface="+mj-lt"/>
            </a:endParaRPr>
          </a:p>
        </p:txBody>
      </p:sp>
      <p:pic>
        <p:nvPicPr>
          <p:cNvPr id="5" name="Picture 4">
            <a:extLst>
              <a:ext uri="{FF2B5EF4-FFF2-40B4-BE49-F238E27FC236}">
                <a16:creationId xmlns:a16="http://schemas.microsoft.com/office/drawing/2014/main" id="{BF805879-6E0D-4CEB-B1EB-BE98CCE00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290" y="3322393"/>
            <a:ext cx="2619375" cy="1743075"/>
          </a:xfrm>
          <a:prstGeom prst="rect">
            <a:avLst/>
          </a:prstGeom>
        </p:spPr>
      </p:pic>
    </p:spTree>
    <p:extLst>
      <p:ext uri="{BB962C8B-B14F-4D97-AF65-F5344CB8AC3E}">
        <p14:creationId xmlns:p14="http://schemas.microsoft.com/office/powerpoint/2010/main" val="1471430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Simple Light">
  <a:themeElements>
    <a:clrScheme name="Simple Light">
      <a:dk1>
        <a:srgbClr val="0AB622"/>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474</TotalTime>
  <Words>389</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Calibri</vt:lpstr>
      <vt:lpstr>Century Gothic</vt:lpstr>
      <vt:lpstr>Century Gothic (Body)</vt:lpstr>
      <vt:lpstr>Palatino Linotype</vt:lpstr>
      <vt:lpstr>Roboto Black</vt:lpstr>
      <vt:lpstr>Roboto Medium</vt:lpstr>
      <vt:lpstr>Source Sans Pro</vt:lpstr>
      <vt:lpstr>Times New Roman</vt:lpstr>
      <vt:lpstr>Verdana</vt:lpstr>
      <vt:lpstr>Wingdings 3</vt:lpstr>
      <vt:lpstr>Wisp</vt:lpstr>
      <vt:lpstr>Simple Light</vt:lpstr>
      <vt:lpstr>PowerPoint Presentation</vt:lpstr>
      <vt:lpstr>Contents</vt:lpstr>
      <vt:lpstr>Introduction</vt:lpstr>
      <vt:lpstr>Web Development</vt:lpstr>
      <vt:lpstr>Website vs Web Application</vt:lpstr>
      <vt:lpstr>Name some websites and web applications that you know..</vt:lpstr>
      <vt:lpstr>Types of Websites</vt:lpstr>
      <vt:lpstr>Web Developer</vt:lpstr>
      <vt:lpstr>Front-End</vt:lpstr>
      <vt:lpstr>PowerPoint Presentation</vt:lpstr>
      <vt:lpstr>PowerPoint Presentation</vt:lpstr>
      <vt:lpstr>HTML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Django</dc:title>
  <dc:creator>Sireesha Reyyi</dc:creator>
  <cp:lastModifiedBy>Sireesha Reyyi</cp:lastModifiedBy>
  <cp:revision>17</cp:revision>
  <dcterms:created xsi:type="dcterms:W3CDTF">2021-06-06T15:30:10Z</dcterms:created>
  <dcterms:modified xsi:type="dcterms:W3CDTF">2021-08-16T08:04:17Z</dcterms:modified>
</cp:coreProperties>
</file>