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8" r:id="rId2"/>
    <p:sldId id="264" r:id="rId3"/>
    <p:sldId id="270" r:id="rId4"/>
    <p:sldId id="273" r:id="rId5"/>
    <p:sldId id="271" r:id="rId6"/>
    <p:sldId id="272" r:id="rId7"/>
    <p:sldId id="280" r:id="rId8"/>
    <p:sldId id="279" r:id="rId9"/>
    <p:sldId id="275" r:id="rId10"/>
    <p:sldId id="274" r:id="rId11"/>
    <p:sldId id="276" r:id="rId12"/>
    <p:sldId id="27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Black" panose="02000000000000000000" pitchFamily="2" charset="0"/>
      <p:bold r:id="rId28"/>
      <p:boldItalic r:id="rId29"/>
    </p:embeddedFont>
    <p:embeddedFont>
      <p:font typeface="Roboto Medium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fcfb1cf7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fcfb1cf7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89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345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30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304968a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304968a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95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38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1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56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373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77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cfb1cf7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cfb1cf7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69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5"/>
          <p:cNvCxnSpPr/>
          <p:nvPr/>
        </p:nvCxnSpPr>
        <p:spPr>
          <a:xfrm>
            <a:off x="36425" y="51084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/>
          <p:nvPr/>
        </p:nvSpPr>
        <p:spPr>
          <a:xfrm>
            <a:off x="1063800" y="1675488"/>
            <a:ext cx="7955400" cy="2223000"/>
          </a:xfrm>
          <a:prstGeom prst="horizontalScroll">
            <a:avLst>
              <a:gd name="adj" fmla="val 12639"/>
            </a:avLst>
          </a:prstGeom>
          <a:solidFill>
            <a:srgbClr val="D6E6F5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101500" y="2346519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  <a:ea typeface="Roboto Black"/>
                <a:cs typeface="Roboto Black"/>
                <a:sym typeface="Roboto Black"/>
              </a:rPr>
              <a:t>Web Development with Django</a:t>
            </a:r>
          </a:p>
        </p:txBody>
      </p:sp>
      <p:sp>
        <p:nvSpPr>
          <p:cNvPr id="100" name="Google Shape;100;p15"/>
          <p:cNvSpPr txBox="1"/>
          <p:nvPr/>
        </p:nvSpPr>
        <p:spPr>
          <a:xfrm>
            <a:off x="1068600" y="-52750"/>
            <a:ext cx="70413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A4AB0"/>
                </a:solidFill>
                <a:latin typeface="Roboto Black"/>
                <a:ea typeface="Roboto Black"/>
                <a:cs typeface="Roboto Black"/>
                <a:sym typeface="Roboto Black"/>
              </a:rPr>
              <a:t>APSSDC</a:t>
            </a:r>
            <a:endParaRPr sz="3400">
              <a:solidFill>
                <a:srgbClr val="0A4AB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4AB0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Andhra Pradesh State Skill Development Corporation</a:t>
            </a:r>
            <a:endParaRPr sz="2200">
              <a:solidFill>
                <a:srgbClr val="0A4AB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(Department of Skills Development and Training, Govt of Andhra Pradesh)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75" y="152397"/>
            <a:ext cx="793569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36450" y="1119050"/>
            <a:ext cx="2922300" cy="78000"/>
          </a:xfrm>
          <a:prstGeom prst="roundRect">
            <a:avLst>
              <a:gd name="adj" fmla="val 16667"/>
            </a:avLst>
          </a:prstGeom>
          <a:solidFill>
            <a:srgbClr val="074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005625" y="1119050"/>
            <a:ext cx="3073200" cy="78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125700" y="1119050"/>
            <a:ext cx="2922300" cy="78000"/>
          </a:xfrm>
          <a:prstGeom prst="roundRect">
            <a:avLst>
              <a:gd name="adj" fmla="val 16667"/>
            </a:avLst>
          </a:prstGeom>
          <a:solidFill>
            <a:srgbClr val="0686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200" y="1723950"/>
            <a:ext cx="2103000" cy="2126100"/>
          </a:xfrm>
          <a:prstGeom prst="dodecagon">
            <a:avLst/>
          </a:prstGeom>
          <a:solidFill>
            <a:srgbClr val="074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83200" y="1804050"/>
            <a:ext cx="1935300" cy="1973100"/>
          </a:xfrm>
          <a:prstGeom prst="dodecagon">
            <a:avLst/>
          </a:prstGeom>
          <a:solidFill>
            <a:srgbClr val="D6E6F5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283350" y="1987381"/>
            <a:ext cx="1535400" cy="1542000"/>
          </a:xfrm>
          <a:prstGeom prst="ellipse">
            <a:avLst/>
          </a:prstGeom>
          <a:solidFill>
            <a:srgbClr val="07419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2052" y="3850050"/>
            <a:ext cx="1281498" cy="127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7937400" y="3201050"/>
            <a:ext cx="1054200" cy="1276200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7937400" y="3964363"/>
            <a:ext cx="1054200" cy="558900"/>
          </a:xfrm>
          <a:prstGeom prst="flowChartAlternateProcess">
            <a:avLst/>
          </a:prstGeom>
          <a:solidFill>
            <a:srgbClr val="074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8067150" y="3146600"/>
            <a:ext cx="7935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7419F"/>
                </a:solidFill>
                <a:latin typeface="Roboto Black"/>
                <a:ea typeface="Roboto Black"/>
                <a:cs typeface="Roboto Black"/>
                <a:sym typeface="Roboto Black"/>
              </a:rPr>
              <a:t>dj</a:t>
            </a:r>
            <a:endParaRPr sz="5000">
              <a:solidFill>
                <a:srgbClr val="07419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908600" y="3992988"/>
            <a:ext cx="1110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django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" name="Google Shape;217;p20">
            <a:extLst>
              <a:ext uri="{FF2B5EF4-FFF2-40B4-BE49-F238E27FC236}">
                <a16:creationId xmlns:a16="http://schemas.microsoft.com/office/drawing/2014/main" id="{3D21230A-289D-4C73-8BE5-21DA1AA8000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5" y="2121471"/>
            <a:ext cx="1197050" cy="119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471055" y="969818"/>
            <a:ext cx="8267270" cy="3921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Every web application follows a traditional pattern for development of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MVC :  Model – View – Controller (commonly used pattern)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Django follows MVT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         M –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         V –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         T - Template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>
                  <a:lumMod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Architecture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264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498764" y="1034150"/>
            <a:ext cx="8239561" cy="385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We can install Django from pip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‘pip install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django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’</a:t>
            </a: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To check the Django Version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IN" sz="1800" b="1" i="0" u="none" strike="noStrike" dirty="0" err="1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django</a:t>
            </a:r>
            <a:r>
              <a:rPr lang="en-IN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-admin version</a:t>
            </a:r>
            <a:r>
              <a:rPr lang="en-IN" sz="18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Download Any Editor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Sublime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PyCharm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Visual Studio Code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Django Installation</a:t>
            </a:r>
            <a:endParaRPr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2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Project Creation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8B621-0943-40DD-9E16-B333618B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88125"/>
            <a:ext cx="8520600" cy="425493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projectName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114300" indent="0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modules</a:t>
            </a:r>
          </a:p>
          <a:p>
            <a:pPr lvl="1"/>
            <a:r>
              <a:rPr lang="en-US" dirty="0"/>
              <a:t>Manage.py</a:t>
            </a:r>
          </a:p>
          <a:p>
            <a:pPr lvl="1"/>
            <a:r>
              <a:rPr lang="en-US" dirty="0"/>
              <a:t>Project Package</a:t>
            </a:r>
          </a:p>
          <a:p>
            <a:pPr lvl="2"/>
            <a:r>
              <a:rPr lang="en-US" dirty="0"/>
              <a:t>Init.py</a:t>
            </a:r>
          </a:p>
          <a:p>
            <a:pPr lvl="2"/>
            <a:r>
              <a:rPr lang="en-US" dirty="0"/>
              <a:t>Settings.py</a:t>
            </a:r>
          </a:p>
          <a:p>
            <a:pPr lvl="2"/>
            <a:r>
              <a:rPr lang="en-US" dirty="0"/>
              <a:t>Urls.py</a:t>
            </a:r>
          </a:p>
          <a:p>
            <a:pPr lvl="2"/>
            <a:r>
              <a:rPr lang="en-US"/>
              <a:t>Wsgi</a:t>
            </a:r>
            <a:r>
              <a:rPr lang="en-US" dirty="0"/>
              <a:t>.py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7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75" y="152397"/>
            <a:ext cx="793569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/>
          <p:nvPr/>
        </p:nvSpPr>
        <p:spPr>
          <a:xfrm>
            <a:off x="1031850" y="-49550"/>
            <a:ext cx="70803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A4AB0"/>
                </a:solidFill>
                <a:latin typeface="Roboto Black"/>
                <a:ea typeface="Roboto Black"/>
                <a:cs typeface="Roboto Black"/>
                <a:sym typeface="Roboto Black"/>
              </a:rPr>
              <a:t>APSSDC</a:t>
            </a:r>
            <a:endParaRPr sz="3400">
              <a:solidFill>
                <a:srgbClr val="0A4AB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4AB0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Andhra Pradesh State Skill Development Corporation</a:t>
            </a:r>
            <a:endParaRPr sz="2200">
              <a:solidFill>
                <a:srgbClr val="0A4AB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(Department of Skills Development and Training, Govt of Andhra Pradesh)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793625" y="2047625"/>
            <a:ext cx="1909500" cy="19869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686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4572000" y="3627300"/>
            <a:ext cx="6850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200" dirty="0">
              <a:solidFill>
                <a:schemeClr val="accent5">
                  <a:lumMod val="75000"/>
                </a:schemeClr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87" y="2151138"/>
            <a:ext cx="2303376" cy="177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/>
          <p:nvPr/>
        </p:nvSpPr>
        <p:spPr>
          <a:xfrm>
            <a:off x="36450" y="1119050"/>
            <a:ext cx="2922300" cy="78000"/>
          </a:xfrm>
          <a:prstGeom prst="roundRect">
            <a:avLst>
              <a:gd name="adj" fmla="val 16667"/>
            </a:avLst>
          </a:prstGeom>
          <a:solidFill>
            <a:srgbClr val="059B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3005625" y="1119050"/>
            <a:ext cx="3073200" cy="78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6125700" y="1119050"/>
            <a:ext cx="2922300" cy="780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F0045-22C1-4E8F-9AB6-51ECA3679ED1}"/>
              </a:ext>
            </a:extLst>
          </p:cNvPr>
          <p:cNvSpPr txBox="1"/>
          <p:nvPr/>
        </p:nvSpPr>
        <p:spPr>
          <a:xfrm>
            <a:off x="3157539" y="2571750"/>
            <a:ext cx="5192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  <a:ea typeface="Roboto Black"/>
                <a:cs typeface="Roboto Black"/>
                <a:sym typeface="Roboto Black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1052945" y="1152475"/>
            <a:ext cx="76853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What is Django?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Why Django?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Features of Django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Architecture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MVC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MVT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Django Installation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Project Creation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Project modules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Session Contents</a:t>
            </a:r>
            <a:endParaRPr dirty="0"/>
          </a:p>
        </p:txBody>
      </p:sp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51CB0E0D-6AEB-4A47-AA0C-D811763F61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624" y="3156941"/>
            <a:ext cx="2340068" cy="177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7;p13">
            <a:extLst>
              <a:ext uri="{FF2B5EF4-FFF2-40B4-BE49-F238E27FC236}">
                <a16:creationId xmlns:a16="http://schemas.microsoft.com/office/drawing/2014/main" id="{E135A495-FA7C-44DE-B8D5-4F222099DB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526" y="1034150"/>
            <a:ext cx="1958584" cy="19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318655" y="1034150"/>
            <a:ext cx="8419670" cy="353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What is a Framework?</a:t>
            </a:r>
          </a:p>
          <a:p>
            <a:pPr marL="742950" lvl="1" indent="-285750"/>
            <a:r>
              <a:rPr lang="en-US" sz="160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collection of tools which we will use to do a complex task.</a:t>
            </a:r>
          </a:p>
          <a:p>
            <a:pPr marL="742950" lvl="1" indent="-285750"/>
            <a:r>
              <a:rPr lang="en-US" sz="1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coming to developing web pages we have to concentrate on so many things like protocols, sockets, thread management ..etc.. So, generally a web framework contains all the modules we need for developing a web page so that users can focus on the application logic instead of basic routine processes. </a:t>
            </a:r>
            <a:endParaRPr lang="en-US" sz="105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Roboto Medium"/>
              <a:cs typeface="Calibri" panose="020F0502020204030204" pitchFamily="34" charset="0"/>
              <a:sym typeface="Roboto Medium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I</a:t>
            </a:r>
            <a:r>
              <a:rPr lang="en-IN" sz="28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ntroduction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3811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Python Frameworks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5EC22-FD9E-43BE-88E1-21B62855E08B}"/>
              </a:ext>
            </a:extLst>
          </p:cNvPr>
          <p:cNvSpPr txBox="1"/>
          <p:nvPr/>
        </p:nvSpPr>
        <p:spPr>
          <a:xfrm>
            <a:off x="602673" y="1336964"/>
            <a:ext cx="650470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have different web frameworks available in python 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Django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Web2Py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Bottle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 err="1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CherryPy</a:t>
            </a:r>
            <a:r>
              <a:rPr lang="en-IN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etc,.</a:t>
            </a:r>
          </a:p>
          <a:p>
            <a:endParaRPr lang="en-IN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2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616527" y="1152475"/>
            <a:ext cx="81217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Django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 is a Python Framework designed to support the development of web applications</a:t>
            </a:r>
          </a:p>
          <a:p>
            <a:pPr marL="285750" indent="-285750">
              <a:spcBef>
                <a:spcPts val="160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after famous guitarist Django Reinhardt</a:t>
            </a:r>
          </a:p>
          <a:p>
            <a:pPr marL="285750" indent="-285750">
              <a:spcBef>
                <a:spcPts val="160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in 2003 open sourced in 2005</a:t>
            </a:r>
          </a:p>
          <a:p>
            <a:pPr marL="285750" indent="-285750">
              <a:spcBef>
                <a:spcPts val="1600"/>
              </a:spcBef>
            </a:pPr>
            <a:r>
              <a:rPr lang="en-I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Adrian </a:t>
            </a:r>
            <a:r>
              <a:rPr lang="en-IN" sz="18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Holovaty</a:t>
            </a:r>
            <a:r>
              <a:rPr lang="en-I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Simon Willison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Django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5509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540327" y="979293"/>
            <a:ext cx="76853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Free and Open Source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Complete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Secure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Scalable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Maintainable : Do not Repeat Yourself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Portable</a:t>
            </a:r>
          </a:p>
          <a:p>
            <a:pPr marL="285750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Versatile : Used to built any type of website</a:t>
            </a:r>
          </a:p>
          <a:p>
            <a:pPr marL="742950" lvl="1" indent="-285750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Roboto Medium"/>
                <a:cs typeface="Calibri" panose="020F0502020204030204" pitchFamily="34" charset="0"/>
                <a:sym typeface="Roboto Medium"/>
              </a:rPr>
              <a:t>Content Management systems, social networking, news applications..</a:t>
            </a: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Features of Django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791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450" y="232413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Django vs Flask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9C979-AFF5-461D-A230-EA1391E42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50930"/>
              </p:ext>
            </p:extLst>
          </p:nvPr>
        </p:nvGraphicFramePr>
        <p:xfrm>
          <a:off x="727364" y="1177635"/>
          <a:ext cx="7114307" cy="33043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1435">
                  <a:extLst>
                    <a:ext uri="{9D8B030D-6E8A-4147-A177-3AD203B41FA5}">
                      <a16:colId xmlns:a16="http://schemas.microsoft.com/office/drawing/2014/main" val="249878427"/>
                    </a:ext>
                  </a:extLst>
                </a:gridCol>
                <a:gridCol w="2371436">
                  <a:extLst>
                    <a:ext uri="{9D8B030D-6E8A-4147-A177-3AD203B41FA5}">
                      <a16:colId xmlns:a16="http://schemas.microsoft.com/office/drawing/2014/main" val="2032567015"/>
                    </a:ext>
                  </a:extLst>
                </a:gridCol>
                <a:gridCol w="2371436">
                  <a:extLst>
                    <a:ext uri="{9D8B030D-6E8A-4147-A177-3AD203B41FA5}">
                      <a16:colId xmlns:a16="http://schemas.microsoft.com/office/drawing/2014/main" val="3208024848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Django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1117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Type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Full Stack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Micro Framework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7879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Database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Relational Database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NoSql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58007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Project Size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Large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Small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22389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Project Layout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Conventional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Arbitrary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90097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Performance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Bit low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High</a:t>
                      </a:r>
                      <a:endParaRPr lang="en-IN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20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97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Companies using Django</a:t>
            </a:r>
            <a:endParaRPr sz="2000" b="1" dirty="0">
              <a:solidFill>
                <a:schemeClr val="bg1"/>
              </a:solidFill>
            </a:endParaRPr>
          </a:p>
        </p:txBody>
      </p:sp>
      <p:pic>
        <p:nvPicPr>
          <p:cNvPr id="7" name="Google Shape;122;p22">
            <a:extLst>
              <a:ext uri="{FF2B5EF4-FFF2-40B4-BE49-F238E27FC236}">
                <a16:creationId xmlns:a16="http://schemas.microsoft.com/office/drawing/2014/main" id="{BC7EB1F4-C01F-43A4-BCBC-5B2A0620D3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34150"/>
            <a:ext cx="7798150" cy="3808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0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360218" y="887450"/>
            <a:ext cx="8378107" cy="3885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Browser : </a:t>
            </a:r>
            <a:r>
              <a:rPr lang="en-US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web browser is the software used to access the internet and display web pages.</a:t>
            </a:r>
            <a:endParaRPr lang="en-IN" sz="1400" b="1" i="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: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set of established rules that dictate how to format, transmit and receive data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URL : </a:t>
            </a:r>
            <a:r>
              <a:rPr lang="en-IN" sz="1400" i="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Unified Resource Locater (protocol://domain/subdirectory?query)</a:t>
            </a:r>
            <a:endParaRPr lang="en-IN" i="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: </a:t>
            </a:r>
            <a:r>
              <a:rPr lang="en-I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temporary storage space for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Socket </a:t>
            </a:r>
            <a:r>
              <a:rPr lang="en-I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Sockets</a:t>
            </a:r>
            <a:r>
              <a:rPr lang="en-US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commonly used for client and server interaction.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14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  <a:r>
              <a:rPr lang="en-US" sz="1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the server process waits for requests from a client</a:t>
            </a: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05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 : html pages</a:t>
            </a:r>
            <a:endParaRPr lang="en-IN" sz="1050" b="1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05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 : HTTP SECURE</a:t>
            </a:r>
            <a:endParaRPr lang="en-IN" sz="1050" b="1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05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SMTP : MAILS</a:t>
            </a:r>
            <a:endParaRPr lang="en-IN" sz="1050" b="1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05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FTP : FILES</a:t>
            </a:r>
            <a:br>
              <a:rPr lang="en-IN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i="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10000" y="5625"/>
            <a:ext cx="2076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9975" y="4941200"/>
            <a:ext cx="207600" cy="2022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7575" y="251725"/>
            <a:ext cx="7892400" cy="536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</a:rPr>
              <a:t>Web Development Terminology</a:t>
            </a:r>
            <a:endParaRPr lang="en-I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890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AB622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456</Words>
  <Application>Microsoft Office PowerPoint</Application>
  <PresentationFormat>On-screen Show (16:9)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Wingdings</vt:lpstr>
      <vt:lpstr>Roboto Medium</vt:lpstr>
      <vt:lpstr>Palatino Linotype</vt:lpstr>
      <vt:lpstr>Roboto Black</vt:lpstr>
      <vt:lpstr>Times New Roman</vt:lpstr>
      <vt:lpstr>Roboto</vt:lpstr>
      <vt:lpstr>Courier New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Sireesha Reyyi</cp:lastModifiedBy>
  <cp:revision>26</cp:revision>
  <dcterms:modified xsi:type="dcterms:W3CDTF">2021-06-26T11:28:09Z</dcterms:modified>
</cp:coreProperties>
</file>