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88825"/>
  <p:notesSz cx="6858000" cy="9144000"/>
  <p:embeddedFontLst>
    <p:embeddedFont>
      <p:font typeface="Gill Sans"/>
      <p:regular r:id="rId22"/>
      <p:bold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8" roundtripDataSignature="AMtx7mgA+I5nwR4XYjNWRU7+E9LyyP6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945" orient="horz"/>
        <p:guide pos="3888" orient="horz"/>
        <p:guide pos="192" orient="horz"/>
        <p:guide pos="1072" orient="horz"/>
        <p:guide pos="3839"/>
        <p:guide pos="704"/>
        <p:guide pos="710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GillSans-regular.fntdata"/><Relationship Id="rId21" Type="http://schemas.openxmlformats.org/officeDocument/2006/relationships/slide" Target="slides/slide16.xml"/><Relationship Id="rId24" Type="http://schemas.openxmlformats.org/officeDocument/2006/relationships/font" Target="fonts/CenturyGothic-regular.fntdata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ctrTitle"/>
          </p:nvPr>
        </p:nvSpPr>
        <p:spPr>
          <a:xfrm>
            <a:off x="2417150" y="802299"/>
            <a:ext cx="8634824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98"/>
              <a:buFont typeface="Gill Sans"/>
              <a:buNone/>
              <a:defRPr sz="65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subTitle"/>
          </p:nvPr>
        </p:nvSpPr>
        <p:spPr>
          <a:xfrm>
            <a:off x="2417150" y="3531205"/>
            <a:ext cx="8634823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99"/>
              <a:buNone/>
              <a:defRPr b="0" sz="1799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99"/>
              <a:buNone/>
              <a:defRPr sz="1799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99"/>
              <a:buNone/>
              <a:defRPr sz="1799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2415871" y="329308"/>
            <a:ext cx="4972620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1437290" y="798973"/>
            <a:ext cx="810808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8"/>
          <p:cNvCxnSpPr/>
          <p:nvPr/>
        </p:nvCxnSpPr>
        <p:spPr>
          <a:xfrm>
            <a:off x="2417150" y="3528542"/>
            <a:ext cx="863482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 rot="5400000">
            <a:off x="4526282" y="-1059348"/>
            <a:ext cx="3450613" cy="9600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479935" y="798973"/>
            <a:ext cx="810808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27"/>
          <p:cNvCxnSpPr/>
          <p:nvPr/>
        </p:nvCxnSpPr>
        <p:spPr>
          <a:xfrm>
            <a:off x="1453517" y="1847088"/>
            <a:ext cx="960502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/>
          <p:nvPr>
            <p:ph type="title"/>
          </p:nvPr>
        </p:nvSpPr>
        <p:spPr>
          <a:xfrm rot="5400000">
            <a:off x="7914369" y="2321258"/>
            <a:ext cx="4659889" cy="161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" type="body"/>
          </p:nvPr>
        </p:nvSpPr>
        <p:spPr>
          <a:xfrm rot="5400000">
            <a:off x="3027747" y="-784477"/>
            <a:ext cx="4659889" cy="782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0" type="dt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1" type="ftr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2" type="sldNum"/>
          </p:nvPr>
        </p:nvSpPr>
        <p:spPr>
          <a:xfrm>
            <a:off x="479935" y="798973"/>
            <a:ext cx="810808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p28"/>
          <p:cNvCxnSpPr/>
          <p:nvPr/>
        </p:nvCxnSpPr>
        <p:spPr>
          <a:xfrm>
            <a:off x="9436653" y="798974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479935" y="798973"/>
            <a:ext cx="810808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19"/>
          <p:cNvCxnSpPr/>
          <p:nvPr/>
        </p:nvCxnSpPr>
        <p:spPr>
          <a:xfrm>
            <a:off x="1453517" y="1847088"/>
            <a:ext cx="960502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1453860" y="1756130"/>
            <a:ext cx="8640903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Gill Sans"/>
              <a:buNone/>
              <a:defRPr sz="35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1453861" y="3806196"/>
            <a:ext cx="8628198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99"/>
              <a:buNone/>
              <a:defRPr sz="179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99"/>
              <a:buNone/>
              <a:defRPr sz="179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99"/>
              <a:buNone/>
              <a:defRPr sz="179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479935" y="798973"/>
            <a:ext cx="810808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20"/>
          <p:cNvCxnSpPr/>
          <p:nvPr/>
        </p:nvCxnSpPr>
        <p:spPr>
          <a:xfrm>
            <a:off x="1453861" y="3804985"/>
            <a:ext cx="8628198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1448840" y="804890"/>
            <a:ext cx="9603134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1446954" y="2010879"/>
            <a:ext cx="464394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2" type="body"/>
          </p:nvPr>
        </p:nvSpPr>
        <p:spPr>
          <a:xfrm>
            <a:off x="6412101" y="2017343"/>
            <a:ext cx="464394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0" type="dt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479935" y="798973"/>
            <a:ext cx="810808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21"/>
          <p:cNvCxnSpPr/>
          <p:nvPr/>
        </p:nvCxnSpPr>
        <p:spPr>
          <a:xfrm>
            <a:off x="1453517" y="1847088"/>
            <a:ext cx="960502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1446815" y="804164"/>
            <a:ext cx="9605159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1446814" y="2019550"/>
            <a:ext cx="464394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99"/>
              <a:buNone/>
              <a:defRPr b="0" sz="2199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99"/>
              <a:buNone/>
              <a:defRPr b="1" sz="1999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99"/>
              <a:buNone/>
              <a:defRPr b="1" sz="1799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1446814" y="2824270"/>
            <a:ext cx="464394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3" type="body"/>
          </p:nvPr>
        </p:nvSpPr>
        <p:spPr>
          <a:xfrm>
            <a:off x="6410692" y="2023004"/>
            <a:ext cx="464394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99"/>
              <a:buNone/>
              <a:defRPr b="0" sz="2199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99"/>
              <a:buNone/>
              <a:defRPr b="1" sz="1999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99"/>
              <a:buNone/>
              <a:defRPr b="1" sz="1799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2"/>
          <p:cNvSpPr txBox="1"/>
          <p:nvPr>
            <p:ph idx="4" type="body"/>
          </p:nvPr>
        </p:nvSpPr>
        <p:spPr>
          <a:xfrm>
            <a:off x="6410692" y="2821491"/>
            <a:ext cx="464394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479935" y="798973"/>
            <a:ext cx="810808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22"/>
          <p:cNvCxnSpPr/>
          <p:nvPr/>
        </p:nvCxnSpPr>
        <p:spPr>
          <a:xfrm>
            <a:off x="1453517" y="1847088"/>
            <a:ext cx="960502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479935" y="798973"/>
            <a:ext cx="810808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23"/>
          <p:cNvCxnSpPr/>
          <p:nvPr/>
        </p:nvCxnSpPr>
        <p:spPr>
          <a:xfrm>
            <a:off x="1453517" y="1847088"/>
            <a:ext cx="960502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idx="10" type="dt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479935" y="798973"/>
            <a:ext cx="810808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1444295" y="798973"/>
            <a:ext cx="3272247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Gill Sans"/>
              <a:buNone/>
              <a:defRPr sz="23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" type="body"/>
          </p:nvPr>
        </p:nvSpPr>
        <p:spPr>
          <a:xfrm>
            <a:off x="5042401" y="798974"/>
            <a:ext cx="6010904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2" type="body"/>
          </p:nvPr>
        </p:nvSpPr>
        <p:spPr>
          <a:xfrm>
            <a:off x="1444295" y="3205492"/>
            <a:ext cx="3274160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479935" y="798973"/>
            <a:ext cx="810808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4" name="Google Shape;74;p25"/>
          <p:cNvCxnSpPr/>
          <p:nvPr/>
        </p:nvCxnSpPr>
        <p:spPr>
          <a:xfrm>
            <a:off x="1447903" y="3205491"/>
            <a:ext cx="3268639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6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77" name="Google Shape;77;p26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26"/>
          <p:cNvSpPr txBox="1"/>
          <p:nvPr>
            <p:ph type="title"/>
          </p:nvPr>
        </p:nvSpPr>
        <p:spPr>
          <a:xfrm>
            <a:off x="1450828" y="1129513"/>
            <a:ext cx="5530887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Gill Sans"/>
              <a:buNone/>
              <a:defRPr sz="31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/>
          <p:nvPr>
            <p:ph idx="2" type="pic"/>
          </p:nvPr>
        </p:nvSpPr>
        <p:spPr>
          <a:xfrm>
            <a:off x="8122274" y="1122543"/>
            <a:ext cx="2790444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199"/>
              <a:buFont typeface="Arial"/>
              <a:buNone/>
              <a:defRPr b="0" i="0" sz="319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99"/>
              <a:buFont typeface="Arial"/>
              <a:buNone/>
              <a:defRPr b="0" i="0" sz="279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99"/>
              <a:buFont typeface="Arial"/>
              <a:buNone/>
              <a:defRPr b="0" i="0" sz="239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99"/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99"/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99"/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99"/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99"/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99"/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>
            <a:off x="1449951" y="3145992"/>
            <a:ext cx="5522965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99"/>
              <a:buNone/>
              <a:defRPr sz="1799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1447005" y="5469857"/>
            <a:ext cx="5525912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1447005" y="318641"/>
            <a:ext cx="5539561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479935" y="798973"/>
            <a:ext cx="810808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5" name="Google Shape;85;p26"/>
          <p:cNvCxnSpPr/>
          <p:nvPr/>
        </p:nvCxnSpPr>
        <p:spPr>
          <a:xfrm>
            <a:off x="1447005" y="3143605"/>
            <a:ext cx="552591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17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888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7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Gill Sans"/>
              <a:buNone/>
              <a:defRPr b="0" i="0" sz="319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536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836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479935" y="798973"/>
            <a:ext cx="810808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79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79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79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79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79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79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79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79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799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7"/>
          <p:cNvCxnSpPr/>
          <p:nvPr/>
        </p:nvCxnSpPr>
        <p:spPr>
          <a:xfrm>
            <a:off x="0" y="6128413"/>
            <a:ext cx="12188825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837828" y="-29943"/>
            <a:ext cx="10762060" cy="3298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/>
              <a:t>               FILES &amp; FILE HANDLING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l Sans"/>
              <a:buNone/>
            </a:pPr>
            <a:r>
              <a:rPr lang="en-US"/>
              <a:t>USE OF ‘WITH’ STATEMENT</a:t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31" lvl="0" marL="228531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The best wat to close a file by using the </a:t>
            </a:r>
            <a:r>
              <a:rPr b="1" i="1" lang="en-US"/>
              <a:t>with </a:t>
            </a:r>
            <a:r>
              <a:rPr lang="en-US"/>
              <a:t>statement.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i="1" lang="en-US"/>
              <a:t> </a:t>
            </a:r>
            <a:r>
              <a:rPr lang="en-US"/>
              <a:t>This ensures that the file is closed when the block inside the </a:t>
            </a:r>
            <a:r>
              <a:rPr b="1" i="1" lang="en-US"/>
              <a:t>with </a:t>
            </a:r>
            <a:r>
              <a:rPr lang="en-US"/>
              <a:t>statement is exited.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b="1" i="1" lang="en-US"/>
              <a:t>Syntax: </a:t>
            </a:r>
            <a:r>
              <a:rPr lang="en-US"/>
              <a:t>with open(‘filename.txt’,’’mode’) as file_obj:</a:t>
            </a:r>
            <a:endParaRPr b="1" i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l Sans"/>
              <a:buNone/>
            </a:pPr>
            <a:r>
              <a:rPr lang="en-US"/>
              <a:t>CONTI…</a:t>
            </a:r>
            <a:endParaRPr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31" lvl="0" marL="228531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</a:t>
            </a:r>
            <a:r>
              <a:rPr b="1" lang="en-US"/>
              <a:t>Writing to a File : </a:t>
            </a:r>
            <a:r>
              <a:rPr lang="en-US"/>
              <a:t>In order to write into a file , we need to open it in write mode or append mode.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n-US"/>
              <a:t> </a:t>
            </a:r>
            <a:r>
              <a:rPr lang="en-US"/>
              <a:t>While we use these two modes if file exist then it writes if it does not exist then it will create a new file with a given name.</a:t>
            </a:r>
            <a:endParaRPr/>
          </a:p>
          <a:p>
            <a:pPr indent="-101594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b="1" lang="en-US"/>
              <a:t>Syntax: </a:t>
            </a:r>
            <a:r>
              <a:rPr lang="en-US"/>
              <a:t>with open(“filename.txt”,””mode”) as file_obj: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b="1" lang="en-US"/>
              <a:t>		</a:t>
            </a:r>
            <a:r>
              <a:rPr lang="en-US"/>
              <a:t>statements..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l Sans"/>
              <a:buNone/>
            </a:pPr>
            <a:r>
              <a:rPr lang="en-US"/>
              <a:t>CONTI…</a:t>
            </a:r>
            <a:endParaRPr/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31" lvl="0" marL="228531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</a:t>
            </a:r>
            <a:r>
              <a:rPr b="1" lang="en-US"/>
              <a:t>Reading Files : </a:t>
            </a:r>
            <a:r>
              <a:rPr lang="en-US"/>
              <a:t>To read a file we must open the file in reading mode.</a:t>
            </a:r>
            <a:r>
              <a:rPr b="1" lang="en-US"/>
              <a:t> 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n-US"/>
              <a:t> </a:t>
            </a:r>
            <a:r>
              <a:rPr lang="en-US"/>
              <a:t>We can use the </a:t>
            </a:r>
            <a:r>
              <a:rPr b="1" i="1" lang="en-US"/>
              <a:t>read(size) </a:t>
            </a:r>
            <a:r>
              <a:rPr lang="en-US"/>
              <a:t>method to read in particular size of data.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b="1" i="1" lang="en-US"/>
              <a:t>Syntax: </a:t>
            </a:r>
            <a:r>
              <a:rPr b="1" lang="en-US"/>
              <a:t>f.read() </a:t>
            </a:r>
            <a:r>
              <a:rPr lang="en-US"/>
              <a:t>🡪 read till end of the file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b="1" i="1" lang="en-US"/>
              <a:t>             f.read(6) 🡪 </a:t>
            </a:r>
            <a:r>
              <a:rPr lang="en-US"/>
              <a:t>read the first 6 data</a:t>
            </a:r>
            <a:endParaRPr b="1" i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1413892" y="2708920"/>
            <a:ext cx="9600774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Difference between append and write ?</a:t>
            </a:r>
            <a:endParaRPr/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773" y="2852936"/>
            <a:ext cx="2160240" cy="1772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l Sans"/>
              <a:buNone/>
            </a:pPr>
            <a:r>
              <a:rPr lang="en-US"/>
              <a:t>CONTI…</a:t>
            </a:r>
            <a:endParaRPr/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31" lvl="0" marL="228531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We have two different file object methods: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b="1" lang="en-US"/>
              <a:t>1) seek() : to change cursor position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b="1" lang="en-US"/>
              <a:t>2) tell() : to know the cursor position</a:t>
            </a:r>
            <a:endParaRPr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2564" y="2780928"/>
            <a:ext cx="3168352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l Sans"/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-US"/>
              <a:t>Write a Python program to print the size of a file.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arenR"/>
            </a:pPr>
            <a:r>
              <a:rPr lang="en-US"/>
              <a:t> Write a Python program that displays the longest word found in a text file.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arenR"/>
            </a:pPr>
            <a:r>
              <a:rPr lang="en-US"/>
              <a:t> Write a function in python that allows you to count the frequency of repetition of each word found in a given file.using dictionaries.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arenR"/>
            </a:pPr>
            <a:r>
              <a:rPr lang="en-US"/>
              <a:t> Write a Python program that allows you to group in a list the words common for two text files: </a:t>
            </a:r>
            <a:r>
              <a:rPr b="1" lang="en-US"/>
              <a:t>file1.txt</a:t>
            </a:r>
            <a:r>
              <a:rPr lang="en-US"/>
              <a:t> and </a:t>
            </a:r>
            <a:r>
              <a:rPr b="1" lang="en-US"/>
              <a:t>file2.txt</a:t>
            </a:r>
            <a:r>
              <a:rPr lang="en-US"/>
              <a:t>.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arenR"/>
            </a:pPr>
            <a:r>
              <a:rPr lang="en-US"/>
              <a:t> Write a program to count the character frequency, All the characters occurences.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2124" y="2276872"/>
            <a:ext cx="5438959" cy="32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l Sans"/>
              <a:buNone/>
            </a:pPr>
            <a:r>
              <a:rPr lang="en-US"/>
              <a:t>SESSION TOPICS: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31" lvl="0" marL="228531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what is a file ?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What is File handling ?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File methods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Different Modes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File Processing using methods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Use of ‘with’ statement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468" y="2276872"/>
            <a:ext cx="47625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l Sans"/>
              <a:buNone/>
            </a:pPr>
            <a:r>
              <a:rPr lang="en-US"/>
              <a:t>WHAT IS A FILE ?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31" lvl="0" marL="228531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File is a named location on disk used to store related </a:t>
            </a:r>
            <a:endParaRPr/>
          </a:p>
          <a:p>
            <a:pPr indent="0" lvl="0" marL="228531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information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Python has several functions for creating, reading,</a:t>
            </a:r>
            <a:endParaRPr/>
          </a:p>
          <a:p>
            <a:pPr indent="0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updating, and deleting files.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5225" y="2015725"/>
            <a:ext cx="42820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l Sans"/>
              <a:buNone/>
            </a:pPr>
            <a:r>
              <a:rPr lang="en-US"/>
              <a:t>WHAT IS FILE HANDLING ?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117309" y="1754553"/>
            <a:ext cx="10157354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531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Python too supports </a:t>
            </a:r>
            <a:r>
              <a:rPr b="1" lang="en-US"/>
              <a:t>file handling</a:t>
            </a:r>
            <a:r>
              <a:rPr lang="en-US"/>
              <a:t> and allows users to handle</a:t>
            </a:r>
            <a:r>
              <a:rPr b="1" lang="en-US"/>
              <a:t> </a:t>
            </a:r>
            <a:r>
              <a:rPr lang="en-US"/>
              <a:t>files i.e., to read and write files, along with many other file</a:t>
            </a:r>
            <a:r>
              <a:rPr b="1" lang="en-US"/>
              <a:t> </a:t>
            </a:r>
            <a:r>
              <a:rPr lang="en-US"/>
              <a:t>handling options, to operate on files.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0076" y="3140968"/>
            <a:ext cx="5256584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l Sans"/>
              <a:buNone/>
            </a:pPr>
            <a:r>
              <a:rPr lang="en-US"/>
              <a:t>METHODS IN FILES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31" lvl="0" marL="228531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we have few methods in files to handle with files.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948" y="2564904"/>
            <a:ext cx="7416824" cy="3349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l Sans"/>
              <a:buNone/>
            </a:pPr>
            <a:r>
              <a:rPr lang="en-US"/>
              <a:t>DIFFERENT TYPES OF MODES</a:t>
            </a:r>
            <a:endParaRPr/>
          </a:p>
        </p:txBody>
      </p:sp>
      <p:pic>
        <p:nvPicPr>
          <p:cNvPr id="140" name="Google Shape;14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9956" y="1853755"/>
            <a:ext cx="7632848" cy="403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l Sans"/>
              <a:buNone/>
            </a:pPr>
            <a:r>
              <a:rPr lang="en-US"/>
              <a:t>CONTI…</a:t>
            </a:r>
            <a:endParaRPr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129" y="2132856"/>
            <a:ext cx="8280920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l Sans"/>
              <a:buNone/>
            </a:pPr>
            <a:r>
              <a:rPr lang="en-US"/>
              <a:t>CONTI…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31" lvl="0" marL="228531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</a:t>
            </a:r>
            <a:r>
              <a:rPr b="1" lang="en-US"/>
              <a:t>Opening Files : </a:t>
            </a:r>
            <a:r>
              <a:rPr lang="en-US"/>
              <a:t>Python has a built-in </a:t>
            </a:r>
            <a:r>
              <a:rPr b="1" lang="en-US"/>
              <a:t>open() </a:t>
            </a:r>
            <a:r>
              <a:rPr lang="en-US"/>
              <a:t>function to open a file. This functions returns a file object, also called a handle.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We can specify the mode while opening a file.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The default is reading in text mode.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b="1" lang="en-US"/>
              <a:t>Syntax: </a:t>
            </a:r>
            <a:r>
              <a:rPr lang="en-US"/>
              <a:t>file_obj = open(“filename.txt”,”mode(r,w,a)”)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l Sans"/>
              <a:buNone/>
            </a:pPr>
            <a:r>
              <a:rPr lang="en-US"/>
              <a:t>CONTI…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31" lvl="0" marL="228531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</a:t>
            </a:r>
            <a:r>
              <a:rPr b="1" lang="en-US"/>
              <a:t>Closing a File : </a:t>
            </a:r>
            <a:r>
              <a:rPr lang="en-US"/>
              <a:t>When we are done with file handling on the file, then we need to close the file.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It is done by using the </a:t>
            </a:r>
            <a:r>
              <a:rPr b="1" i="1" lang="en-US"/>
              <a:t>close() </a:t>
            </a:r>
            <a:r>
              <a:rPr lang="en-US"/>
              <a:t>method available in python.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 But this method is not safe.</a:t>
            </a:r>
            <a:endParaRPr/>
          </a:p>
          <a:p>
            <a:pPr indent="-101594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b="1" i="1" lang="en-US"/>
              <a:t>Syntax: </a:t>
            </a:r>
            <a:r>
              <a:rPr i="1" lang="en-US"/>
              <a:t>file_obj.close()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99"/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2020-07-19T05:46:10Z</dcterms:created>
  <dc:creator>JESUS CHRIEST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7.40628E7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