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71" r:id="rId2"/>
    <p:sldId id="256" r:id="rId3"/>
    <p:sldId id="257" r:id="rId4"/>
    <p:sldId id="261" r:id="rId5"/>
    <p:sldId id="258" r:id="rId6"/>
    <p:sldId id="259" r:id="rId7"/>
    <p:sldId id="260" r:id="rId8"/>
    <p:sldId id="262" r:id="rId9"/>
    <p:sldId id="263" r:id="rId10"/>
    <p:sldId id="264" r:id="rId11"/>
    <p:sldId id="265" r:id="rId12"/>
    <p:sldId id="269" r:id="rId13"/>
    <p:sldId id="266"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63726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B669F-9C7E-44FF-A111-FD9C02E0FD7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04697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B669F-9C7E-44FF-A111-FD9C02E0FD7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503FA4-858A-4635-A258-D42524563F9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807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63928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633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125031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997477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15548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61236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B669F-9C7E-44FF-A111-FD9C02E0FD7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92325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8B669F-9C7E-44FF-A111-FD9C02E0FD7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67888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B669F-9C7E-44FF-A111-FD9C02E0FD78}" type="datetimeFigureOut">
              <a:rPr lang="en-IN" smtClean="0"/>
              <a:t>07-06-2021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132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B669F-9C7E-44FF-A111-FD9C02E0FD78}"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156899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B669F-9C7E-44FF-A111-FD9C02E0FD78}" type="datetimeFigureOut">
              <a:rPr lang="en-IN" smtClean="0"/>
              <a:t>07-06-2021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53771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72643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72693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8B669F-9C7E-44FF-A111-FD9C02E0FD78}" type="datetimeFigureOut">
              <a:rPr lang="en-IN" smtClean="0"/>
              <a:t>07-06-2021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503FA4-858A-4635-A258-D42524563F95}" type="slidenum">
              <a:rPr lang="en-IN" smtClean="0"/>
              <a:t>‹#›</a:t>
            </a:fld>
            <a:endParaRPr lang="en-IN"/>
          </a:p>
        </p:txBody>
      </p:sp>
    </p:spTree>
    <p:extLst>
      <p:ext uri="{BB962C8B-B14F-4D97-AF65-F5344CB8AC3E}">
        <p14:creationId xmlns:p14="http://schemas.microsoft.com/office/powerpoint/2010/main" val="44594851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E11FDE-EF33-4E7D-B304-FACD0BD1F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747" y="1292469"/>
            <a:ext cx="11289322" cy="2839916"/>
          </a:xfrm>
        </p:spPr>
      </p:pic>
    </p:spTree>
    <p:extLst>
      <p:ext uri="{BB962C8B-B14F-4D97-AF65-F5344CB8AC3E}">
        <p14:creationId xmlns:p14="http://schemas.microsoft.com/office/powerpoint/2010/main" val="51887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0FCF-6199-46E8-9792-15D050F38CDC}"/>
              </a:ext>
            </a:extLst>
          </p:cNvPr>
          <p:cNvSpPr>
            <a:spLocks noGrp="1"/>
          </p:cNvSpPr>
          <p:nvPr>
            <p:ph type="title"/>
          </p:nvPr>
        </p:nvSpPr>
        <p:spPr/>
        <p:txBody>
          <a:bodyPr/>
          <a:lstStyle/>
          <a:p>
            <a:r>
              <a:rPr lang="en-US" dirty="0"/>
              <a:t>Front-End Frameworks</a:t>
            </a:r>
            <a:endParaRPr lang="en-IN" dirty="0"/>
          </a:p>
        </p:txBody>
      </p:sp>
      <p:sp>
        <p:nvSpPr>
          <p:cNvPr id="3" name="Content Placeholder 2">
            <a:extLst>
              <a:ext uri="{FF2B5EF4-FFF2-40B4-BE49-F238E27FC236}">
                <a16:creationId xmlns:a16="http://schemas.microsoft.com/office/drawing/2014/main" id="{221E98DE-EBD0-483A-8FEF-842414422555}"/>
              </a:ext>
            </a:extLst>
          </p:cNvPr>
          <p:cNvSpPr>
            <a:spLocks noGrp="1"/>
          </p:cNvSpPr>
          <p:nvPr>
            <p:ph idx="1"/>
          </p:nvPr>
        </p:nvSpPr>
        <p:spPr/>
        <p:txBody>
          <a:bodyPr>
            <a:normAutofit/>
          </a:bodyPr>
          <a:lstStyle/>
          <a:p>
            <a:r>
              <a:rPr lang="en-IN" sz="2400" i="0" dirty="0">
                <a:solidFill>
                  <a:srgbClr val="273239"/>
                </a:solidFill>
                <a:effectLst/>
                <a:latin typeface="+mj-lt"/>
              </a:rPr>
              <a:t>AngularJS</a:t>
            </a:r>
          </a:p>
          <a:p>
            <a:r>
              <a:rPr lang="en-IN" sz="2400" i="0" dirty="0">
                <a:solidFill>
                  <a:srgbClr val="273239"/>
                </a:solidFill>
                <a:effectLst/>
                <a:latin typeface="+mj-lt"/>
              </a:rPr>
              <a:t>React.js</a:t>
            </a:r>
            <a:endParaRPr lang="en-US" sz="2400" i="0" dirty="0">
              <a:solidFill>
                <a:srgbClr val="273239"/>
              </a:solidFill>
              <a:effectLst/>
              <a:latin typeface="+mj-lt"/>
            </a:endParaRPr>
          </a:p>
          <a:p>
            <a:r>
              <a:rPr lang="en-IN" sz="2400" i="0" dirty="0">
                <a:solidFill>
                  <a:srgbClr val="273239"/>
                </a:solidFill>
                <a:effectLst/>
                <a:latin typeface="+mj-lt"/>
              </a:rPr>
              <a:t>jQuery</a:t>
            </a:r>
            <a:endParaRPr lang="en-US" sz="2400" dirty="0">
              <a:solidFill>
                <a:srgbClr val="273239"/>
              </a:solidFill>
              <a:latin typeface="+mj-lt"/>
            </a:endParaRPr>
          </a:p>
          <a:p>
            <a:r>
              <a:rPr lang="en-IN" sz="2400" i="0" dirty="0">
                <a:solidFill>
                  <a:srgbClr val="273239"/>
                </a:solidFill>
                <a:effectLst/>
                <a:latin typeface="+mj-lt"/>
              </a:rPr>
              <a:t>SASS</a:t>
            </a:r>
            <a:endParaRPr lang="en-US" sz="2400" i="0" dirty="0">
              <a:solidFill>
                <a:srgbClr val="273239"/>
              </a:solidFill>
              <a:effectLst/>
              <a:latin typeface="+mj-lt"/>
            </a:endParaRPr>
          </a:p>
          <a:p>
            <a:r>
              <a:rPr lang="en-IN" sz="2400" i="0" dirty="0">
                <a:solidFill>
                  <a:srgbClr val="273239"/>
                </a:solidFill>
                <a:effectLst/>
                <a:latin typeface="+mj-lt"/>
              </a:rPr>
              <a:t>Flutter</a:t>
            </a:r>
            <a:endParaRPr lang="en-IN" sz="2400" dirty="0">
              <a:latin typeface="+mj-lt"/>
            </a:endParaRPr>
          </a:p>
        </p:txBody>
      </p:sp>
    </p:spTree>
    <p:extLst>
      <p:ext uri="{BB962C8B-B14F-4D97-AF65-F5344CB8AC3E}">
        <p14:creationId xmlns:p14="http://schemas.microsoft.com/office/powerpoint/2010/main" val="340614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1A96-712E-4CA1-AE02-0D9C96F0F5E6}"/>
              </a:ext>
            </a:extLst>
          </p:cNvPr>
          <p:cNvSpPr>
            <a:spLocks noGrp="1"/>
          </p:cNvSpPr>
          <p:nvPr>
            <p:ph type="title"/>
          </p:nvPr>
        </p:nvSpPr>
        <p:spPr/>
        <p:txBody>
          <a:bodyPr/>
          <a:lstStyle/>
          <a:p>
            <a:r>
              <a:rPr lang="en-US" dirty="0"/>
              <a:t>Back-End Frameworks</a:t>
            </a:r>
            <a:endParaRPr lang="en-IN" dirty="0"/>
          </a:p>
        </p:txBody>
      </p:sp>
      <p:sp>
        <p:nvSpPr>
          <p:cNvPr id="3" name="Content Placeholder 2">
            <a:extLst>
              <a:ext uri="{FF2B5EF4-FFF2-40B4-BE49-F238E27FC236}">
                <a16:creationId xmlns:a16="http://schemas.microsoft.com/office/drawing/2014/main" id="{C2D4221F-95FC-4709-B606-9307421B37C9}"/>
              </a:ext>
            </a:extLst>
          </p:cNvPr>
          <p:cNvSpPr>
            <a:spLocks noGrp="1"/>
          </p:cNvSpPr>
          <p:nvPr>
            <p:ph idx="1"/>
          </p:nvPr>
        </p:nvSpPr>
        <p:spPr/>
        <p:txBody>
          <a:bodyPr>
            <a:normAutofit/>
          </a:bodyPr>
          <a:lstStyle/>
          <a:p>
            <a:r>
              <a:rPr lang="en-IN" sz="2400" b="0" i="0" dirty="0">
                <a:solidFill>
                  <a:srgbClr val="273239"/>
                </a:solidFill>
                <a:effectLst/>
                <a:latin typeface="+mj-lt"/>
              </a:rPr>
              <a:t>Django</a:t>
            </a:r>
          </a:p>
          <a:p>
            <a:r>
              <a:rPr lang="en-IN" sz="2400" b="0" i="0" dirty="0">
                <a:solidFill>
                  <a:srgbClr val="273239"/>
                </a:solidFill>
                <a:effectLst/>
                <a:latin typeface="+mj-lt"/>
              </a:rPr>
              <a:t>Rails</a:t>
            </a:r>
          </a:p>
          <a:p>
            <a:r>
              <a:rPr lang="en-IN" sz="2400" b="0" i="0" dirty="0">
                <a:solidFill>
                  <a:srgbClr val="273239"/>
                </a:solidFill>
                <a:effectLst/>
                <a:latin typeface="+mj-lt"/>
              </a:rPr>
              <a:t>Laravel</a:t>
            </a:r>
          </a:p>
          <a:p>
            <a:r>
              <a:rPr lang="en-IN" sz="2400" b="0" i="0" dirty="0">
                <a:solidFill>
                  <a:srgbClr val="273239"/>
                </a:solidFill>
                <a:effectLst/>
                <a:latin typeface="+mj-lt"/>
              </a:rPr>
              <a:t>Spring</a:t>
            </a:r>
            <a:endParaRPr lang="en-IN" sz="2400" dirty="0">
              <a:latin typeface="+mj-lt"/>
            </a:endParaRPr>
          </a:p>
        </p:txBody>
      </p:sp>
    </p:spTree>
    <p:extLst>
      <p:ext uri="{BB962C8B-B14F-4D97-AF65-F5344CB8AC3E}">
        <p14:creationId xmlns:p14="http://schemas.microsoft.com/office/powerpoint/2010/main" val="226074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3604-12B9-4188-A2A3-B5D217144117}"/>
              </a:ext>
            </a:extLst>
          </p:cNvPr>
          <p:cNvSpPr>
            <a:spLocks noGrp="1"/>
          </p:cNvSpPr>
          <p:nvPr>
            <p:ph type="title"/>
          </p:nvPr>
        </p:nvSpPr>
        <p:spPr/>
        <p:txBody>
          <a:bodyPr/>
          <a:lstStyle/>
          <a:p>
            <a:r>
              <a:rPr lang="en-US" dirty="0"/>
              <a:t>SDLC</a:t>
            </a:r>
            <a:endParaRPr lang="en-IN" dirty="0"/>
          </a:p>
        </p:txBody>
      </p:sp>
      <p:sp>
        <p:nvSpPr>
          <p:cNvPr id="3" name="Content Placeholder 2">
            <a:extLst>
              <a:ext uri="{FF2B5EF4-FFF2-40B4-BE49-F238E27FC236}">
                <a16:creationId xmlns:a16="http://schemas.microsoft.com/office/drawing/2014/main" id="{38CA83A8-FE92-4E60-9D51-8EB3967DD40D}"/>
              </a:ext>
            </a:extLst>
          </p:cNvPr>
          <p:cNvSpPr>
            <a:spLocks noGrp="1"/>
          </p:cNvSpPr>
          <p:nvPr>
            <p:ph idx="1"/>
          </p:nvPr>
        </p:nvSpPr>
        <p:spPr/>
        <p:txBody>
          <a:bodyPr/>
          <a:lstStyle/>
          <a:p>
            <a:r>
              <a:rPr lang="en-US" sz="2400" b="1" dirty="0"/>
              <a:t>Software Development Life Cycle</a:t>
            </a:r>
          </a:p>
          <a:p>
            <a:pPr lvl="1"/>
            <a:r>
              <a:rPr lang="en-US" dirty="0"/>
              <a:t>Planning</a:t>
            </a:r>
          </a:p>
          <a:p>
            <a:pPr lvl="1"/>
            <a:r>
              <a:rPr lang="en-US" dirty="0"/>
              <a:t>Design</a:t>
            </a:r>
          </a:p>
          <a:p>
            <a:pPr lvl="1"/>
            <a:r>
              <a:rPr lang="en-US" dirty="0"/>
              <a:t>Development</a:t>
            </a:r>
          </a:p>
          <a:p>
            <a:pPr lvl="1"/>
            <a:r>
              <a:rPr lang="en-US" dirty="0"/>
              <a:t>Testing</a:t>
            </a:r>
          </a:p>
          <a:p>
            <a:pPr lvl="1"/>
            <a:r>
              <a:rPr lang="en-US" dirty="0"/>
              <a:t>Deployment</a:t>
            </a:r>
          </a:p>
          <a:p>
            <a:pPr lvl="1"/>
            <a:r>
              <a:rPr lang="en-US" dirty="0"/>
              <a:t>Maintenance</a:t>
            </a:r>
            <a:endParaRPr lang="en-IN" dirty="0"/>
          </a:p>
        </p:txBody>
      </p:sp>
    </p:spTree>
    <p:extLst>
      <p:ext uri="{BB962C8B-B14F-4D97-AF65-F5344CB8AC3E}">
        <p14:creationId xmlns:p14="http://schemas.microsoft.com/office/powerpoint/2010/main" val="197039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7C47-423F-489F-A71E-509B35E8D00D}"/>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F5C3FE61-5B39-4D89-BE08-02E2993FF7F8}"/>
              </a:ext>
            </a:extLst>
          </p:cNvPr>
          <p:cNvSpPr>
            <a:spLocks noGrp="1"/>
          </p:cNvSpPr>
          <p:nvPr>
            <p:ph idx="1"/>
          </p:nvPr>
        </p:nvSpPr>
        <p:spPr/>
        <p:txBody>
          <a:bodyPr/>
          <a:lstStyle/>
          <a:p>
            <a:r>
              <a:rPr lang="en-US" dirty="0"/>
              <a:t>Git</a:t>
            </a:r>
          </a:p>
          <a:p>
            <a:r>
              <a:rPr lang="en-US" dirty="0"/>
              <a:t>Python</a:t>
            </a:r>
          </a:p>
          <a:p>
            <a:r>
              <a:rPr lang="en-US" dirty="0"/>
              <a:t>Django</a:t>
            </a:r>
          </a:p>
          <a:p>
            <a:r>
              <a:rPr lang="en-US" dirty="0"/>
              <a:t>HTML</a:t>
            </a:r>
          </a:p>
          <a:p>
            <a:r>
              <a:rPr lang="en-US" dirty="0"/>
              <a:t>CSS</a:t>
            </a:r>
          </a:p>
          <a:p>
            <a:r>
              <a:rPr lang="en-US" dirty="0"/>
              <a:t>Bootstrap</a:t>
            </a:r>
          </a:p>
        </p:txBody>
      </p:sp>
    </p:spTree>
    <p:extLst>
      <p:ext uri="{BB962C8B-B14F-4D97-AF65-F5344CB8AC3E}">
        <p14:creationId xmlns:p14="http://schemas.microsoft.com/office/powerpoint/2010/main" val="43193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B17E-E377-4F40-8D30-00841B54256E}"/>
              </a:ext>
            </a:extLst>
          </p:cNvPr>
          <p:cNvSpPr>
            <a:spLocks noGrp="1"/>
          </p:cNvSpPr>
          <p:nvPr>
            <p:ph type="title"/>
          </p:nvPr>
        </p:nvSpPr>
        <p:spPr/>
        <p:txBody>
          <a:bodyPr/>
          <a:lstStyle/>
          <a:p>
            <a:r>
              <a:rPr lang="en-US" dirty="0"/>
              <a:t>Software Requirement</a:t>
            </a:r>
            <a:endParaRPr lang="en-IN" dirty="0"/>
          </a:p>
        </p:txBody>
      </p:sp>
      <p:sp>
        <p:nvSpPr>
          <p:cNvPr id="3" name="Content Placeholder 2">
            <a:extLst>
              <a:ext uri="{FF2B5EF4-FFF2-40B4-BE49-F238E27FC236}">
                <a16:creationId xmlns:a16="http://schemas.microsoft.com/office/drawing/2014/main" id="{783DD856-80CF-4E1D-B302-7186E4786F2C}"/>
              </a:ext>
            </a:extLst>
          </p:cNvPr>
          <p:cNvSpPr>
            <a:spLocks noGrp="1"/>
          </p:cNvSpPr>
          <p:nvPr>
            <p:ph idx="1"/>
          </p:nvPr>
        </p:nvSpPr>
        <p:spPr/>
        <p:txBody>
          <a:bodyPr/>
          <a:lstStyle/>
          <a:p>
            <a:r>
              <a:rPr lang="en-US" dirty="0"/>
              <a:t>Python</a:t>
            </a:r>
          </a:p>
          <a:p>
            <a:r>
              <a:rPr lang="en-US" dirty="0"/>
              <a:t>Django</a:t>
            </a:r>
          </a:p>
          <a:p>
            <a:r>
              <a:rPr lang="en-US" dirty="0"/>
              <a:t>Sublime/PyCharm/Visual Studio Code</a:t>
            </a:r>
          </a:p>
          <a:p>
            <a:r>
              <a:rPr lang="en-US" dirty="0"/>
              <a:t>Git</a:t>
            </a:r>
          </a:p>
        </p:txBody>
      </p:sp>
    </p:spTree>
    <p:extLst>
      <p:ext uri="{BB962C8B-B14F-4D97-AF65-F5344CB8AC3E}">
        <p14:creationId xmlns:p14="http://schemas.microsoft.com/office/powerpoint/2010/main" val="274274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0B5C5-CA81-4B3C-B172-B650235602C0}"/>
              </a:ext>
            </a:extLst>
          </p:cNvPr>
          <p:cNvSpPr>
            <a:spLocks noGrp="1"/>
          </p:cNvSpPr>
          <p:nvPr>
            <p:ph idx="1"/>
          </p:nvPr>
        </p:nvSpPr>
        <p:spPr>
          <a:xfrm>
            <a:off x="3538781" y="3672254"/>
            <a:ext cx="8915400" cy="3777622"/>
          </a:xfrm>
        </p:spPr>
        <p:txBody>
          <a:bodyPr>
            <a:normAutofit/>
          </a:bodyPr>
          <a:lstStyle/>
          <a:p>
            <a:pPr marL="0" indent="0" algn="ctr">
              <a:buNone/>
            </a:pPr>
            <a:r>
              <a:rPr lang="en-US" sz="8000" dirty="0"/>
              <a:t>Thank You</a:t>
            </a:r>
            <a:endParaRPr lang="en-IN" sz="8000" dirty="0"/>
          </a:p>
        </p:txBody>
      </p:sp>
    </p:spTree>
    <p:extLst>
      <p:ext uri="{BB962C8B-B14F-4D97-AF65-F5344CB8AC3E}">
        <p14:creationId xmlns:p14="http://schemas.microsoft.com/office/powerpoint/2010/main" val="414302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89AC-3DC3-429B-8B39-548B1BF73B70}"/>
              </a:ext>
            </a:extLst>
          </p:cNvPr>
          <p:cNvSpPr>
            <a:spLocks noGrp="1"/>
          </p:cNvSpPr>
          <p:nvPr>
            <p:ph type="ctrTitle"/>
          </p:nvPr>
        </p:nvSpPr>
        <p:spPr/>
        <p:txBody>
          <a:bodyPr>
            <a:normAutofit fontScale="90000"/>
          </a:bodyPr>
          <a:lstStyle/>
          <a:p>
            <a:pPr algn="r"/>
            <a:r>
              <a:rPr lang="en-US" b="1" dirty="0"/>
              <a:t>Web Development Using Django</a:t>
            </a:r>
            <a:br>
              <a:rPr lang="en-US" b="1" dirty="0"/>
            </a:br>
            <a:br>
              <a:rPr lang="en-US" b="1" dirty="0"/>
            </a:br>
            <a:r>
              <a:rPr lang="en-US" sz="2000" b="1" dirty="0"/>
              <a:t>7</a:t>
            </a:r>
            <a:r>
              <a:rPr lang="en-US" sz="2000" b="1" baseline="30000" dirty="0"/>
              <a:t>th</a:t>
            </a:r>
            <a:r>
              <a:rPr lang="en-US" sz="2000" b="1" dirty="0"/>
              <a:t> June – 17 July 2021</a:t>
            </a:r>
            <a:endParaRPr lang="en-IN" sz="2000" b="1" dirty="0"/>
          </a:p>
        </p:txBody>
      </p:sp>
    </p:spTree>
    <p:extLst>
      <p:ext uri="{BB962C8B-B14F-4D97-AF65-F5344CB8AC3E}">
        <p14:creationId xmlns:p14="http://schemas.microsoft.com/office/powerpoint/2010/main" val="36319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CFDF-01F5-4DF0-8CE8-264F257A4DC4}"/>
              </a:ext>
            </a:extLst>
          </p:cNvPr>
          <p:cNvSpPr>
            <a:spLocks noGrp="1"/>
          </p:cNvSpPr>
          <p:nvPr>
            <p:ph type="title"/>
          </p:nvPr>
        </p:nvSpPr>
        <p:spPr>
          <a:xfrm>
            <a:off x="2589212" y="931985"/>
            <a:ext cx="8911687" cy="1160584"/>
          </a:xfrm>
        </p:spPr>
        <p:txBody>
          <a:bodyPr/>
          <a:lstStyle/>
          <a:p>
            <a:r>
              <a:rPr lang="en-US" dirty="0"/>
              <a:t>Web Development</a:t>
            </a:r>
            <a:endParaRPr lang="en-IN" dirty="0"/>
          </a:p>
        </p:txBody>
      </p:sp>
      <p:sp>
        <p:nvSpPr>
          <p:cNvPr id="3" name="Content Placeholder 2">
            <a:extLst>
              <a:ext uri="{FF2B5EF4-FFF2-40B4-BE49-F238E27FC236}">
                <a16:creationId xmlns:a16="http://schemas.microsoft.com/office/drawing/2014/main" id="{F2B14784-12E9-47A3-BF23-207150B4F8CF}"/>
              </a:ext>
            </a:extLst>
          </p:cNvPr>
          <p:cNvSpPr>
            <a:spLocks noGrp="1"/>
          </p:cNvSpPr>
          <p:nvPr>
            <p:ph idx="1"/>
          </p:nvPr>
        </p:nvSpPr>
        <p:spPr>
          <a:xfrm>
            <a:off x="2589212" y="2637691"/>
            <a:ext cx="8915400" cy="3683977"/>
          </a:xfrm>
        </p:spPr>
        <p:txBody>
          <a:bodyPr>
            <a:normAutofit/>
          </a:bodyPr>
          <a:lstStyle/>
          <a:p>
            <a:r>
              <a:rPr lang="en-US" dirty="0"/>
              <a:t>Web development involves Developing Websites for the Internet or Intranet</a:t>
            </a:r>
          </a:p>
          <a:p>
            <a:endParaRPr lang="en-US" dirty="0"/>
          </a:p>
          <a:p>
            <a:pPr marL="0" indent="0">
              <a:buNone/>
            </a:pPr>
            <a:endParaRPr lang="en-US" dirty="0"/>
          </a:p>
          <a:p>
            <a:pPr lvl="1"/>
            <a:r>
              <a:rPr lang="en-US" dirty="0"/>
              <a:t>Internet : Global Computer Network to share information</a:t>
            </a:r>
          </a:p>
          <a:p>
            <a:pPr marL="457200" lvl="1" indent="0">
              <a:buNone/>
            </a:pPr>
            <a:endParaRPr lang="en-US" dirty="0"/>
          </a:p>
          <a:p>
            <a:pPr lvl="1"/>
            <a:r>
              <a:rPr lang="en-US" dirty="0"/>
              <a:t>Intranet : Computer network within an organization</a:t>
            </a:r>
          </a:p>
          <a:p>
            <a:endParaRPr lang="en-US" b="0" i="0" dirty="0">
              <a:solidFill>
                <a:srgbClr val="222222"/>
              </a:solidFill>
              <a:effectLst/>
              <a:latin typeface="Source Sans Pro" panose="020B0604020202020204" pitchFamily="34" charset="0"/>
            </a:endParaRPr>
          </a:p>
        </p:txBody>
      </p:sp>
    </p:spTree>
    <p:extLst>
      <p:ext uri="{BB962C8B-B14F-4D97-AF65-F5344CB8AC3E}">
        <p14:creationId xmlns:p14="http://schemas.microsoft.com/office/powerpoint/2010/main" val="365397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ADB1-71EA-4F7E-B5DB-C6D14C5E9070}"/>
              </a:ext>
            </a:extLst>
          </p:cNvPr>
          <p:cNvSpPr>
            <a:spLocks noGrp="1"/>
          </p:cNvSpPr>
          <p:nvPr>
            <p:ph type="title"/>
          </p:nvPr>
        </p:nvSpPr>
        <p:spPr/>
        <p:txBody>
          <a:bodyPr/>
          <a:lstStyle/>
          <a:p>
            <a:r>
              <a:rPr lang="en-US" dirty="0"/>
              <a:t>Website vs Web Application</a:t>
            </a:r>
            <a:endParaRPr lang="en-IN" dirty="0"/>
          </a:p>
        </p:txBody>
      </p:sp>
      <p:sp>
        <p:nvSpPr>
          <p:cNvPr id="3" name="Content Placeholder 2">
            <a:extLst>
              <a:ext uri="{FF2B5EF4-FFF2-40B4-BE49-F238E27FC236}">
                <a16:creationId xmlns:a16="http://schemas.microsoft.com/office/drawing/2014/main" id="{A93E00AA-547E-4CB0-ABCF-963E72DBBE1E}"/>
              </a:ext>
            </a:extLst>
          </p:cNvPr>
          <p:cNvSpPr>
            <a:spLocks noGrp="1"/>
          </p:cNvSpPr>
          <p:nvPr>
            <p:ph idx="1"/>
          </p:nvPr>
        </p:nvSpPr>
        <p:spPr/>
        <p:txBody>
          <a:bodyPr>
            <a:normAutofit fontScale="92500"/>
          </a:bodyPr>
          <a:lstStyle/>
          <a:p>
            <a:r>
              <a:rPr lang="en-US" dirty="0">
                <a:latin typeface="+mj-lt"/>
              </a:rPr>
              <a:t>Website</a:t>
            </a:r>
          </a:p>
          <a:p>
            <a:pPr lvl="1"/>
            <a:r>
              <a:rPr lang="en-US" b="0" i="0" dirty="0">
                <a:solidFill>
                  <a:srgbClr val="222222"/>
                </a:solidFill>
                <a:effectLst/>
                <a:latin typeface="+mj-lt"/>
              </a:rPr>
              <a:t>A website is a group of globally accessible, interlinked web pages</a:t>
            </a:r>
          </a:p>
          <a:p>
            <a:pPr lvl="1"/>
            <a:r>
              <a:rPr lang="en-US" b="0" i="0" dirty="0">
                <a:solidFill>
                  <a:srgbClr val="222222"/>
                </a:solidFill>
                <a:effectLst/>
                <a:latin typeface="+mj-lt"/>
              </a:rPr>
              <a:t>A website mostly consists of static content. It is publicly accessible to all the visitors</a:t>
            </a:r>
          </a:p>
          <a:p>
            <a:pPr lvl="1"/>
            <a:r>
              <a:rPr lang="en-US" b="0" i="0" dirty="0">
                <a:solidFill>
                  <a:srgbClr val="222222"/>
                </a:solidFill>
                <a:effectLst/>
                <a:latin typeface="+mj-lt"/>
              </a:rPr>
              <a:t>Developing your website helps you in branding your business.</a:t>
            </a:r>
          </a:p>
          <a:p>
            <a:pPr lvl="1"/>
            <a:r>
              <a:rPr lang="en-US" b="0" i="0" dirty="0">
                <a:solidFill>
                  <a:srgbClr val="222222"/>
                </a:solidFill>
                <a:effectLst/>
                <a:latin typeface="+mj-lt"/>
              </a:rPr>
              <a:t>Wikipedia,  blogging sites, etc.</a:t>
            </a:r>
          </a:p>
          <a:p>
            <a:r>
              <a:rPr lang="en-US" dirty="0">
                <a:solidFill>
                  <a:srgbClr val="222222"/>
                </a:solidFill>
                <a:latin typeface="+mj-lt"/>
              </a:rPr>
              <a:t>Web Application</a:t>
            </a:r>
          </a:p>
          <a:p>
            <a:pPr lvl="1"/>
            <a:r>
              <a:rPr lang="en-US" b="0" i="0" dirty="0">
                <a:solidFill>
                  <a:srgbClr val="222222"/>
                </a:solidFill>
                <a:effectLst/>
                <a:latin typeface="+mj-lt"/>
              </a:rPr>
              <a:t>A web application is a software or program which is accessible using any web browser</a:t>
            </a:r>
            <a:endParaRPr lang="en-US" dirty="0">
              <a:solidFill>
                <a:srgbClr val="222222"/>
              </a:solidFill>
              <a:latin typeface="+mj-lt"/>
            </a:endParaRPr>
          </a:p>
          <a:p>
            <a:pPr lvl="1"/>
            <a:r>
              <a:rPr lang="en-US" b="0" i="0" dirty="0">
                <a:solidFill>
                  <a:srgbClr val="222222"/>
                </a:solidFill>
                <a:effectLst/>
                <a:latin typeface="+mj-lt"/>
              </a:rPr>
              <a:t>A web application is designed for interaction with the end user</a:t>
            </a:r>
          </a:p>
          <a:p>
            <a:pPr lvl="1"/>
            <a:r>
              <a:rPr lang="en-US" b="0" i="0" dirty="0">
                <a:solidFill>
                  <a:srgbClr val="222222"/>
                </a:solidFill>
                <a:effectLst/>
                <a:latin typeface="+mj-lt"/>
              </a:rPr>
              <a:t>App store approval not required in web applications</a:t>
            </a:r>
          </a:p>
          <a:p>
            <a:pPr lvl="1"/>
            <a:r>
              <a:rPr lang="en-US" b="0" i="0" dirty="0">
                <a:solidFill>
                  <a:srgbClr val="222222"/>
                </a:solidFill>
                <a:effectLst/>
                <a:latin typeface="+mj-lt"/>
              </a:rPr>
              <a:t>Ex: Gmail, Facebook, YouTube, etc.</a:t>
            </a:r>
          </a:p>
          <a:p>
            <a:endParaRPr lang="en-US" b="0" i="0" dirty="0">
              <a:solidFill>
                <a:srgbClr val="222222"/>
              </a:solidFill>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302997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B8CB-0575-4DA6-860A-2EF99CBBC69C}"/>
              </a:ext>
            </a:extLst>
          </p:cNvPr>
          <p:cNvSpPr>
            <a:spLocks noGrp="1"/>
          </p:cNvSpPr>
          <p:nvPr>
            <p:ph type="title"/>
          </p:nvPr>
        </p:nvSpPr>
        <p:spPr/>
        <p:txBody>
          <a:bodyPr/>
          <a:lstStyle/>
          <a:p>
            <a:r>
              <a:rPr lang="en-US" dirty="0"/>
              <a:t>Types of Websites</a:t>
            </a:r>
            <a:endParaRPr lang="en-IN" dirty="0"/>
          </a:p>
        </p:txBody>
      </p:sp>
      <p:sp>
        <p:nvSpPr>
          <p:cNvPr id="3" name="Content Placeholder 2">
            <a:extLst>
              <a:ext uri="{FF2B5EF4-FFF2-40B4-BE49-F238E27FC236}">
                <a16:creationId xmlns:a16="http://schemas.microsoft.com/office/drawing/2014/main" id="{EADFF369-9F70-49CA-85BF-2869EFE9A4F5}"/>
              </a:ext>
            </a:extLst>
          </p:cNvPr>
          <p:cNvSpPr>
            <a:spLocks noGrp="1"/>
          </p:cNvSpPr>
          <p:nvPr>
            <p:ph idx="1"/>
          </p:nvPr>
        </p:nvSpPr>
        <p:spPr/>
        <p:txBody>
          <a:bodyPr>
            <a:normAutofit/>
          </a:bodyPr>
          <a:lstStyle/>
          <a:p>
            <a:r>
              <a:rPr lang="en-US" sz="2400" dirty="0">
                <a:latin typeface="Century Gothic (Body)"/>
              </a:rPr>
              <a:t>Business Websites</a:t>
            </a:r>
          </a:p>
          <a:p>
            <a:r>
              <a:rPr lang="en-US" sz="2400" dirty="0">
                <a:latin typeface="Century Gothic (Body)"/>
              </a:rPr>
              <a:t>Portfolio Websites</a:t>
            </a:r>
          </a:p>
          <a:p>
            <a:r>
              <a:rPr lang="en-US" sz="2400" dirty="0">
                <a:latin typeface="Century Gothic (Body)"/>
              </a:rPr>
              <a:t>Blogging Websites</a:t>
            </a:r>
          </a:p>
          <a:p>
            <a:r>
              <a:rPr lang="en-US" sz="2400" dirty="0">
                <a:latin typeface="Century Gothic (Body)"/>
              </a:rPr>
              <a:t>E-Commerce Websites</a:t>
            </a:r>
          </a:p>
          <a:p>
            <a:r>
              <a:rPr lang="en-US" sz="2400" dirty="0">
                <a:latin typeface="Century Gothic (Body)"/>
              </a:rPr>
              <a:t>Magazine and News Websites</a:t>
            </a:r>
            <a:endParaRPr lang="en-IN" sz="2400" dirty="0">
              <a:latin typeface="Century Gothic (Body)"/>
            </a:endParaRPr>
          </a:p>
        </p:txBody>
      </p:sp>
    </p:spTree>
    <p:extLst>
      <p:ext uri="{BB962C8B-B14F-4D97-AF65-F5344CB8AC3E}">
        <p14:creationId xmlns:p14="http://schemas.microsoft.com/office/powerpoint/2010/main" val="381165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1AB0-B05E-4ED9-AA03-CFCBEC3AAFC8}"/>
              </a:ext>
            </a:extLst>
          </p:cNvPr>
          <p:cNvSpPr>
            <a:spLocks noGrp="1"/>
          </p:cNvSpPr>
          <p:nvPr>
            <p:ph type="title"/>
          </p:nvPr>
        </p:nvSpPr>
        <p:spPr/>
        <p:txBody>
          <a:bodyPr/>
          <a:lstStyle/>
          <a:p>
            <a:r>
              <a:rPr lang="en-US" dirty="0"/>
              <a:t>Web Developer</a:t>
            </a:r>
            <a:endParaRPr lang="en-IN" dirty="0"/>
          </a:p>
        </p:txBody>
      </p:sp>
      <p:sp>
        <p:nvSpPr>
          <p:cNvPr id="3" name="Content Placeholder 2">
            <a:extLst>
              <a:ext uri="{FF2B5EF4-FFF2-40B4-BE49-F238E27FC236}">
                <a16:creationId xmlns:a16="http://schemas.microsoft.com/office/drawing/2014/main" id="{8EA913F9-95BB-4CC3-AD4E-9C91D63A097A}"/>
              </a:ext>
            </a:extLst>
          </p:cNvPr>
          <p:cNvSpPr>
            <a:spLocks noGrp="1"/>
          </p:cNvSpPr>
          <p:nvPr>
            <p:ph idx="1"/>
          </p:nvPr>
        </p:nvSpPr>
        <p:spPr/>
        <p:txBody>
          <a:bodyPr/>
          <a:lstStyle/>
          <a:p>
            <a:r>
              <a:rPr lang="en-US" dirty="0"/>
              <a:t>A person who develops and maintains websites</a:t>
            </a:r>
          </a:p>
          <a:p>
            <a:pPr marL="0" indent="0">
              <a:buNone/>
            </a:pPr>
            <a:endParaRPr lang="en-US" dirty="0"/>
          </a:p>
          <a:p>
            <a:pPr marL="0" indent="0">
              <a:buNone/>
            </a:pPr>
            <a:r>
              <a:rPr lang="en-US" sz="2400" b="1" dirty="0"/>
              <a:t>Types:</a:t>
            </a:r>
          </a:p>
          <a:p>
            <a:pPr marL="0" indent="0">
              <a:buNone/>
            </a:pPr>
            <a:endParaRPr lang="en-US" sz="2400" b="1" dirty="0"/>
          </a:p>
          <a:p>
            <a:r>
              <a:rPr lang="en-US" dirty="0"/>
              <a:t>Front-End Developer</a:t>
            </a:r>
          </a:p>
          <a:p>
            <a:r>
              <a:rPr lang="en-US" dirty="0"/>
              <a:t>Back-End Developer</a:t>
            </a:r>
          </a:p>
        </p:txBody>
      </p:sp>
    </p:spTree>
    <p:extLst>
      <p:ext uri="{BB962C8B-B14F-4D97-AF65-F5344CB8AC3E}">
        <p14:creationId xmlns:p14="http://schemas.microsoft.com/office/powerpoint/2010/main" val="326841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5F3E-619B-4A87-B8FB-29CB1844AE8F}"/>
              </a:ext>
            </a:extLst>
          </p:cNvPr>
          <p:cNvSpPr>
            <a:spLocks noGrp="1"/>
          </p:cNvSpPr>
          <p:nvPr>
            <p:ph type="title"/>
          </p:nvPr>
        </p:nvSpPr>
        <p:spPr/>
        <p:txBody>
          <a:bodyPr/>
          <a:lstStyle/>
          <a:p>
            <a:r>
              <a:rPr lang="en-US" dirty="0"/>
              <a:t>Front-End</a:t>
            </a:r>
            <a:endParaRPr lang="en-IN" dirty="0"/>
          </a:p>
        </p:txBody>
      </p:sp>
      <p:sp>
        <p:nvSpPr>
          <p:cNvPr id="3" name="Content Placeholder 2">
            <a:extLst>
              <a:ext uri="{FF2B5EF4-FFF2-40B4-BE49-F238E27FC236}">
                <a16:creationId xmlns:a16="http://schemas.microsoft.com/office/drawing/2014/main" id="{E8C55EF4-270C-423D-A84E-FB1463CEFB2A}"/>
              </a:ext>
            </a:extLst>
          </p:cNvPr>
          <p:cNvSpPr>
            <a:spLocks noGrp="1"/>
          </p:cNvSpPr>
          <p:nvPr>
            <p:ph idx="1"/>
          </p:nvPr>
        </p:nvSpPr>
        <p:spPr/>
        <p:txBody>
          <a:bodyPr/>
          <a:lstStyle/>
          <a:p>
            <a:r>
              <a:rPr lang="en-US" b="0" i="0" dirty="0">
                <a:solidFill>
                  <a:srgbClr val="273239"/>
                </a:solidFill>
                <a:effectLst/>
                <a:latin typeface="+mj-lt"/>
              </a:rPr>
              <a:t>The part of a website that the user interacts with directly is termed the front end. It is also referred to as the ‘client side’ of the application. It includes everything that users experience directly</a:t>
            </a:r>
          </a:p>
          <a:p>
            <a:endParaRPr lang="en-US" dirty="0">
              <a:solidFill>
                <a:srgbClr val="273239"/>
              </a:solidFill>
              <a:latin typeface="+mj-lt"/>
            </a:endParaRPr>
          </a:p>
          <a:p>
            <a:r>
              <a:rPr lang="en-US" dirty="0">
                <a:solidFill>
                  <a:srgbClr val="273239"/>
                </a:solidFill>
                <a:latin typeface="+mj-lt"/>
              </a:rPr>
              <a:t>Technologies</a:t>
            </a:r>
          </a:p>
          <a:p>
            <a:pPr lvl="1"/>
            <a:r>
              <a:rPr lang="en-US" dirty="0">
                <a:solidFill>
                  <a:srgbClr val="273239"/>
                </a:solidFill>
                <a:latin typeface="+mj-lt"/>
              </a:rPr>
              <a:t>HTML</a:t>
            </a:r>
          </a:p>
          <a:p>
            <a:pPr lvl="1"/>
            <a:r>
              <a:rPr lang="en-US" dirty="0">
                <a:solidFill>
                  <a:srgbClr val="273239"/>
                </a:solidFill>
                <a:latin typeface="+mj-lt"/>
              </a:rPr>
              <a:t>CSS</a:t>
            </a:r>
          </a:p>
          <a:p>
            <a:pPr lvl="1"/>
            <a:r>
              <a:rPr lang="en-US" dirty="0">
                <a:solidFill>
                  <a:srgbClr val="273239"/>
                </a:solidFill>
                <a:latin typeface="+mj-lt"/>
              </a:rPr>
              <a:t>JavaScript</a:t>
            </a:r>
            <a:endParaRPr lang="en-IN" dirty="0">
              <a:latin typeface="+mj-lt"/>
            </a:endParaRPr>
          </a:p>
        </p:txBody>
      </p:sp>
    </p:spTree>
    <p:extLst>
      <p:ext uri="{BB962C8B-B14F-4D97-AF65-F5344CB8AC3E}">
        <p14:creationId xmlns:p14="http://schemas.microsoft.com/office/powerpoint/2010/main" val="14714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34FC-7629-41EE-B9E6-978A2C739B4B}"/>
              </a:ext>
            </a:extLst>
          </p:cNvPr>
          <p:cNvSpPr>
            <a:spLocks noGrp="1"/>
          </p:cNvSpPr>
          <p:nvPr>
            <p:ph type="title"/>
          </p:nvPr>
        </p:nvSpPr>
        <p:spPr/>
        <p:txBody>
          <a:bodyPr/>
          <a:lstStyle/>
          <a:p>
            <a:r>
              <a:rPr lang="en-US" dirty="0"/>
              <a:t>Back-End</a:t>
            </a:r>
            <a:endParaRPr lang="en-IN" dirty="0"/>
          </a:p>
        </p:txBody>
      </p:sp>
      <p:sp>
        <p:nvSpPr>
          <p:cNvPr id="3" name="Content Placeholder 2">
            <a:extLst>
              <a:ext uri="{FF2B5EF4-FFF2-40B4-BE49-F238E27FC236}">
                <a16:creationId xmlns:a16="http://schemas.microsoft.com/office/drawing/2014/main" id="{03BFEB17-682D-417C-8278-5E22BF0CEC72}"/>
              </a:ext>
            </a:extLst>
          </p:cNvPr>
          <p:cNvSpPr>
            <a:spLocks noGrp="1"/>
          </p:cNvSpPr>
          <p:nvPr>
            <p:ph idx="1"/>
          </p:nvPr>
        </p:nvSpPr>
        <p:spPr/>
        <p:txBody>
          <a:bodyPr>
            <a:normAutofit lnSpcReduction="10000"/>
          </a:bodyPr>
          <a:lstStyle/>
          <a:p>
            <a:r>
              <a:rPr lang="en-US" b="0" i="0" dirty="0">
                <a:solidFill>
                  <a:srgbClr val="273239"/>
                </a:solidFill>
                <a:effectLst/>
                <a:latin typeface="+mj-lt"/>
              </a:rPr>
              <a:t>Backend is the server-side of the website. It stores and arranges data, and also makes sure everything on the client-side of the website works fine. It is the part of the website that you cannot see and interact with.</a:t>
            </a:r>
          </a:p>
          <a:p>
            <a:endParaRPr lang="en-US" dirty="0">
              <a:solidFill>
                <a:srgbClr val="273239"/>
              </a:solidFill>
              <a:latin typeface="+mj-lt"/>
            </a:endParaRPr>
          </a:p>
          <a:p>
            <a:r>
              <a:rPr lang="en-US" dirty="0">
                <a:solidFill>
                  <a:srgbClr val="273239"/>
                </a:solidFill>
                <a:latin typeface="+mj-lt"/>
              </a:rPr>
              <a:t>Languages</a:t>
            </a:r>
          </a:p>
          <a:p>
            <a:pPr lvl="1"/>
            <a:r>
              <a:rPr lang="en-US" dirty="0">
                <a:solidFill>
                  <a:srgbClr val="273239"/>
                </a:solidFill>
                <a:latin typeface="+mj-lt"/>
              </a:rPr>
              <a:t>Java</a:t>
            </a:r>
          </a:p>
          <a:p>
            <a:pPr lvl="1"/>
            <a:r>
              <a:rPr lang="en-US" dirty="0">
                <a:solidFill>
                  <a:srgbClr val="273239"/>
                </a:solidFill>
                <a:latin typeface="+mj-lt"/>
              </a:rPr>
              <a:t>Python</a:t>
            </a:r>
          </a:p>
          <a:p>
            <a:pPr lvl="1"/>
            <a:r>
              <a:rPr lang="en-US" dirty="0">
                <a:solidFill>
                  <a:srgbClr val="273239"/>
                </a:solidFill>
                <a:latin typeface="+mj-lt"/>
              </a:rPr>
              <a:t>PHP</a:t>
            </a:r>
          </a:p>
          <a:p>
            <a:pPr lvl="1"/>
            <a:r>
              <a:rPr lang="en-US" dirty="0">
                <a:solidFill>
                  <a:srgbClr val="273239"/>
                </a:solidFill>
                <a:latin typeface="+mj-lt"/>
              </a:rPr>
              <a:t>C++</a:t>
            </a:r>
          </a:p>
          <a:p>
            <a:pPr lvl="1"/>
            <a:r>
              <a:rPr lang="en-US" dirty="0">
                <a:solidFill>
                  <a:srgbClr val="273239"/>
                </a:solidFill>
                <a:latin typeface="+mj-lt"/>
              </a:rPr>
              <a:t>JavaScript</a:t>
            </a:r>
          </a:p>
          <a:p>
            <a:pPr lvl="1"/>
            <a:r>
              <a:rPr lang="en-US" dirty="0">
                <a:solidFill>
                  <a:srgbClr val="273239"/>
                </a:solidFill>
                <a:latin typeface="+mj-lt"/>
              </a:rPr>
              <a:t>Node.js</a:t>
            </a:r>
            <a:endParaRPr lang="en-IN" dirty="0">
              <a:latin typeface="+mj-lt"/>
            </a:endParaRPr>
          </a:p>
        </p:txBody>
      </p:sp>
    </p:spTree>
    <p:extLst>
      <p:ext uri="{BB962C8B-B14F-4D97-AF65-F5344CB8AC3E}">
        <p14:creationId xmlns:p14="http://schemas.microsoft.com/office/powerpoint/2010/main" val="328988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F0E6-76D4-4779-BEFC-98F704A8264A}"/>
              </a:ext>
            </a:extLst>
          </p:cNvPr>
          <p:cNvSpPr>
            <a:spLocks noGrp="1"/>
          </p:cNvSpPr>
          <p:nvPr>
            <p:ph type="title"/>
          </p:nvPr>
        </p:nvSpPr>
        <p:spPr/>
        <p:txBody>
          <a:bodyPr/>
          <a:lstStyle/>
          <a:p>
            <a:r>
              <a:rPr lang="en-US" dirty="0"/>
              <a:t>Framework</a:t>
            </a:r>
            <a:endParaRPr lang="en-IN" dirty="0"/>
          </a:p>
        </p:txBody>
      </p:sp>
      <p:sp>
        <p:nvSpPr>
          <p:cNvPr id="3" name="Content Placeholder 2">
            <a:extLst>
              <a:ext uri="{FF2B5EF4-FFF2-40B4-BE49-F238E27FC236}">
                <a16:creationId xmlns:a16="http://schemas.microsoft.com/office/drawing/2014/main" id="{68752BC6-00C5-40C9-ADBA-DE6415641A5F}"/>
              </a:ext>
            </a:extLst>
          </p:cNvPr>
          <p:cNvSpPr>
            <a:spLocks noGrp="1"/>
          </p:cNvSpPr>
          <p:nvPr>
            <p:ph idx="1"/>
          </p:nvPr>
        </p:nvSpPr>
        <p:spPr/>
        <p:txBody>
          <a:bodyPr/>
          <a:lstStyle/>
          <a:p>
            <a:r>
              <a:rPr lang="en-US" b="0" i="0" dirty="0">
                <a:solidFill>
                  <a:srgbClr val="4D5156"/>
                </a:solidFill>
                <a:effectLst/>
                <a:latin typeface="+mj-lt"/>
              </a:rPr>
              <a:t>A web framework or web application framework is a software framework that is designed to support the development of web applications including web services, web resources, and web APIs.</a:t>
            </a:r>
          </a:p>
          <a:p>
            <a:r>
              <a:rPr lang="en-US" b="0" i="0" dirty="0">
                <a:solidFill>
                  <a:srgbClr val="4D5156"/>
                </a:solidFill>
                <a:effectLst/>
                <a:latin typeface="+mj-lt"/>
              </a:rPr>
              <a:t>Web frameworks provide a standard way to build and deploy web applications on the World Wide Web.</a:t>
            </a:r>
            <a:endParaRPr lang="en-IN" dirty="0">
              <a:latin typeface="+mj-lt"/>
            </a:endParaRPr>
          </a:p>
        </p:txBody>
      </p:sp>
    </p:spTree>
    <p:extLst>
      <p:ext uri="{BB962C8B-B14F-4D97-AF65-F5344CB8AC3E}">
        <p14:creationId xmlns:p14="http://schemas.microsoft.com/office/powerpoint/2010/main" val="10590310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211</TotalTime>
  <Words>361</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Century Gothic (Body)</vt:lpstr>
      <vt:lpstr>Source Sans Pro</vt:lpstr>
      <vt:lpstr>Wingdings 3</vt:lpstr>
      <vt:lpstr>Wisp</vt:lpstr>
      <vt:lpstr>PowerPoint Presentation</vt:lpstr>
      <vt:lpstr>Web Development Using Django  7th June – 17 July 2021</vt:lpstr>
      <vt:lpstr>Web Development</vt:lpstr>
      <vt:lpstr>Website vs Web Application</vt:lpstr>
      <vt:lpstr>Types of Websites</vt:lpstr>
      <vt:lpstr>Web Developer</vt:lpstr>
      <vt:lpstr>Front-End</vt:lpstr>
      <vt:lpstr>Back-End</vt:lpstr>
      <vt:lpstr>Framework</vt:lpstr>
      <vt:lpstr>Front-End Frameworks</vt:lpstr>
      <vt:lpstr>Back-End Frameworks</vt:lpstr>
      <vt:lpstr>SDLC</vt:lpstr>
      <vt:lpstr>Content</vt:lpstr>
      <vt:lpstr>Software Requirement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Using Django</dc:title>
  <dc:creator>Sireesha Reyyi</dc:creator>
  <cp:lastModifiedBy>Sireesha Reyyi</cp:lastModifiedBy>
  <cp:revision>15</cp:revision>
  <dcterms:created xsi:type="dcterms:W3CDTF">2021-06-06T15:30:10Z</dcterms:created>
  <dcterms:modified xsi:type="dcterms:W3CDTF">2021-06-07T04:02:45Z</dcterms:modified>
</cp:coreProperties>
</file>