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2" r:id="rId3"/>
    <p:sldId id="257" r:id="rId4"/>
    <p:sldId id="258" r:id="rId5"/>
    <p:sldId id="260" r:id="rId6"/>
    <p:sldId id="262" r:id="rId7"/>
    <p:sldId id="293" r:id="rId8"/>
    <p:sldId id="294" r:id="rId9"/>
    <p:sldId id="26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6" r:id="rId27"/>
    <p:sldId id="280" r:id="rId28"/>
    <p:sldId id="288" r:id="rId29"/>
    <p:sldId id="295" r:id="rId30"/>
    <p:sldId id="281" r:id="rId31"/>
    <p:sldId id="282" r:id="rId32"/>
    <p:sldId id="289"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388403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CA29F-B177-4C83-868F-95ACC77AC2A8}"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301296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3654655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3692849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2349884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2435676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3800119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2272469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273797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93765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CA29F-B177-4C83-868F-95ACC77AC2A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105832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CA29F-B177-4C83-868F-95ACC77AC2A8}"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313708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CA29F-B177-4C83-868F-95ACC77AC2A8}"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279729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CA29F-B177-4C83-868F-95ACC77AC2A8}"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311638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CA29F-B177-4C83-868F-95ACC77AC2A8}"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173402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CA29F-B177-4C83-868F-95ACC77AC2A8}"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352040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CA29F-B177-4C83-868F-95ACC77AC2A8}"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487B1-7CED-431E-8A76-98A201588FB3}" type="slidenum">
              <a:rPr lang="en-US" smtClean="0"/>
              <a:t>‹#›</a:t>
            </a:fld>
            <a:endParaRPr lang="en-US"/>
          </a:p>
        </p:txBody>
      </p:sp>
    </p:spTree>
    <p:extLst>
      <p:ext uri="{BB962C8B-B14F-4D97-AF65-F5344CB8AC3E}">
        <p14:creationId xmlns:p14="http://schemas.microsoft.com/office/powerpoint/2010/main" val="57412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CCA29F-B177-4C83-868F-95ACC77AC2A8}" type="datetimeFigureOut">
              <a:rPr lang="en-US" smtClean="0"/>
              <a:t>12/6/2020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487B1-7CED-431E-8A76-98A201588FB3}" type="slidenum">
              <a:rPr lang="en-US" smtClean="0"/>
              <a:t>‹#›</a:t>
            </a:fld>
            <a:endParaRPr lang="en-US"/>
          </a:p>
        </p:txBody>
      </p:sp>
    </p:spTree>
    <p:extLst>
      <p:ext uri="{BB962C8B-B14F-4D97-AF65-F5344CB8AC3E}">
        <p14:creationId xmlns:p14="http://schemas.microsoft.com/office/powerpoint/2010/main" val="39543891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6183-A92F-46F4-81C4-64D9448A29D8}"/>
              </a:ext>
            </a:extLst>
          </p:cNvPr>
          <p:cNvSpPr>
            <a:spLocks noGrp="1"/>
          </p:cNvSpPr>
          <p:nvPr>
            <p:ph type="ctrTitle"/>
          </p:nvPr>
        </p:nvSpPr>
        <p:spPr/>
        <p:txBody>
          <a:bodyPr/>
          <a:lstStyle/>
          <a:p>
            <a:r>
              <a:rPr lang="en-US" dirty="0"/>
              <a:t>Payment behavior prediction model</a:t>
            </a:r>
          </a:p>
        </p:txBody>
      </p:sp>
      <p:sp>
        <p:nvSpPr>
          <p:cNvPr id="3" name="Subtitle 2">
            <a:extLst>
              <a:ext uri="{FF2B5EF4-FFF2-40B4-BE49-F238E27FC236}">
                <a16:creationId xmlns:a16="http://schemas.microsoft.com/office/drawing/2014/main" id="{D517B87C-5FF4-4F65-A454-61194DEA8145}"/>
              </a:ext>
            </a:extLst>
          </p:cNvPr>
          <p:cNvSpPr>
            <a:spLocks noGrp="1"/>
          </p:cNvSpPr>
          <p:nvPr>
            <p:ph type="subTitle" idx="1"/>
          </p:nvPr>
        </p:nvSpPr>
        <p:spPr/>
        <p:txBody>
          <a:bodyPr/>
          <a:lstStyle/>
          <a:p>
            <a:r>
              <a:rPr lang="en-US" dirty="0"/>
              <a:t>BY AYAN PAL</a:t>
            </a:r>
          </a:p>
        </p:txBody>
      </p:sp>
    </p:spTree>
    <p:extLst>
      <p:ext uri="{BB962C8B-B14F-4D97-AF65-F5344CB8AC3E}">
        <p14:creationId xmlns:p14="http://schemas.microsoft.com/office/powerpoint/2010/main" val="312652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60A9-1168-4E55-AB77-E629C22CB7DB}"/>
              </a:ext>
            </a:extLst>
          </p:cNvPr>
          <p:cNvSpPr>
            <a:spLocks noGrp="1"/>
          </p:cNvSpPr>
          <p:nvPr>
            <p:ph type="title"/>
          </p:nvPr>
        </p:nvSpPr>
        <p:spPr/>
        <p:txBody>
          <a:bodyPr>
            <a:normAutofit fontScale="90000"/>
          </a:bodyPr>
          <a:lstStyle/>
          <a:p>
            <a:br>
              <a:rPr lang="en-US" dirty="0"/>
            </a:br>
            <a:r>
              <a:rPr lang="en-US" dirty="0"/>
              <a:t>Codes</a:t>
            </a:r>
            <a:br>
              <a:rPr lang="en-US" dirty="0"/>
            </a:br>
            <a:r>
              <a:rPr lang="en-US" dirty="0"/>
              <a:t>importing necessary packages &amp; dataset</a:t>
            </a:r>
            <a:br>
              <a:rPr lang="en-US" dirty="0"/>
            </a:br>
            <a:endParaRPr lang="en-US" dirty="0"/>
          </a:p>
        </p:txBody>
      </p:sp>
      <p:pic>
        <p:nvPicPr>
          <p:cNvPr id="6" name="Content Placeholder 5">
            <a:extLst>
              <a:ext uri="{FF2B5EF4-FFF2-40B4-BE49-F238E27FC236}">
                <a16:creationId xmlns:a16="http://schemas.microsoft.com/office/drawing/2014/main" id="{7F2786E0-06A5-43F8-B648-C0A3F503F6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7" y="2431230"/>
            <a:ext cx="9979965" cy="1677131"/>
          </a:xfrm>
        </p:spPr>
      </p:pic>
    </p:spTree>
    <p:extLst>
      <p:ext uri="{BB962C8B-B14F-4D97-AF65-F5344CB8AC3E}">
        <p14:creationId xmlns:p14="http://schemas.microsoft.com/office/powerpoint/2010/main" val="154155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855D-09C4-4A71-90CA-BAA746597F9D}"/>
              </a:ext>
            </a:extLst>
          </p:cNvPr>
          <p:cNvSpPr>
            <a:spLocks noGrp="1"/>
          </p:cNvSpPr>
          <p:nvPr>
            <p:ph type="title"/>
          </p:nvPr>
        </p:nvSpPr>
        <p:spPr/>
        <p:txBody>
          <a:bodyPr>
            <a:normAutofit fontScale="90000"/>
          </a:bodyPr>
          <a:lstStyle/>
          <a:p>
            <a:r>
              <a:rPr lang="en-US" dirty="0"/>
              <a:t>Codes</a:t>
            </a:r>
            <a:br>
              <a:rPr lang="en-US" dirty="0"/>
            </a:br>
            <a:r>
              <a:rPr lang="en-US" dirty="0"/>
              <a:t>Summary</a:t>
            </a:r>
            <a:br>
              <a:rPr lang="en-US" dirty="0"/>
            </a:br>
            <a:endParaRPr lang="en-US" dirty="0"/>
          </a:p>
        </p:txBody>
      </p:sp>
      <p:sp>
        <p:nvSpPr>
          <p:cNvPr id="4" name="Text Placeholder 3">
            <a:extLst>
              <a:ext uri="{FF2B5EF4-FFF2-40B4-BE49-F238E27FC236}">
                <a16:creationId xmlns:a16="http://schemas.microsoft.com/office/drawing/2014/main" id="{64F26694-63C0-4D6F-A80C-77E39348265C}"/>
              </a:ext>
            </a:extLst>
          </p:cNvPr>
          <p:cNvSpPr>
            <a:spLocks noGrp="1"/>
          </p:cNvSpPr>
          <p:nvPr>
            <p:ph type="body" idx="1"/>
          </p:nvPr>
        </p:nvSpPr>
        <p:spPr>
          <a:xfrm>
            <a:off x="786841" y="2029206"/>
            <a:ext cx="4825157" cy="576262"/>
          </a:xfrm>
        </p:spPr>
        <p:txBody>
          <a:bodyPr/>
          <a:lstStyle/>
          <a:p>
            <a:r>
              <a:rPr lang="en-US" dirty="0">
                <a:solidFill>
                  <a:schemeClr val="tx1"/>
                </a:solidFill>
              </a:rPr>
              <a:t>For the month of January</a:t>
            </a:r>
          </a:p>
        </p:txBody>
      </p:sp>
      <p:pic>
        <p:nvPicPr>
          <p:cNvPr id="9" name="Content Placeholder 8">
            <a:extLst>
              <a:ext uri="{FF2B5EF4-FFF2-40B4-BE49-F238E27FC236}">
                <a16:creationId xmlns:a16="http://schemas.microsoft.com/office/drawing/2014/main" id="{9F0422FF-550A-453B-BB08-EC3B63F6556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6841" y="2605469"/>
            <a:ext cx="4825156" cy="3414332"/>
          </a:xfrm>
        </p:spPr>
      </p:pic>
      <p:sp>
        <p:nvSpPr>
          <p:cNvPr id="6" name="Text Placeholder 5">
            <a:extLst>
              <a:ext uri="{FF2B5EF4-FFF2-40B4-BE49-F238E27FC236}">
                <a16:creationId xmlns:a16="http://schemas.microsoft.com/office/drawing/2014/main" id="{693BED19-D784-4B57-BFB7-3617A975F5A0}"/>
              </a:ext>
            </a:extLst>
          </p:cNvPr>
          <p:cNvSpPr>
            <a:spLocks noGrp="1"/>
          </p:cNvSpPr>
          <p:nvPr>
            <p:ph type="body" sz="quarter" idx="3"/>
          </p:nvPr>
        </p:nvSpPr>
        <p:spPr>
          <a:xfrm>
            <a:off x="6580000" y="2029206"/>
            <a:ext cx="4825159" cy="576262"/>
          </a:xfrm>
        </p:spPr>
        <p:txBody>
          <a:bodyPr/>
          <a:lstStyle/>
          <a:p>
            <a:r>
              <a:rPr lang="en-US" dirty="0">
                <a:solidFill>
                  <a:schemeClr val="tx1"/>
                </a:solidFill>
              </a:rPr>
              <a:t>For the month of February</a:t>
            </a:r>
          </a:p>
        </p:txBody>
      </p:sp>
      <p:pic>
        <p:nvPicPr>
          <p:cNvPr id="11" name="Content Placeholder 10">
            <a:extLst>
              <a:ext uri="{FF2B5EF4-FFF2-40B4-BE49-F238E27FC236}">
                <a16:creationId xmlns:a16="http://schemas.microsoft.com/office/drawing/2014/main" id="{2619D5A2-6924-4A75-ACC9-D94067BBD79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79999" y="2605469"/>
            <a:ext cx="4825155" cy="3414332"/>
          </a:xfrm>
        </p:spPr>
      </p:pic>
    </p:spTree>
    <p:extLst>
      <p:ext uri="{BB962C8B-B14F-4D97-AF65-F5344CB8AC3E}">
        <p14:creationId xmlns:p14="http://schemas.microsoft.com/office/powerpoint/2010/main" val="55865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66EA-2189-4CCD-8454-F46671786A6C}"/>
              </a:ext>
            </a:extLst>
          </p:cNvPr>
          <p:cNvSpPr>
            <a:spLocks noGrp="1"/>
          </p:cNvSpPr>
          <p:nvPr>
            <p:ph type="title"/>
          </p:nvPr>
        </p:nvSpPr>
        <p:spPr/>
        <p:txBody>
          <a:bodyPr>
            <a:normAutofit fontScale="90000"/>
          </a:bodyPr>
          <a:lstStyle/>
          <a:p>
            <a:r>
              <a:rPr lang="en-US" dirty="0"/>
              <a:t>codes</a:t>
            </a:r>
            <a:br>
              <a:rPr lang="en-US" dirty="0"/>
            </a:br>
            <a:r>
              <a:rPr lang="en-US" dirty="0"/>
              <a:t>Summary</a:t>
            </a:r>
            <a:br>
              <a:rPr lang="en-US" dirty="0"/>
            </a:br>
            <a:endParaRPr lang="en-US" dirty="0"/>
          </a:p>
        </p:txBody>
      </p:sp>
      <p:sp>
        <p:nvSpPr>
          <p:cNvPr id="3" name="Text Placeholder 2">
            <a:extLst>
              <a:ext uri="{FF2B5EF4-FFF2-40B4-BE49-F238E27FC236}">
                <a16:creationId xmlns:a16="http://schemas.microsoft.com/office/drawing/2014/main" id="{7E0285CE-216A-4FFD-AFFE-920B967F50DC}"/>
              </a:ext>
            </a:extLst>
          </p:cNvPr>
          <p:cNvSpPr>
            <a:spLocks noGrp="1"/>
          </p:cNvSpPr>
          <p:nvPr>
            <p:ph type="body" idx="1"/>
          </p:nvPr>
        </p:nvSpPr>
        <p:spPr>
          <a:xfrm>
            <a:off x="1043188" y="1578620"/>
            <a:ext cx="4754880" cy="822960"/>
          </a:xfrm>
        </p:spPr>
        <p:txBody>
          <a:bodyPr anchor="ctr">
            <a:noAutofit/>
          </a:bodyPr>
          <a:lstStyle/>
          <a:p>
            <a:endParaRPr lang="en-US" dirty="0">
              <a:solidFill>
                <a:schemeClr val="tx1"/>
              </a:solidFill>
            </a:endParaRPr>
          </a:p>
          <a:p>
            <a:r>
              <a:rPr lang="en-US" dirty="0">
                <a:solidFill>
                  <a:schemeClr val="tx1"/>
                </a:solidFill>
              </a:rPr>
              <a:t>For the month of March</a:t>
            </a:r>
          </a:p>
          <a:p>
            <a:endParaRPr lang="en-US" dirty="0">
              <a:solidFill>
                <a:schemeClr val="tx1"/>
              </a:solidFill>
            </a:endParaRPr>
          </a:p>
        </p:txBody>
      </p:sp>
      <p:pic>
        <p:nvPicPr>
          <p:cNvPr id="8" name="Content Placeholder 7">
            <a:extLst>
              <a:ext uri="{FF2B5EF4-FFF2-40B4-BE49-F238E27FC236}">
                <a16:creationId xmlns:a16="http://schemas.microsoft.com/office/drawing/2014/main" id="{63A483D7-E41D-47BC-8D4D-E740CCC76F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3188" y="2401580"/>
            <a:ext cx="5052811" cy="3618221"/>
          </a:xfrm>
        </p:spPr>
      </p:pic>
      <p:sp>
        <p:nvSpPr>
          <p:cNvPr id="5" name="Text Placeholder 4">
            <a:extLst>
              <a:ext uri="{FF2B5EF4-FFF2-40B4-BE49-F238E27FC236}">
                <a16:creationId xmlns:a16="http://schemas.microsoft.com/office/drawing/2014/main" id="{9751EB15-7609-42BB-95F1-1D7152DEB5E5}"/>
              </a:ext>
            </a:extLst>
          </p:cNvPr>
          <p:cNvSpPr>
            <a:spLocks noGrp="1"/>
          </p:cNvSpPr>
          <p:nvPr>
            <p:ph type="body" sz="quarter" idx="3"/>
          </p:nvPr>
        </p:nvSpPr>
        <p:spPr>
          <a:xfrm>
            <a:off x="7221079" y="1578620"/>
            <a:ext cx="4825159" cy="576262"/>
          </a:xfrm>
        </p:spPr>
        <p:txBody>
          <a:bodyPr>
            <a:normAutofit/>
          </a:bodyPr>
          <a:lstStyle/>
          <a:p>
            <a:r>
              <a:rPr lang="en-US" dirty="0">
                <a:solidFill>
                  <a:schemeClr val="tx1"/>
                </a:solidFill>
              </a:rPr>
              <a:t>For the month of April</a:t>
            </a:r>
          </a:p>
        </p:txBody>
      </p:sp>
      <p:pic>
        <p:nvPicPr>
          <p:cNvPr id="10" name="Content Placeholder 9">
            <a:extLst>
              <a:ext uri="{FF2B5EF4-FFF2-40B4-BE49-F238E27FC236}">
                <a16:creationId xmlns:a16="http://schemas.microsoft.com/office/drawing/2014/main" id="{05DC25FB-EA4F-4A0F-A245-F5FAC8CB370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58525" y="2401579"/>
            <a:ext cx="4687761" cy="3618221"/>
          </a:xfrm>
        </p:spPr>
      </p:pic>
      <p:sp>
        <p:nvSpPr>
          <p:cNvPr id="11" name="Rectangle 10">
            <a:extLst>
              <a:ext uri="{FF2B5EF4-FFF2-40B4-BE49-F238E27FC236}">
                <a16:creationId xmlns:a16="http://schemas.microsoft.com/office/drawing/2014/main" id="{B46C57B3-9336-417D-B506-E8BFD75175CF}"/>
              </a:ext>
            </a:extLst>
          </p:cNvPr>
          <p:cNvSpPr/>
          <p:nvPr/>
        </p:nvSpPr>
        <p:spPr>
          <a:xfrm>
            <a:off x="1171977" y="6189663"/>
            <a:ext cx="10006885" cy="4944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Here the column payment has string values so that we don’t get the summary for that columns in these two months, we preprocessed this column later  </a:t>
            </a:r>
          </a:p>
        </p:txBody>
      </p:sp>
    </p:spTree>
    <p:extLst>
      <p:ext uri="{BB962C8B-B14F-4D97-AF65-F5344CB8AC3E}">
        <p14:creationId xmlns:p14="http://schemas.microsoft.com/office/powerpoint/2010/main" val="384422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498B-2558-4C4B-981D-B8A49CA57E94}"/>
              </a:ext>
            </a:extLst>
          </p:cNvPr>
          <p:cNvSpPr>
            <a:spLocks noGrp="1"/>
          </p:cNvSpPr>
          <p:nvPr>
            <p:ph type="title"/>
          </p:nvPr>
        </p:nvSpPr>
        <p:spPr>
          <a:xfrm>
            <a:off x="1403635" y="478472"/>
            <a:ext cx="10018713" cy="1097924"/>
          </a:xfrm>
        </p:spPr>
        <p:txBody>
          <a:bodyPr anchor="t">
            <a:normAutofit fontScale="90000"/>
          </a:bodyPr>
          <a:lstStyle/>
          <a:p>
            <a:r>
              <a:rPr lang="en-US" dirty="0"/>
              <a:t>codes</a:t>
            </a:r>
            <a:br>
              <a:rPr lang="en-US" dirty="0"/>
            </a:br>
            <a:r>
              <a:rPr lang="en-US" dirty="0"/>
              <a:t>summary</a:t>
            </a:r>
          </a:p>
        </p:txBody>
      </p:sp>
      <p:sp>
        <p:nvSpPr>
          <p:cNvPr id="3" name="Text Placeholder 2">
            <a:extLst>
              <a:ext uri="{FF2B5EF4-FFF2-40B4-BE49-F238E27FC236}">
                <a16:creationId xmlns:a16="http://schemas.microsoft.com/office/drawing/2014/main" id="{41B597CC-CBDE-4EAE-85FC-C791B4F641FC}"/>
              </a:ext>
            </a:extLst>
          </p:cNvPr>
          <p:cNvSpPr>
            <a:spLocks noGrp="1"/>
          </p:cNvSpPr>
          <p:nvPr>
            <p:ph type="body" idx="1"/>
          </p:nvPr>
        </p:nvSpPr>
        <p:spPr>
          <a:xfrm>
            <a:off x="1024128" y="1603431"/>
            <a:ext cx="5157787" cy="886371"/>
          </a:xfrm>
        </p:spPr>
        <p:txBody>
          <a:bodyPr anchor="t">
            <a:noAutofit/>
          </a:bodyPr>
          <a:lstStyle/>
          <a:p>
            <a:r>
              <a:rPr lang="en-US" dirty="0">
                <a:solidFill>
                  <a:schemeClr val="tx1"/>
                </a:solidFill>
              </a:rPr>
              <a:t>For the month of may</a:t>
            </a:r>
          </a:p>
        </p:txBody>
      </p:sp>
      <p:pic>
        <p:nvPicPr>
          <p:cNvPr id="8" name="Content Placeholder 7">
            <a:extLst>
              <a:ext uri="{FF2B5EF4-FFF2-40B4-BE49-F238E27FC236}">
                <a16:creationId xmlns:a16="http://schemas.microsoft.com/office/drawing/2014/main" id="{15425A20-C791-454D-9CE8-A56DA51374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055" y="2397449"/>
            <a:ext cx="5183188" cy="4101307"/>
          </a:xfrm>
        </p:spPr>
      </p:pic>
      <p:sp>
        <p:nvSpPr>
          <p:cNvPr id="5" name="Text Placeholder 4">
            <a:extLst>
              <a:ext uri="{FF2B5EF4-FFF2-40B4-BE49-F238E27FC236}">
                <a16:creationId xmlns:a16="http://schemas.microsoft.com/office/drawing/2014/main" id="{15E81F9C-8F14-41FE-88AC-50FBD5224867}"/>
              </a:ext>
            </a:extLst>
          </p:cNvPr>
          <p:cNvSpPr>
            <a:spLocks noGrp="1"/>
          </p:cNvSpPr>
          <p:nvPr>
            <p:ph type="body" sz="quarter" idx="3"/>
          </p:nvPr>
        </p:nvSpPr>
        <p:spPr>
          <a:xfrm>
            <a:off x="6412992" y="1603431"/>
            <a:ext cx="4754880" cy="822960"/>
          </a:xfrm>
        </p:spPr>
        <p:txBody>
          <a:bodyPr>
            <a:normAutofit fontScale="92500" lnSpcReduction="20000"/>
          </a:bodyPr>
          <a:lstStyle/>
          <a:p>
            <a:pPr>
              <a:lnSpc>
                <a:spcPct val="110000"/>
              </a:lnSpc>
            </a:pPr>
            <a:r>
              <a:rPr lang="en-US" dirty="0">
                <a:solidFill>
                  <a:schemeClr val="tx1"/>
                </a:solidFill>
              </a:rPr>
              <a:t>Frequency distribution of customers w.r.t divisions</a:t>
            </a:r>
          </a:p>
        </p:txBody>
      </p:sp>
      <p:pic>
        <p:nvPicPr>
          <p:cNvPr id="10" name="Content Placeholder 9">
            <a:extLst>
              <a:ext uri="{FF2B5EF4-FFF2-40B4-BE49-F238E27FC236}">
                <a16:creationId xmlns:a16="http://schemas.microsoft.com/office/drawing/2014/main" id="{7B6FEB11-3EC3-46AF-BA48-185D89641E2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15759" y="2453426"/>
            <a:ext cx="5000254" cy="2620850"/>
          </a:xfrm>
        </p:spPr>
      </p:pic>
      <p:sp>
        <p:nvSpPr>
          <p:cNvPr id="11" name="Rectangle 10">
            <a:extLst>
              <a:ext uri="{FF2B5EF4-FFF2-40B4-BE49-F238E27FC236}">
                <a16:creationId xmlns:a16="http://schemas.microsoft.com/office/drawing/2014/main" id="{99762832-A178-4B43-AB60-5BFC2EE67C3B}"/>
              </a:ext>
            </a:extLst>
          </p:cNvPr>
          <p:cNvSpPr/>
          <p:nvPr/>
        </p:nvSpPr>
        <p:spPr>
          <a:xfrm>
            <a:off x="6315759" y="5074276"/>
            <a:ext cx="5000254" cy="806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This distribution is same for each of the five months</a:t>
            </a:r>
          </a:p>
        </p:txBody>
      </p:sp>
    </p:spTree>
    <p:extLst>
      <p:ext uri="{BB962C8B-B14F-4D97-AF65-F5344CB8AC3E}">
        <p14:creationId xmlns:p14="http://schemas.microsoft.com/office/powerpoint/2010/main" val="241748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6819-A9C8-44EB-B496-02D9915ED658}"/>
              </a:ext>
            </a:extLst>
          </p:cNvPr>
          <p:cNvSpPr>
            <a:spLocks noGrp="1"/>
          </p:cNvSpPr>
          <p:nvPr>
            <p:ph type="title"/>
          </p:nvPr>
        </p:nvSpPr>
        <p:spPr/>
        <p:txBody>
          <a:bodyPr>
            <a:normAutofit fontScale="90000"/>
          </a:bodyPr>
          <a:lstStyle/>
          <a:p>
            <a:r>
              <a:rPr lang="en-US" dirty="0"/>
              <a:t>Codes</a:t>
            </a:r>
            <a:br>
              <a:rPr lang="en-US" dirty="0"/>
            </a:br>
            <a:r>
              <a:rPr lang="en-US" dirty="0"/>
              <a:t>Plotting bar graph for bucket frequency</a:t>
            </a:r>
            <a:br>
              <a:rPr lang="en-US" dirty="0"/>
            </a:br>
            <a:endParaRPr lang="en-US" dirty="0"/>
          </a:p>
        </p:txBody>
      </p:sp>
      <p:pic>
        <p:nvPicPr>
          <p:cNvPr id="9" name="Content Placeholder 8">
            <a:extLst>
              <a:ext uri="{FF2B5EF4-FFF2-40B4-BE49-F238E27FC236}">
                <a16:creationId xmlns:a16="http://schemas.microsoft.com/office/drawing/2014/main" id="{6619738E-706E-4C9D-A1D9-A6071C965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567" y="1861297"/>
            <a:ext cx="8936865" cy="4654640"/>
          </a:xfrm>
        </p:spPr>
      </p:pic>
    </p:spTree>
    <p:extLst>
      <p:ext uri="{BB962C8B-B14F-4D97-AF65-F5344CB8AC3E}">
        <p14:creationId xmlns:p14="http://schemas.microsoft.com/office/powerpoint/2010/main" val="51029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2CFD-EF1E-4196-B6F4-58FC31CF6C03}"/>
              </a:ext>
            </a:extLst>
          </p:cNvPr>
          <p:cNvSpPr>
            <a:spLocks noGrp="1"/>
          </p:cNvSpPr>
          <p:nvPr>
            <p:ph type="title"/>
          </p:nvPr>
        </p:nvSpPr>
        <p:spPr/>
        <p:txBody>
          <a:bodyPr>
            <a:normAutofit fontScale="90000"/>
          </a:bodyPr>
          <a:lstStyle/>
          <a:p>
            <a:r>
              <a:rPr lang="en-US" dirty="0"/>
              <a:t>Codes</a:t>
            </a:r>
            <a:br>
              <a:rPr lang="en-US" dirty="0"/>
            </a:br>
            <a:r>
              <a:rPr lang="en-US" dirty="0"/>
              <a:t>Plotting bar graph for bucket frequency</a:t>
            </a:r>
            <a:br>
              <a:rPr lang="en-US" dirty="0"/>
            </a:br>
            <a:endParaRPr lang="en-US" dirty="0"/>
          </a:p>
        </p:txBody>
      </p:sp>
      <p:pic>
        <p:nvPicPr>
          <p:cNvPr id="5" name="Content Placeholder 4">
            <a:extLst>
              <a:ext uri="{FF2B5EF4-FFF2-40B4-BE49-F238E27FC236}">
                <a16:creationId xmlns:a16="http://schemas.microsoft.com/office/drawing/2014/main" id="{BE42AC51-41CD-4537-96A1-01889235A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084832"/>
            <a:ext cx="10515600" cy="3515933"/>
          </a:xfrm>
        </p:spPr>
      </p:pic>
    </p:spTree>
    <p:extLst>
      <p:ext uri="{BB962C8B-B14F-4D97-AF65-F5344CB8AC3E}">
        <p14:creationId xmlns:p14="http://schemas.microsoft.com/office/powerpoint/2010/main" val="155275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E6CB-0581-4CD6-A784-8708B4C050AB}"/>
              </a:ext>
            </a:extLst>
          </p:cNvPr>
          <p:cNvSpPr>
            <a:spLocks noGrp="1"/>
          </p:cNvSpPr>
          <p:nvPr>
            <p:ph type="title"/>
          </p:nvPr>
        </p:nvSpPr>
        <p:spPr/>
        <p:txBody>
          <a:bodyPr>
            <a:normAutofit/>
          </a:bodyPr>
          <a:lstStyle/>
          <a:p>
            <a:r>
              <a:rPr lang="en-US" dirty="0"/>
              <a:t>Codes</a:t>
            </a:r>
            <a:br>
              <a:rPr lang="en-US" dirty="0"/>
            </a:br>
            <a:r>
              <a:rPr lang="en-US" dirty="0"/>
              <a:t>predictive analysis</a:t>
            </a:r>
          </a:p>
        </p:txBody>
      </p:sp>
      <p:sp>
        <p:nvSpPr>
          <p:cNvPr id="3" name="Content Placeholder 2">
            <a:extLst>
              <a:ext uri="{FF2B5EF4-FFF2-40B4-BE49-F238E27FC236}">
                <a16:creationId xmlns:a16="http://schemas.microsoft.com/office/drawing/2014/main" id="{847F75E1-55D7-4D8E-A3F3-FD51868B85ED}"/>
              </a:ext>
            </a:extLst>
          </p:cNvPr>
          <p:cNvSpPr>
            <a:spLocks noGrp="1"/>
          </p:cNvSpPr>
          <p:nvPr>
            <p:ph idx="1"/>
          </p:nvPr>
        </p:nvSpPr>
        <p:spPr/>
        <p:txBody>
          <a:bodyPr>
            <a:normAutofit fontScale="85000" lnSpcReduction="20000"/>
          </a:bodyPr>
          <a:lstStyle/>
          <a:p>
            <a:r>
              <a:rPr lang="en-US" dirty="0"/>
              <a:t>First we use MS-EXCEL to do some preprocessing with the data to make it suitable for analysis</a:t>
            </a:r>
          </a:p>
          <a:p>
            <a:r>
              <a:rPr lang="en-US" dirty="0"/>
              <a:t>Here we merge payments columns and bucket columns for five months using VLOOKUP function</a:t>
            </a:r>
          </a:p>
          <a:p>
            <a:pPr marL="36900" indent="0">
              <a:buNone/>
            </a:pPr>
            <a:r>
              <a:rPr lang="en-US" dirty="0"/>
              <a:t>e.g.</a:t>
            </a:r>
          </a:p>
          <a:p>
            <a:r>
              <a:rPr lang="en-US" dirty="0"/>
              <a:t>=VLOOKUP(A1:A224,Sheet2!A1:G224,6,FALSE) (for payments)</a:t>
            </a:r>
          </a:p>
          <a:p>
            <a:r>
              <a:rPr lang="en-US" dirty="0"/>
              <a:t>=VLOOKUP(A1:A224,Sheet3!A1:G224,7,FALSE) (for buckets)</a:t>
            </a:r>
          </a:p>
          <a:p>
            <a:r>
              <a:rPr lang="en-US" dirty="0"/>
              <a:t>If we change the sheet numbers in these above function we get our corresponding payments or bucket columns.</a:t>
            </a:r>
          </a:p>
          <a:p>
            <a:endParaRPr lang="en-US" dirty="0"/>
          </a:p>
        </p:txBody>
      </p:sp>
    </p:spTree>
    <p:extLst>
      <p:ext uri="{BB962C8B-B14F-4D97-AF65-F5344CB8AC3E}">
        <p14:creationId xmlns:p14="http://schemas.microsoft.com/office/powerpoint/2010/main" val="380728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9ECA-5DD5-43B5-9A82-225A25CE20C4}"/>
              </a:ext>
            </a:extLst>
          </p:cNvPr>
          <p:cNvSpPr>
            <a:spLocks noGrp="1"/>
          </p:cNvSpPr>
          <p:nvPr>
            <p:ph type="title"/>
          </p:nvPr>
        </p:nvSpPr>
        <p:spPr/>
        <p:txBody>
          <a:bodyPr>
            <a:normAutofit/>
          </a:bodyPr>
          <a:lstStyle/>
          <a:p>
            <a:r>
              <a:rPr lang="en-US" dirty="0"/>
              <a:t>Codes</a:t>
            </a:r>
            <a:br>
              <a:rPr lang="en-US" dirty="0"/>
            </a:br>
            <a:r>
              <a:rPr lang="en-US" dirty="0"/>
              <a:t>importing the preprocessed data</a:t>
            </a:r>
          </a:p>
        </p:txBody>
      </p:sp>
      <p:pic>
        <p:nvPicPr>
          <p:cNvPr id="5" name="Content Placeholder 4">
            <a:extLst>
              <a:ext uri="{FF2B5EF4-FFF2-40B4-BE49-F238E27FC236}">
                <a16:creationId xmlns:a16="http://schemas.microsoft.com/office/drawing/2014/main" id="{88A376FC-1ABA-4F66-8034-5FE9FB7499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786" y="2266681"/>
            <a:ext cx="10353762" cy="3760631"/>
          </a:xfrm>
        </p:spPr>
      </p:pic>
    </p:spTree>
    <p:extLst>
      <p:ext uri="{BB962C8B-B14F-4D97-AF65-F5344CB8AC3E}">
        <p14:creationId xmlns:p14="http://schemas.microsoft.com/office/powerpoint/2010/main" val="274562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CAD3-F7BF-4BA8-A7B4-9249BB9B8CD0}"/>
              </a:ext>
            </a:extLst>
          </p:cNvPr>
          <p:cNvSpPr>
            <a:spLocks noGrp="1"/>
          </p:cNvSpPr>
          <p:nvPr>
            <p:ph type="title"/>
          </p:nvPr>
        </p:nvSpPr>
        <p:spPr>
          <a:xfrm>
            <a:off x="919119" y="186744"/>
            <a:ext cx="10353762" cy="970450"/>
          </a:xfrm>
        </p:spPr>
        <p:txBody>
          <a:bodyPr>
            <a:normAutofit fontScale="90000"/>
          </a:bodyPr>
          <a:lstStyle/>
          <a:p>
            <a:pPr algn="l"/>
            <a:r>
              <a:rPr lang="en-US" dirty="0"/>
              <a:t>Codes</a:t>
            </a:r>
            <a:br>
              <a:rPr lang="en-US" dirty="0"/>
            </a:br>
            <a:r>
              <a:rPr lang="en-US" sz="1800" b="1" cap="none" dirty="0"/>
              <a:t>Building different functions to remove comma and apostrophe from payments column in the months of March and April</a:t>
            </a:r>
            <a:endParaRPr lang="en-US" b="1" dirty="0"/>
          </a:p>
        </p:txBody>
      </p:sp>
      <p:pic>
        <p:nvPicPr>
          <p:cNvPr id="11" name="Content Placeholder 10">
            <a:extLst>
              <a:ext uri="{FF2B5EF4-FFF2-40B4-BE49-F238E27FC236}">
                <a16:creationId xmlns:a16="http://schemas.microsoft.com/office/drawing/2014/main" id="{4926E90D-C69D-48AF-8642-7AB5AEF82F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119" y="1337498"/>
            <a:ext cx="7096046" cy="5006394"/>
          </a:xfrm>
        </p:spPr>
      </p:pic>
    </p:spTree>
    <p:extLst>
      <p:ext uri="{BB962C8B-B14F-4D97-AF65-F5344CB8AC3E}">
        <p14:creationId xmlns:p14="http://schemas.microsoft.com/office/powerpoint/2010/main" val="97981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9846-68BA-48A3-BAD0-629B5EABA9A5}"/>
              </a:ext>
            </a:extLst>
          </p:cNvPr>
          <p:cNvSpPr>
            <a:spLocks noGrp="1"/>
          </p:cNvSpPr>
          <p:nvPr>
            <p:ph type="title"/>
          </p:nvPr>
        </p:nvSpPr>
        <p:spPr/>
        <p:txBody>
          <a:bodyPr>
            <a:normAutofit/>
          </a:bodyPr>
          <a:lstStyle/>
          <a:p>
            <a:r>
              <a:rPr lang="en-US"/>
              <a:t>Codes </a:t>
            </a:r>
            <a:br>
              <a:rPr lang="en-US"/>
            </a:br>
            <a:r>
              <a:rPr lang="en-US"/>
              <a:t>creating dummies</a:t>
            </a:r>
            <a:endParaRPr lang="en-US" dirty="0"/>
          </a:p>
        </p:txBody>
      </p:sp>
      <p:pic>
        <p:nvPicPr>
          <p:cNvPr id="9" name="Content Placeholder 8">
            <a:extLst>
              <a:ext uri="{FF2B5EF4-FFF2-40B4-BE49-F238E27FC236}">
                <a16:creationId xmlns:a16="http://schemas.microsoft.com/office/drawing/2014/main" id="{2799DE85-9D78-418F-9CD6-53895781A1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844431"/>
            <a:ext cx="8950817" cy="1169138"/>
          </a:xfrm>
        </p:spPr>
      </p:pic>
      <p:sp>
        <p:nvSpPr>
          <p:cNvPr id="4" name="Text Placeholder 3">
            <a:extLst>
              <a:ext uri="{FF2B5EF4-FFF2-40B4-BE49-F238E27FC236}">
                <a16:creationId xmlns:a16="http://schemas.microsoft.com/office/drawing/2014/main" id="{774FEF17-0E9A-4B91-BBE9-C9EF19B9BAEF}"/>
              </a:ext>
            </a:extLst>
          </p:cNvPr>
          <p:cNvSpPr>
            <a:spLocks noGrp="1"/>
          </p:cNvSpPr>
          <p:nvPr>
            <p:ph type="body" idx="4294967295"/>
          </p:nvPr>
        </p:nvSpPr>
        <p:spPr>
          <a:xfrm>
            <a:off x="1024128" y="2096902"/>
            <a:ext cx="4875213" cy="544513"/>
          </a:xfrm>
        </p:spPr>
        <p:txBody>
          <a:bodyPr>
            <a:normAutofit fontScale="47500" lnSpcReduction="20000"/>
          </a:bodyPr>
          <a:lstStyle/>
          <a:p>
            <a:pPr marL="128016" lvl="1" indent="0">
              <a:buNone/>
            </a:pPr>
            <a:r>
              <a:rPr lang="en-US" dirty="0"/>
              <a:t>  </a:t>
            </a:r>
          </a:p>
          <a:p>
            <a:pPr marL="128016" lvl="1" indent="0">
              <a:buNone/>
            </a:pPr>
            <a:r>
              <a:rPr lang="en-US" dirty="0"/>
              <a:t> </a:t>
            </a:r>
            <a:r>
              <a:rPr lang="en-US" sz="2900" b="1" dirty="0"/>
              <a:t>Creating dummies for different bucket clusters</a:t>
            </a:r>
            <a:endParaRPr lang="en-US" b="1" dirty="0"/>
          </a:p>
        </p:txBody>
      </p:sp>
    </p:spTree>
    <p:extLst>
      <p:ext uri="{BB962C8B-B14F-4D97-AF65-F5344CB8AC3E}">
        <p14:creationId xmlns:p14="http://schemas.microsoft.com/office/powerpoint/2010/main" val="52063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4A4E-5DB7-4A77-95B0-45AF08A12D0C}"/>
              </a:ext>
            </a:extLst>
          </p:cNvPr>
          <p:cNvSpPr>
            <a:spLocks noGrp="1"/>
          </p:cNvSpPr>
          <p:nvPr>
            <p:ph type="title"/>
          </p:nvPr>
        </p:nvSpPr>
        <p:spPr/>
        <p:txBody>
          <a:bodyPr/>
          <a:lstStyle/>
          <a:p>
            <a:r>
              <a:rPr lang="en-US" dirty="0"/>
              <a:t>index</a:t>
            </a:r>
          </a:p>
        </p:txBody>
      </p:sp>
      <p:graphicFrame>
        <p:nvGraphicFramePr>
          <p:cNvPr id="4" name="Table 4">
            <a:extLst>
              <a:ext uri="{FF2B5EF4-FFF2-40B4-BE49-F238E27FC236}">
                <a16:creationId xmlns:a16="http://schemas.microsoft.com/office/drawing/2014/main" id="{14EF812E-98F0-4A2A-9150-0C22D88736CC}"/>
              </a:ext>
            </a:extLst>
          </p:cNvPr>
          <p:cNvGraphicFramePr>
            <a:graphicFrameLocks noGrp="1"/>
          </p:cNvGraphicFramePr>
          <p:nvPr>
            <p:ph idx="1"/>
            <p:extLst>
              <p:ext uri="{D42A27DB-BD31-4B8C-83A1-F6EECF244321}">
                <p14:modId xmlns:p14="http://schemas.microsoft.com/office/powerpoint/2010/main" val="2865300900"/>
              </p:ext>
            </p:extLst>
          </p:nvPr>
        </p:nvGraphicFramePr>
        <p:xfrm>
          <a:off x="1484313" y="2667000"/>
          <a:ext cx="10018712" cy="2225040"/>
        </p:xfrm>
        <a:graphic>
          <a:graphicData uri="http://schemas.openxmlformats.org/drawingml/2006/table">
            <a:tbl>
              <a:tblPr firstRow="1" bandRow="1">
                <a:tableStyleId>{5C22544A-7EE6-4342-B048-85BDC9FD1C3A}</a:tableStyleId>
              </a:tblPr>
              <a:tblGrid>
                <a:gridCol w="5009356">
                  <a:extLst>
                    <a:ext uri="{9D8B030D-6E8A-4147-A177-3AD203B41FA5}">
                      <a16:colId xmlns:a16="http://schemas.microsoft.com/office/drawing/2014/main" val="1167935504"/>
                    </a:ext>
                  </a:extLst>
                </a:gridCol>
                <a:gridCol w="5009356">
                  <a:extLst>
                    <a:ext uri="{9D8B030D-6E8A-4147-A177-3AD203B41FA5}">
                      <a16:colId xmlns:a16="http://schemas.microsoft.com/office/drawing/2014/main" val="126254286"/>
                    </a:ext>
                  </a:extLst>
                </a:gridCol>
              </a:tblGrid>
              <a:tr h="370840">
                <a:tc>
                  <a:txBody>
                    <a:bodyPr/>
                    <a:lstStyle/>
                    <a:p>
                      <a:r>
                        <a:rPr lang="en-US" dirty="0"/>
                        <a:t>topics</a:t>
                      </a:r>
                    </a:p>
                  </a:txBody>
                  <a:tcPr marL="94248" marR="94248"/>
                </a:tc>
                <a:tc>
                  <a:txBody>
                    <a:bodyPr/>
                    <a:lstStyle/>
                    <a:p>
                      <a:r>
                        <a:rPr lang="en-US" dirty="0"/>
                        <a:t>Page numbers</a:t>
                      </a:r>
                    </a:p>
                  </a:txBody>
                  <a:tcPr marL="94248" marR="94248"/>
                </a:tc>
                <a:extLst>
                  <a:ext uri="{0D108BD9-81ED-4DB2-BD59-A6C34878D82A}">
                    <a16:rowId xmlns:a16="http://schemas.microsoft.com/office/drawing/2014/main" val="3565000401"/>
                  </a:ext>
                </a:extLst>
              </a:tr>
              <a:tr h="370840">
                <a:tc>
                  <a:txBody>
                    <a:bodyPr/>
                    <a:lstStyle/>
                    <a:p>
                      <a:r>
                        <a:rPr lang="en-US" dirty="0"/>
                        <a:t>Objective &amp; approach</a:t>
                      </a:r>
                    </a:p>
                  </a:txBody>
                  <a:tcPr marL="94248" marR="94248"/>
                </a:tc>
                <a:tc>
                  <a:txBody>
                    <a:bodyPr/>
                    <a:lstStyle/>
                    <a:p>
                      <a:r>
                        <a:rPr lang="en-US" dirty="0"/>
                        <a:t>3-7</a:t>
                      </a:r>
                    </a:p>
                  </a:txBody>
                  <a:tcPr marL="94248" marR="94248"/>
                </a:tc>
                <a:extLst>
                  <a:ext uri="{0D108BD9-81ED-4DB2-BD59-A6C34878D82A}">
                    <a16:rowId xmlns:a16="http://schemas.microsoft.com/office/drawing/2014/main" val="4008955775"/>
                  </a:ext>
                </a:extLst>
              </a:tr>
              <a:tr h="370840">
                <a:tc>
                  <a:txBody>
                    <a:bodyPr/>
                    <a:lstStyle/>
                    <a:p>
                      <a:r>
                        <a:rPr lang="en-US" dirty="0"/>
                        <a:t>codes</a:t>
                      </a:r>
                    </a:p>
                  </a:txBody>
                  <a:tcPr marL="94248" marR="94248"/>
                </a:tc>
                <a:tc>
                  <a:txBody>
                    <a:bodyPr/>
                    <a:lstStyle/>
                    <a:p>
                      <a:r>
                        <a:rPr lang="en-US" dirty="0"/>
                        <a:t>8-23</a:t>
                      </a:r>
                    </a:p>
                  </a:txBody>
                  <a:tcPr marL="94248" marR="94248"/>
                </a:tc>
                <a:extLst>
                  <a:ext uri="{0D108BD9-81ED-4DB2-BD59-A6C34878D82A}">
                    <a16:rowId xmlns:a16="http://schemas.microsoft.com/office/drawing/2014/main" val="3942709887"/>
                  </a:ext>
                </a:extLst>
              </a:tr>
              <a:tr h="370840">
                <a:tc>
                  <a:txBody>
                    <a:bodyPr/>
                    <a:lstStyle/>
                    <a:p>
                      <a:r>
                        <a:rPr lang="en-US" dirty="0"/>
                        <a:t>Summary table explanation</a:t>
                      </a:r>
                    </a:p>
                  </a:txBody>
                  <a:tcPr marL="94248" marR="94248"/>
                </a:tc>
                <a:tc>
                  <a:txBody>
                    <a:bodyPr/>
                    <a:lstStyle/>
                    <a:p>
                      <a:r>
                        <a:rPr lang="en-US" dirty="0"/>
                        <a:t>24</a:t>
                      </a:r>
                    </a:p>
                  </a:txBody>
                  <a:tcPr marL="94248" marR="94248"/>
                </a:tc>
                <a:extLst>
                  <a:ext uri="{0D108BD9-81ED-4DB2-BD59-A6C34878D82A}">
                    <a16:rowId xmlns:a16="http://schemas.microsoft.com/office/drawing/2014/main" val="2364691264"/>
                  </a:ext>
                </a:extLst>
              </a:tr>
              <a:tr h="370840">
                <a:tc>
                  <a:txBody>
                    <a:bodyPr/>
                    <a:lstStyle/>
                    <a:p>
                      <a:r>
                        <a:rPr lang="en-US" dirty="0"/>
                        <a:t>Model accuracy</a:t>
                      </a:r>
                    </a:p>
                  </a:txBody>
                  <a:tcPr marL="94248" marR="94248"/>
                </a:tc>
                <a:tc>
                  <a:txBody>
                    <a:bodyPr/>
                    <a:lstStyle/>
                    <a:p>
                      <a:r>
                        <a:rPr lang="en-US" dirty="0"/>
                        <a:t>25-27</a:t>
                      </a:r>
                    </a:p>
                  </a:txBody>
                  <a:tcPr marL="94248" marR="94248"/>
                </a:tc>
                <a:extLst>
                  <a:ext uri="{0D108BD9-81ED-4DB2-BD59-A6C34878D82A}">
                    <a16:rowId xmlns:a16="http://schemas.microsoft.com/office/drawing/2014/main" val="234790076"/>
                  </a:ext>
                </a:extLst>
              </a:tr>
              <a:tr h="370840">
                <a:tc>
                  <a:txBody>
                    <a:bodyPr/>
                    <a:lstStyle/>
                    <a:p>
                      <a:r>
                        <a:rPr lang="en-US" dirty="0"/>
                        <a:t>Model output</a:t>
                      </a:r>
                    </a:p>
                  </a:txBody>
                  <a:tcPr marL="94248" marR="94248"/>
                </a:tc>
                <a:tc>
                  <a:txBody>
                    <a:bodyPr/>
                    <a:lstStyle/>
                    <a:p>
                      <a:r>
                        <a:rPr lang="en-US" dirty="0"/>
                        <a:t>28-30</a:t>
                      </a:r>
                    </a:p>
                  </a:txBody>
                  <a:tcPr marL="94248" marR="94248"/>
                </a:tc>
                <a:extLst>
                  <a:ext uri="{0D108BD9-81ED-4DB2-BD59-A6C34878D82A}">
                    <a16:rowId xmlns:a16="http://schemas.microsoft.com/office/drawing/2014/main" val="2260464724"/>
                  </a:ext>
                </a:extLst>
              </a:tr>
            </a:tbl>
          </a:graphicData>
        </a:graphic>
      </p:graphicFrame>
    </p:spTree>
    <p:extLst>
      <p:ext uri="{BB962C8B-B14F-4D97-AF65-F5344CB8AC3E}">
        <p14:creationId xmlns:p14="http://schemas.microsoft.com/office/powerpoint/2010/main" val="237826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A494-025D-43EB-93FF-13890313C002}"/>
              </a:ext>
            </a:extLst>
          </p:cNvPr>
          <p:cNvSpPr>
            <a:spLocks noGrp="1"/>
          </p:cNvSpPr>
          <p:nvPr>
            <p:ph type="title"/>
          </p:nvPr>
        </p:nvSpPr>
        <p:spPr/>
        <p:txBody>
          <a:bodyPr>
            <a:normAutofit/>
          </a:bodyPr>
          <a:lstStyle/>
          <a:p>
            <a:pPr algn="l"/>
            <a:r>
              <a:rPr lang="en-US" dirty="0"/>
              <a:t>Codes</a:t>
            </a:r>
            <a:br>
              <a:rPr lang="en-US" dirty="0"/>
            </a:br>
            <a:endParaRPr lang="en-US" dirty="0"/>
          </a:p>
        </p:txBody>
      </p:sp>
      <p:pic>
        <p:nvPicPr>
          <p:cNvPr id="5" name="Content Placeholder 4">
            <a:extLst>
              <a:ext uri="{FF2B5EF4-FFF2-40B4-BE49-F238E27FC236}">
                <a16:creationId xmlns:a16="http://schemas.microsoft.com/office/drawing/2014/main" id="{9DDF6447-29F7-4309-9FD2-6856F16BF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084833"/>
            <a:ext cx="9076271" cy="4187952"/>
          </a:xfrm>
        </p:spPr>
      </p:pic>
      <p:sp>
        <p:nvSpPr>
          <p:cNvPr id="6" name="Text Placeholder 5">
            <a:extLst>
              <a:ext uri="{FF2B5EF4-FFF2-40B4-BE49-F238E27FC236}">
                <a16:creationId xmlns:a16="http://schemas.microsoft.com/office/drawing/2014/main" id="{05A99AF2-CA6B-43BC-8FFD-7693D66CDFE9}"/>
              </a:ext>
            </a:extLst>
          </p:cNvPr>
          <p:cNvSpPr txBox="1">
            <a:spLocks/>
          </p:cNvSpPr>
          <p:nvPr/>
        </p:nvSpPr>
        <p:spPr>
          <a:xfrm>
            <a:off x="988314" y="1540319"/>
            <a:ext cx="4895850" cy="54451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chemeClr val="tx1"/>
                </a:solidFill>
              </a:rPr>
              <a:t>Creating dummies for different divisions</a:t>
            </a:r>
          </a:p>
        </p:txBody>
      </p:sp>
    </p:spTree>
    <p:extLst>
      <p:ext uri="{BB962C8B-B14F-4D97-AF65-F5344CB8AC3E}">
        <p14:creationId xmlns:p14="http://schemas.microsoft.com/office/powerpoint/2010/main" val="147586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FACE-3AFE-4D98-8875-EFF99410A2C7}"/>
              </a:ext>
            </a:extLst>
          </p:cNvPr>
          <p:cNvSpPr>
            <a:spLocks noGrp="1"/>
          </p:cNvSpPr>
          <p:nvPr>
            <p:ph type="title"/>
          </p:nvPr>
        </p:nvSpPr>
        <p:spPr/>
        <p:txBody>
          <a:bodyPr>
            <a:normAutofit fontScale="90000"/>
          </a:bodyPr>
          <a:lstStyle/>
          <a:p>
            <a:br>
              <a:rPr lang="en-US" dirty="0"/>
            </a:br>
            <a:r>
              <a:rPr lang="en-US" dirty="0"/>
              <a:t>Codes</a:t>
            </a:r>
            <a:br>
              <a:rPr lang="en-US" dirty="0"/>
            </a:br>
            <a:r>
              <a:rPr lang="en-US" sz="3600" dirty="0"/>
              <a:t>creating response variable</a:t>
            </a:r>
            <a:br>
              <a:rPr lang="en-US" sz="3600" dirty="0"/>
            </a:br>
            <a:r>
              <a:rPr lang="en-US" sz="1400" i="1" dirty="0"/>
              <a:t>** </a:t>
            </a:r>
            <a:r>
              <a:rPr lang="en-US" sz="1800" i="1" cap="none" dirty="0">
                <a:latin typeface="Arial Narrow" panose="020B0606020202030204" pitchFamily="34" charset="0"/>
              </a:rPr>
              <a:t>If one pays ON-TIME three or more times during these months we can say that it is likely that he/she will pay his/her bill on time in future also, and we denotes it by 1, otherwise zero.</a:t>
            </a:r>
            <a:br>
              <a:rPr lang="en-US" sz="1800" i="1" cap="none" dirty="0">
                <a:latin typeface="Arial Narrow" panose="020B0606020202030204" pitchFamily="34" charset="0"/>
              </a:rPr>
            </a:br>
            <a:br>
              <a:rPr lang="en-US" sz="3600" dirty="0"/>
            </a:br>
            <a:endParaRPr lang="en-US" dirty="0"/>
          </a:p>
        </p:txBody>
      </p:sp>
      <p:pic>
        <p:nvPicPr>
          <p:cNvPr id="5" name="Content Placeholder 4">
            <a:extLst>
              <a:ext uri="{FF2B5EF4-FFF2-40B4-BE49-F238E27FC236}">
                <a16:creationId xmlns:a16="http://schemas.microsoft.com/office/drawing/2014/main" id="{DF6958B5-F8A8-4FB3-BCA6-BB16F1A4D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830" y="2096287"/>
            <a:ext cx="9337774" cy="4385502"/>
          </a:xfrm>
        </p:spPr>
      </p:pic>
    </p:spTree>
    <p:extLst>
      <p:ext uri="{BB962C8B-B14F-4D97-AF65-F5344CB8AC3E}">
        <p14:creationId xmlns:p14="http://schemas.microsoft.com/office/powerpoint/2010/main" val="148978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9017-3F4A-4BE6-B2F2-95CA4328B247}"/>
              </a:ext>
            </a:extLst>
          </p:cNvPr>
          <p:cNvSpPr>
            <a:spLocks noGrp="1"/>
          </p:cNvSpPr>
          <p:nvPr>
            <p:ph type="title"/>
          </p:nvPr>
        </p:nvSpPr>
        <p:spPr>
          <a:xfrm>
            <a:off x="1024128" y="132723"/>
            <a:ext cx="9720072" cy="1499616"/>
          </a:xfrm>
        </p:spPr>
        <p:txBody>
          <a:bodyPr anchor="t">
            <a:normAutofit/>
          </a:bodyPr>
          <a:lstStyle/>
          <a:p>
            <a:r>
              <a:rPr lang="en-US" dirty="0"/>
              <a:t>Codes: </a:t>
            </a:r>
            <a:r>
              <a:rPr lang="en-US" sz="2800" dirty="0"/>
              <a:t>selecting inputs for logistic regression</a:t>
            </a:r>
            <a:endParaRPr lang="en-US" dirty="0"/>
          </a:p>
        </p:txBody>
      </p:sp>
      <p:pic>
        <p:nvPicPr>
          <p:cNvPr id="5" name="Content Placeholder 4">
            <a:extLst>
              <a:ext uri="{FF2B5EF4-FFF2-40B4-BE49-F238E27FC236}">
                <a16:creationId xmlns:a16="http://schemas.microsoft.com/office/drawing/2014/main" id="{B9DF67FD-6169-4B1E-BCE8-E3CD684DF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862885"/>
            <a:ext cx="9476105" cy="5461415"/>
          </a:xfrm>
        </p:spPr>
      </p:pic>
    </p:spTree>
    <p:extLst>
      <p:ext uri="{BB962C8B-B14F-4D97-AF65-F5344CB8AC3E}">
        <p14:creationId xmlns:p14="http://schemas.microsoft.com/office/powerpoint/2010/main" val="126368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5B06-FDAD-4378-AF3C-94D9F9DEE44D}"/>
              </a:ext>
            </a:extLst>
          </p:cNvPr>
          <p:cNvSpPr>
            <a:spLocks noGrp="1"/>
          </p:cNvSpPr>
          <p:nvPr>
            <p:ph type="title"/>
          </p:nvPr>
        </p:nvSpPr>
        <p:spPr/>
        <p:txBody>
          <a:bodyPr>
            <a:normAutofit/>
          </a:bodyPr>
          <a:lstStyle/>
          <a:p>
            <a:r>
              <a:rPr lang="en-US" dirty="0"/>
              <a:t>Codes</a:t>
            </a:r>
            <a:br>
              <a:rPr lang="en-US" dirty="0"/>
            </a:br>
            <a:endParaRPr lang="en-US" dirty="0"/>
          </a:p>
        </p:txBody>
      </p:sp>
      <p:sp>
        <p:nvSpPr>
          <p:cNvPr id="6" name="Text Placeholder 5">
            <a:extLst>
              <a:ext uri="{FF2B5EF4-FFF2-40B4-BE49-F238E27FC236}">
                <a16:creationId xmlns:a16="http://schemas.microsoft.com/office/drawing/2014/main" id="{3E722AFE-3AD6-490B-9C41-15E71511EAD2}"/>
              </a:ext>
            </a:extLst>
          </p:cNvPr>
          <p:cNvSpPr>
            <a:spLocks noGrp="1"/>
          </p:cNvSpPr>
          <p:nvPr>
            <p:ph type="body" idx="1"/>
          </p:nvPr>
        </p:nvSpPr>
        <p:spPr>
          <a:xfrm>
            <a:off x="1023938" y="1481163"/>
            <a:ext cx="4754880" cy="822960"/>
          </a:xfrm>
        </p:spPr>
        <p:txBody>
          <a:bodyPr anchor="t"/>
          <a:lstStyle/>
          <a:p>
            <a:r>
              <a:rPr lang="en-US" dirty="0">
                <a:solidFill>
                  <a:schemeClr val="tx1"/>
                </a:solidFill>
              </a:rPr>
              <a:t>selecting targets for logistic regression</a:t>
            </a:r>
          </a:p>
        </p:txBody>
      </p:sp>
      <p:pic>
        <p:nvPicPr>
          <p:cNvPr id="5" name="Content Placeholder 4">
            <a:extLst>
              <a:ext uri="{FF2B5EF4-FFF2-40B4-BE49-F238E27FC236}">
                <a16:creationId xmlns:a16="http://schemas.microsoft.com/office/drawing/2014/main" id="{6ED6354A-CEE9-4229-AF34-7E273B3333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9601" y="2438399"/>
            <a:ext cx="4754562" cy="3132655"/>
          </a:xfrm>
        </p:spPr>
      </p:pic>
      <p:sp>
        <p:nvSpPr>
          <p:cNvPr id="7" name="Text Placeholder 6">
            <a:extLst>
              <a:ext uri="{FF2B5EF4-FFF2-40B4-BE49-F238E27FC236}">
                <a16:creationId xmlns:a16="http://schemas.microsoft.com/office/drawing/2014/main" id="{09B5C1D6-6E60-46E5-A13D-497317683E5B}"/>
              </a:ext>
            </a:extLst>
          </p:cNvPr>
          <p:cNvSpPr>
            <a:spLocks noGrp="1"/>
          </p:cNvSpPr>
          <p:nvPr>
            <p:ph type="body" sz="quarter" idx="3"/>
          </p:nvPr>
        </p:nvSpPr>
        <p:spPr>
          <a:xfrm>
            <a:off x="6307518" y="1481163"/>
            <a:ext cx="4754880" cy="822960"/>
          </a:xfrm>
        </p:spPr>
        <p:txBody>
          <a:bodyPr anchor="t"/>
          <a:lstStyle/>
          <a:p>
            <a:r>
              <a:rPr lang="en-US" dirty="0">
                <a:solidFill>
                  <a:schemeClr val="tx1"/>
                </a:solidFill>
              </a:rPr>
              <a:t>Train and test data splitting</a:t>
            </a:r>
          </a:p>
        </p:txBody>
      </p:sp>
      <p:pic>
        <p:nvPicPr>
          <p:cNvPr id="10" name="Content Placeholder 9">
            <a:extLst>
              <a:ext uri="{FF2B5EF4-FFF2-40B4-BE49-F238E27FC236}">
                <a16:creationId xmlns:a16="http://schemas.microsoft.com/office/drawing/2014/main" id="{6B2B41FB-85C9-461B-94C0-D0C0149D999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07838" y="2304123"/>
            <a:ext cx="5077592" cy="1654484"/>
          </a:xfrm>
        </p:spPr>
      </p:pic>
    </p:spTree>
    <p:extLst>
      <p:ext uri="{BB962C8B-B14F-4D97-AF65-F5344CB8AC3E}">
        <p14:creationId xmlns:p14="http://schemas.microsoft.com/office/powerpoint/2010/main" val="3752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9085F4-812E-4B51-B06E-5D3A93275175}"/>
              </a:ext>
            </a:extLst>
          </p:cNvPr>
          <p:cNvSpPr>
            <a:spLocks noGrp="1"/>
          </p:cNvSpPr>
          <p:nvPr>
            <p:ph type="title"/>
          </p:nvPr>
        </p:nvSpPr>
        <p:spPr/>
        <p:txBody>
          <a:bodyPr>
            <a:normAutofit fontScale="90000"/>
          </a:bodyPr>
          <a:lstStyle/>
          <a:p>
            <a:pPr algn="l"/>
            <a:br>
              <a:rPr lang="en-US" dirty="0"/>
            </a:br>
            <a:r>
              <a:rPr lang="en-US" dirty="0"/>
              <a:t>codes</a:t>
            </a:r>
            <a:br>
              <a:rPr lang="en-US" dirty="0"/>
            </a:br>
            <a:r>
              <a:rPr lang="en-US" dirty="0"/>
              <a:t>fitting of logistic regression and regression score based on train data</a:t>
            </a:r>
            <a:br>
              <a:rPr lang="en-US" dirty="0"/>
            </a:br>
            <a:r>
              <a:rPr lang="en-US" sz="2200" cap="none" dirty="0" err="1"/>
              <a:t>reg.score</a:t>
            </a:r>
            <a:r>
              <a:rPr lang="en-US" sz="2200" cap="none" dirty="0"/>
              <a:t> (</a:t>
            </a:r>
            <a:r>
              <a:rPr lang="en-US" sz="2200" cap="none" dirty="0" err="1"/>
              <a:t>x_train</a:t>
            </a:r>
            <a:r>
              <a:rPr lang="en-US" sz="2200" cap="none" dirty="0"/>
              <a:t>, </a:t>
            </a:r>
            <a:r>
              <a:rPr lang="en-US" sz="2200" cap="none" dirty="0" err="1"/>
              <a:t>y_train</a:t>
            </a:r>
            <a:r>
              <a:rPr lang="en-US" sz="2200" cap="none" dirty="0"/>
              <a:t>)=0.89 (</a:t>
            </a:r>
            <a:r>
              <a:rPr lang="en-US" sz="2200" cap="none" dirty="0" err="1"/>
              <a:t>approx</a:t>
            </a:r>
            <a:r>
              <a:rPr lang="en-US" sz="2200" cap="none" dirty="0"/>
              <a:t>) which is quite good.</a:t>
            </a:r>
            <a:br>
              <a:rPr lang="en-US" sz="2200" cap="none" dirty="0"/>
            </a:br>
            <a:r>
              <a:rPr lang="en-US" sz="2200" cap="none" dirty="0"/>
              <a:t>Regression score implies our model’s prediction is 89% correct for training data, i.e. it predicts 0 when it is really 0, and 1 when it is really 1 with 89% accuracy.</a:t>
            </a:r>
            <a:endParaRPr lang="en-US" dirty="0"/>
          </a:p>
        </p:txBody>
      </p:sp>
      <p:pic>
        <p:nvPicPr>
          <p:cNvPr id="10" name="Content Placeholder 9">
            <a:extLst>
              <a:ext uri="{FF2B5EF4-FFF2-40B4-BE49-F238E27FC236}">
                <a16:creationId xmlns:a16="http://schemas.microsoft.com/office/drawing/2014/main" id="{D7C7A85B-58F1-498E-A593-36F5A1C699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859" y="3286243"/>
            <a:ext cx="9247619" cy="1885714"/>
          </a:xfrm>
        </p:spPr>
      </p:pic>
    </p:spTree>
    <p:extLst>
      <p:ext uri="{BB962C8B-B14F-4D97-AF65-F5344CB8AC3E}">
        <p14:creationId xmlns:p14="http://schemas.microsoft.com/office/powerpoint/2010/main" val="141936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2C9F-D604-4EEA-BF5B-E1111332479A}"/>
              </a:ext>
            </a:extLst>
          </p:cNvPr>
          <p:cNvSpPr>
            <a:spLocks noGrp="1"/>
          </p:cNvSpPr>
          <p:nvPr>
            <p:ph type="title"/>
          </p:nvPr>
        </p:nvSpPr>
        <p:spPr/>
        <p:txBody>
          <a:bodyPr>
            <a:normAutofit/>
          </a:bodyPr>
          <a:lstStyle/>
          <a:p>
            <a:r>
              <a:rPr lang="en-US" dirty="0"/>
              <a:t>Codes</a:t>
            </a:r>
            <a:br>
              <a:rPr lang="en-US" dirty="0"/>
            </a:br>
            <a:r>
              <a:rPr lang="en-US" dirty="0"/>
              <a:t>summary table of logistic model</a:t>
            </a:r>
          </a:p>
        </p:txBody>
      </p:sp>
      <p:pic>
        <p:nvPicPr>
          <p:cNvPr id="5" name="Content Placeholder 4">
            <a:extLst>
              <a:ext uri="{FF2B5EF4-FFF2-40B4-BE49-F238E27FC236}">
                <a16:creationId xmlns:a16="http://schemas.microsoft.com/office/drawing/2014/main" id="{64C1CB53-4F1E-4F06-B7FB-DDA71677FF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0566" y="2261615"/>
            <a:ext cx="5504886" cy="3562315"/>
          </a:xfrm>
        </p:spPr>
      </p:pic>
      <p:pic>
        <p:nvPicPr>
          <p:cNvPr id="8" name="Content Placeholder 7">
            <a:extLst>
              <a:ext uri="{FF2B5EF4-FFF2-40B4-BE49-F238E27FC236}">
                <a16:creationId xmlns:a16="http://schemas.microsoft.com/office/drawing/2014/main" id="{5D9C6CED-56A1-4F3B-A51C-01C03C8FF7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89197" y="2261616"/>
            <a:ext cx="4192237" cy="3562315"/>
          </a:xfrm>
        </p:spPr>
      </p:pic>
    </p:spTree>
    <p:extLst>
      <p:ext uri="{BB962C8B-B14F-4D97-AF65-F5344CB8AC3E}">
        <p14:creationId xmlns:p14="http://schemas.microsoft.com/office/powerpoint/2010/main" val="128686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4CDA-310A-4CF9-AE51-CC738B7A6C33}"/>
              </a:ext>
            </a:extLst>
          </p:cNvPr>
          <p:cNvSpPr>
            <a:spLocks noGrp="1"/>
          </p:cNvSpPr>
          <p:nvPr>
            <p:ph type="title"/>
          </p:nvPr>
        </p:nvSpPr>
        <p:spPr/>
        <p:txBody>
          <a:bodyPr anchor="t"/>
          <a:lstStyle/>
          <a:p>
            <a:r>
              <a:rPr lang="en-US" dirty="0"/>
              <a:t>Summary table explanation</a:t>
            </a:r>
          </a:p>
        </p:txBody>
      </p:sp>
      <p:pic>
        <p:nvPicPr>
          <p:cNvPr id="9" name="Content Placeholder 8">
            <a:extLst>
              <a:ext uri="{FF2B5EF4-FFF2-40B4-BE49-F238E27FC236}">
                <a16:creationId xmlns:a16="http://schemas.microsoft.com/office/drawing/2014/main" id="{3017C490-42E8-4504-911C-AB01276C59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52808"/>
            <a:ext cx="4296339" cy="4166992"/>
          </a:xfrm>
        </p:spPr>
      </p:pic>
      <p:sp>
        <p:nvSpPr>
          <p:cNvPr id="7" name="Text Placeholder 6">
            <a:extLst>
              <a:ext uri="{FF2B5EF4-FFF2-40B4-BE49-F238E27FC236}">
                <a16:creationId xmlns:a16="http://schemas.microsoft.com/office/drawing/2014/main" id="{B5D897CE-43BD-4F18-96B6-CEA2B3C08231}"/>
              </a:ext>
            </a:extLst>
          </p:cNvPr>
          <p:cNvSpPr>
            <a:spLocks noGrp="1"/>
          </p:cNvSpPr>
          <p:nvPr>
            <p:ph type="body" sz="half" idx="2"/>
          </p:nvPr>
        </p:nvSpPr>
        <p:spPr>
          <a:xfrm>
            <a:off x="1484312" y="2446986"/>
            <a:ext cx="3950573" cy="3683358"/>
          </a:xfrm>
        </p:spPr>
        <p:txBody>
          <a:bodyPr>
            <a:normAutofit fontScale="70000" lnSpcReduction="20000"/>
          </a:bodyPr>
          <a:lstStyle/>
          <a:p>
            <a:r>
              <a:rPr lang="en-US" sz="2000" dirty="0"/>
              <a:t>In here we have the most important features to predict the payment behavior at the top of the table, our main criteria to find the important features are </a:t>
            </a:r>
          </a:p>
          <a:p>
            <a:pPr marL="342900" indent="-342900">
              <a:buAutoNum type="arabicPeriod"/>
            </a:pPr>
            <a:r>
              <a:rPr lang="en-US" sz="2000" dirty="0"/>
              <a:t>Their coefficient must be far from 0, as a weight of 0 implies no matter the feature value we will multiply it with 0</a:t>
            </a:r>
          </a:p>
          <a:p>
            <a:pPr marL="342900" indent="-342900">
              <a:buAutoNum type="arabicPeriod"/>
            </a:pPr>
            <a:r>
              <a:rPr lang="en-US" sz="2000" dirty="0"/>
              <a:t>Their odds ratio must be far from 1, as for a unit change in feature , the odds increase by a multiple equals to the odds ratio</a:t>
            </a:r>
          </a:p>
          <a:p>
            <a:r>
              <a:rPr lang="en-US" sz="2000" dirty="0"/>
              <a:t>e.g. we have the odds ratio for </a:t>
            </a:r>
            <a:r>
              <a:rPr lang="en-US" sz="2000" dirty="0" err="1"/>
              <a:t>bucket_apr</a:t>
            </a:r>
            <a:r>
              <a:rPr lang="en-US" sz="2000" dirty="0"/>
              <a:t> 8.36</a:t>
            </a:r>
          </a:p>
          <a:p>
            <a:r>
              <a:rPr lang="en-US" sz="2000" i="1" dirty="0"/>
              <a:t>Which means the chances of on-time payment in future based on customer behavior in April is 8 times higher than based on customer behavior in January.</a:t>
            </a:r>
          </a:p>
          <a:p>
            <a:endParaRPr lang="en-US" dirty="0"/>
          </a:p>
        </p:txBody>
      </p:sp>
    </p:spTree>
    <p:extLst>
      <p:ext uri="{BB962C8B-B14F-4D97-AF65-F5344CB8AC3E}">
        <p14:creationId xmlns:p14="http://schemas.microsoft.com/office/powerpoint/2010/main" val="332868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down)">
                                      <p:cBhvr>
                                        <p:cTn id="14" dur="500"/>
                                        <p:tgtEl>
                                          <p:spTgt spid="7">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down)">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522-62A2-4DE3-8F47-9553D7022E68}"/>
              </a:ext>
            </a:extLst>
          </p:cNvPr>
          <p:cNvSpPr>
            <a:spLocks noGrp="1"/>
          </p:cNvSpPr>
          <p:nvPr>
            <p:ph type="title"/>
          </p:nvPr>
        </p:nvSpPr>
        <p:spPr/>
        <p:txBody>
          <a:bodyPr>
            <a:normAutofit fontScale="90000"/>
          </a:bodyPr>
          <a:lstStyle/>
          <a:p>
            <a:pPr algn="l"/>
            <a:br>
              <a:rPr lang="en-US" dirty="0"/>
            </a:br>
            <a:br>
              <a:rPr lang="en-US" dirty="0"/>
            </a:br>
            <a:r>
              <a:rPr lang="en-US" dirty="0"/>
              <a:t>Model accuracy</a:t>
            </a:r>
            <a:br>
              <a:rPr lang="en-US" dirty="0"/>
            </a:br>
            <a:r>
              <a:rPr lang="en-US" sz="3100" dirty="0"/>
              <a:t>this logistic model predict payment behavior of completely new customers, which it doesn’t see while training WITH 91% ACCURACY</a:t>
            </a:r>
            <a:endParaRPr lang="en-US" dirty="0"/>
          </a:p>
        </p:txBody>
      </p:sp>
      <p:pic>
        <p:nvPicPr>
          <p:cNvPr id="7" name="Content Placeholder 6">
            <a:extLst>
              <a:ext uri="{FF2B5EF4-FFF2-40B4-BE49-F238E27FC236}">
                <a16:creationId xmlns:a16="http://schemas.microsoft.com/office/drawing/2014/main" id="{1D5DFBE7-E408-4039-BCA3-64FA81CE1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948" y="3193893"/>
            <a:ext cx="6453366" cy="1203171"/>
          </a:xfrm>
        </p:spPr>
      </p:pic>
    </p:spTree>
    <p:extLst>
      <p:ext uri="{BB962C8B-B14F-4D97-AF65-F5344CB8AC3E}">
        <p14:creationId xmlns:p14="http://schemas.microsoft.com/office/powerpoint/2010/main" val="95842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0CCE-B75F-477D-8C45-39916D226D14}"/>
              </a:ext>
            </a:extLst>
          </p:cNvPr>
          <p:cNvSpPr>
            <a:spLocks noGrp="1"/>
          </p:cNvSpPr>
          <p:nvPr>
            <p:ph type="title"/>
          </p:nvPr>
        </p:nvSpPr>
        <p:spPr/>
        <p:txBody>
          <a:bodyPr>
            <a:normAutofit fontScale="90000"/>
          </a:bodyPr>
          <a:lstStyle/>
          <a:p>
            <a:r>
              <a:rPr lang="en-US" dirty="0"/>
              <a:t>Model accuracy</a:t>
            </a:r>
            <a:br>
              <a:rPr lang="en-US" dirty="0"/>
            </a:br>
            <a:r>
              <a:rPr lang="en-US" dirty="0"/>
              <a:t>roc curve</a:t>
            </a:r>
            <a:br>
              <a:rPr lang="en-US" dirty="0"/>
            </a:br>
            <a:r>
              <a:rPr lang="en-US" sz="2000" dirty="0">
                <a:latin typeface="Arial Narrow" panose="020B0606020202030204" pitchFamily="34" charset="0"/>
              </a:rPr>
              <a:t>roc curve is a plot of signal(true positive rate) against Noise(false positive rate). The model performance is determined by the area under curve (AUC), if the AUC IS 1 THEN IT WILL BE THE BEST POSSIBLE MODEL AND IF IT IS 0.5 THEN WORST CASE. HERE AUC IS 0.91.</a:t>
            </a:r>
            <a:endParaRPr lang="en-US" dirty="0">
              <a:latin typeface="Arial Narrow" panose="020B0606020202030204" pitchFamily="34" charset="0"/>
            </a:endParaRPr>
          </a:p>
        </p:txBody>
      </p:sp>
      <p:pic>
        <p:nvPicPr>
          <p:cNvPr id="7" name="Content Placeholder 6">
            <a:extLst>
              <a:ext uri="{FF2B5EF4-FFF2-40B4-BE49-F238E27FC236}">
                <a16:creationId xmlns:a16="http://schemas.microsoft.com/office/drawing/2014/main" id="{9FE395EE-A414-4FF0-94D1-5773CD4BB8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4397" y="2667000"/>
            <a:ext cx="5121603" cy="3368693"/>
          </a:xfrm>
        </p:spPr>
      </p:pic>
      <p:pic>
        <p:nvPicPr>
          <p:cNvPr id="9" name="Content Placeholder 8">
            <a:extLst>
              <a:ext uri="{FF2B5EF4-FFF2-40B4-BE49-F238E27FC236}">
                <a16:creationId xmlns:a16="http://schemas.microsoft.com/office/drawing/2014/main" id="{07DAB43F-0505-4B00-BD02-BF76B8FC322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07363" y="2667000"/>
            <a:ext cx="3721232" cy="3124200"/>
          </a:xfrm>
        </p:spPr>
      </p:pic>
    </p:spTree>
    <p:extLst>
      <p:ext uri="{BB962C8B-B14F-4D97-AF65-F5344CB8AC3E}">
        <p14:creationId xmlns:p14="http://schemas.microsoft.com/office/powerpoint/2010/main" val="106922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95F3-C39C-4563-A58A-1327661056D4}"/>
              </a:ext>
            </a:extLst>
          </p:cNvPr>
          <p:cNvSpPr>
            <a:spLocks noGrp="1"/>
          </p:cNvSpPr>
          <p:nvPr>
            <p:ph type="title"/>
          </p:nvPr>
        </p:nvSpPr>
        <p:spPr/>
        <p:txBody>
          <a:bodyPr/>
          <a:lstStyle/>
          <a:p>
            <a:r>
              <a:rPr lang="en-US" dirty="0"/>
              <a:t>PROCEDURE TO EVALUATE ROC CURVE</a:t>
            </a:r>
          </a:p>
        </p:txBody>
      </p:sp>
      <p:sp>
        <p:nvSpPr>
          <p:cNvPr id="3" name="Content Placeholder 2">
            <a:extLst>
              <a:ext uri="{FF2B5EF4-FFF2-40B4-BE49-F238E27FC236}">
                <a16:creationId xmlns:a16="http://schemas.microsoft.com/office/drawing/2014/main" id="{E2BA81D7-7D0D-4A9C-A6D1-D6165F7C5BD5}"/>
              </a:ext>
            </a:extLst>
          </p:cNvPr>
          <p:cNvSpPr>
            <a:spLocks noGrp="1"/>
          </p:cNvSpPr>
          <p:nvPr>
            <p:ph sz="half" idx="1"/>
          </p:nvPr>
        </p:nvSpPr>
        <p:spPr/>
        <p:txBody>
          <a:bodyPr>
            <a:normAutofit fontScale="92500" lnSpcReduction="2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First we draw a normal plot to get the TPR(true positive rate) &amp; FPR(false positive rate)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‘total positive’ is the area under the right side curve and ‘total negative’ is the area under the left.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‘true positive’ is the area designated as bad on the right side of the threshold and ‘false positive’ is the area designated as good on the right side of the threshold.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Now we evaluate the curve by plotting FPR on x-axis and TPR on y-axis for different threshold points.</a:t>
            </a:r>
          </a:p>
        </p:txBody>
      </p:sp>
      <p:pic>
        <p:nvPicPr>
          <p:cNvPr id="6" name="Content Placeholder 5">
            <a:extLst>
              <a:ext uri="{FF2B5EF4-FFF2-40B4-BE49-F238E27FC236}">
                <a16:creationId xmlns:a16="http://schemas.microsoft.com/office/drawing/2014/main" id="{E2C6721C-9E8B-47AF-8533-7FC7333984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2522" y="2286000"/>
            <a:ext cx="4754562" cy="3664039"/>
          </a:xfrm>
        </p:spPr>
      </p:pic>
    </p:spTree>
    <p:extLst>
      <p:ext uri="{BB962C8B-B14F-4D97-AF65-F5344CB8AC3E}">
        <p14:creationId xmlns:p14="http://schemas.microsoft.com/office/powerpoint/2010/main" val="42630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530-F21A-4E0E-ACEE-9537EF6215E9}"/>
              </a:ext>
            </a:extLst>
          </p:cNvPr>
          <p:cNvSpPr>
            <a:spLocks noGrp="1"/>
          </p:cNvSpPr>
          <p:nvPr>
            <p:ph type="title"/>
          </p:nvPr>
        </p:nvSpPr>
        <p:spPr/>
        <p:txBody>
          <a:bodyPr/>
          <a:lstStyle/>
          <a:p>
            <a:r>
              <a:rPr lang="en-US" dirty="0"/>
              <a:t>OBJECTIVE AND APPROACH</a:t>
            </a:r>
            <a:br>
              <a:rPr lang="en-US" dirty="0"/>
            </a:br>
            <a:r>
              <a:rPr lang="en-US" dirty="0"/>
              <a:t>EXPLANING THE DATA</a:t>
            </a:r>
          </a:p>
        </p:txBody>
      </p:sp>
      <p:sp>
        <p:nvSpPr>
          <p:cNvPr id="3" name="Content Placeholder 2">
            <a:extLst>
              <a:ext uri="{FF2B5EF4-FFF2-40B4-BE49-F238E27FC236}">
                <a16:creationId xmlns:a16="http://schemas.microsoft.com/office/drawing/2014/main" id="{0E08133E-08B8-49BE-A9FA-06D1D0F8F24E}"/>
              </a:ext>
            </a:extLst>
          </p:cNvPr>
          <p:cNvSpPr>
            <a:spLocks noGrp="1"/>
          </p:cNvSpPr>
          <p:nvPr>
            <p:ph idx="1"/>
          </p:nvPr>
        </p:nvSpPr>
        <p:spPr/>
        <p:txBody>
          <a:bodyPr>
            <a:normAutofit fontScale="70000" lnSpcReduction="20000"/>
          </a:bodyPr>
          <a:lstStyle/>
          <a:p>
            <a:r>
              <a:rPr lang="en-US" dirty="0"/>
              <a:t>HERE WE ARE GIVEN PAYMENT’S DATA FOR FIVE MONTHS FROM JAN 2020 TO MAY 2020 WITH THE FOLLOWING VARIABLES:</a:t>
            </a:r>
          </a:p>
          <a:p>
            <a:r>
              <a:rPr lang="en-US" dirty="0"/>
              <a:t>1. CUSTOMER ID</a:t>
            </a:r>
          </a:p>
          <a:p>
            <a:r>
              <a:rPr lang="en-US" dirty="0"/>
              <a:t>2. REGION</a:t>
            </a:r>
          </a:p>
          <a:p>
            <a:r>
              <a:rPr lang="en-US" dirty="0"/>
              <a:t>3. DIVISION</a:t>
            </a:r>
          </a:p>
          <a:p>
            <a:r>
              <a:rPr lang="en-US" dirty="0"/>
              <a:t>4. MONTH</a:t>
            </a:r>
          </a:p>
          <a:p>
            <a:r>
              <a:rPr lang="en-US" dirty="0"/>
              <a:t>5. YEAR</a:t>
            </a:r>
          </a:p>
          <a:p>
            <a:r>
              <a:rPr lang="en-US" dirty="0"/>
              <a:t>6. PAYMENT</a:t>
            </a:r>
          </a:p>
          <a:p>
            <a:r>
              <a:rPr lang="en-US" dirty="0"/>
              <a:t>7. BUCKET</a:t>
            </a:r>
          </a:p>
          <a:p>
            <a:endParaRPr lang="en-US" dirty="0"/>
          </a:p>
        </p:txBody>
      </p:sp>
    </p:spTree>
    <p:extLst>
      <p:ext uri="{BB962C8B-B14F-4D97-AF65-F5344CB8AC3E}">
        <p14:creationId xmlns:p14="http://schemas.microsoft.com/office/powerpoint/2010/main" val="9257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3C08-5410-45FC-8206-5A98BD8DFE84}"/>
              </a:ext>
            </a:extLst>
          </p:cNvPr>
          <p:cNvSpPr>
            <a:spLocks noGrp="1"/>
          </p:cNvSpPr>
          <p:nvPr>
            <p:ph type="title"/>
          </p:nvPr>
        </p:nvSpPr>
        <p:spPr>
          <a:xfrm>
            <a:off x="1094704" y="585216"/>
            <a:ext cx="9649496" cy="1499616"/>
          </a:xfrm>
        </p:spPr>
        <p:txBody>
          <a:bodyPr>
            <a:normAutofit fontScale="90000"/>
          </a:bodyPr>
          <a:lstStyle/>
          <a:p>
            <a:r>
              <a:rPr lang="en-US" dirty="0"/>
              <a:t>Model output</a:t>
            </a:r>
            <a:br>
              <a:rPr lang="en-US" dirty="0"/>
            </a:br>
            <a:r>
              <a:rPr lang="en-US" sz="1600" dirty="0"/>
              <a:t>we divide the payment behavior of customers in two categories  1. Late 2. on time</a:t>
            </a:r>
            <a:br>
              <a:rPr lang="en-US" sz="1800" dirty="0"/>
            </a:br>
            <a:r>
              <a:rPr lang="en-US" sz="1300" b="1" cap="none" dirty="0">
                <a:latin typeface="Arial Narrow" panose="020B0606020202030204" pitchFamily="34" charset="0"/>
              </a:rPr>
              <a:t>CODE: </a:t>
            </a:r>
            <a:r>
              <a:rPr lang="en-US" sz="1300" cap="none" dirty="0">
                <a:latin typeface="Arial Narrow" panose="020B0606020202030204" pitchFamily="34" charset="0"/>
              </a:rPr>
              <a:t>REG.PREDICT(SCALED_INPUTS) / THEN USING EXCEL “IF” FUNCTION TO CHANGE 0-1 INTO LATE AND ON-TIME RESPECTIVELY</a:t>
            </a:r>
            <a:br>
              <a:rPr lang="en-US" sz="1300" cap="none" dirty="0">
                <a:latin typeface="Arial Narrow" panose="020B0606020202030204" pitchFamily="34" charset="0"/>
              </a:rPr>
            </a:br>
            <a:r>
              <a:rPr lang="en-US" sz="1300" b="1" cap="none" dirty="0">
                <a:latin typeface="Arial Narrow" panose="020B0606020202030204" pitchFamily="34" charset="0"/>
              </a:rPr>
              <a:t>HERE WE EVALUATE WITH HOW MUCH PROBABILITY ONE CUSTOMER PAYS BILL ON-TIME.</a:t>
            </a:r>
            <a:br>
              <a:rPr lang="en-US" sz="1300" b="1" cap="none" dirty="0">
                <a:latin typeface="Arial Narrow" panose="020B0606020202030204" pitchFamily="34" charset="0"/>
              </a:rPr>
            </a:br>
            <a:r>
              <a:rPr lang="en-US" sz="1300" b="1" cap="none" dirty="0">
                <a:latin typeface="Arial Narrow" panose="020B0606020202030204" pitchFamily="34" charset="0"/>
              </a:rPr>
              <a:t>CODE: </a:t>
            </a:r>
            <a:r>
              <a:rPr lang="en-US" sz="1300" cap="none" dirty="0">
                <a:latin typeface="Arial Narrow" panose="020B0606020202030204" pitchFamily="34" charset="0"/>
              </a:rPr>
              <a:t>PREDICTED_PROBA=REG.PREDICT_PROBA(SCALED_INPUTS)</a:t>
            </a:r>
            <a:br>
              <a:rPr lang="en-US" sz="1300" cap="none" dirty="0">
                <a:latin typeface="Arial Narrow" panose="020B0606020202030204" pitchFamily="34" charset="0"/>
              </a:rPr>
            </a:br>
            <a:r>
              <a:rPr lang="en-US" sz="1300" cap="none" dirty="0">
                <a:latin typeface="Arial Narrow" panose="020B0606020202030204" pitchFamily="34" charset="0"/>
              </a:rPr>
              <a:t>          LIST(PREDICTED_PROBA[:,-1].ROUND(2))</a:t>
            </a:r>
            <a:endParaRPr lang="en-US" sz="1000" dirty="0">
              <a:latin typeface="Arial Narrow" panose="020B0606020202030204" pitchFamily="34" charset="0"/>
            </a:endParaRPr>
          </a:p>
        </p:txBody>
      </p:sp>
      <p:pic>
        <p:nvPicPr>
          <p:cNvPr id="7" name="Content Placeholder 6">
            <a:extLst>
              <a:ext uri="{FF2B5EF4-FFF2-40B4-BE49-F238E27FC236}">
                <a16:creationId xmlns:a16="http://schemas.microsoft.com/office/drawing/2014/main" id="{82D02224-690A-4991-9C1C-B4D31EBE2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215165"/>
            <a:ext cx="9720262" cy="3850784"/>
          </a:xfrm>
        </p:spPr>
      </p:pic>
    </p:spTree>
    <p:extLst>
      <p:ext uri="{BB962C8B-B14F-4D97-AF65-F5344CB8AC3E}">
        <p14:creationId xmlns:p14="http://schemas.microsoft.com/office/powerpoint/2010/main" val="116521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F180-C678-4B1C-9C6F-C8498C61CC2F}"/>
              </a:ext>
            </a:extLst>
          </p:cNvPr>
          <p:cNvSpPr>
            <a:spLocks noGrp="1"/>
          </p:cNvSpPr>
          <p:nvPr>
            <p:ph type="title"/>
          </p:nvPr>
        </p:nvSpPr>
        <p:spPr/>
        <p:txBody>
          <a:bodyPr/>
          <a:lstStyle/>
          <a:p>
            <a:r>
              <a:rPr lang="en-US" dirty="0"/>
              <a:t>Model output</a:t>
            </a:r>
          </a:p>
        </p:txBody>
      </p:sp>
      <p:pic>
        <p:nvPicPr>
          <p:cNvPr id="7" name="Content Placeholder 6">
            <a:extLst>
              <a:ext uri="{FF2B5EF4-FFF2-40B4-BE49-F238E27FC236}">
                <a16:creationId xmlns:a16="http://schemas.microsoft.com/office/drawing/2014/main" id="{83382395-C014-43A9-A7FC-22BFD74F7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084832"/>
            <a:ext cx="9720262" cy="3909577"/>
          </a:xfrm>
        </p:spPr>
      </p:pic>
    </p:spTree>
    <p:extLst>
      <p:ext uri="{BB962C8B-B14F-4D97-AF65-F5344CB8AC3E}">
        <p14:creationId xmlns:p14="http://schemas.microsoft.com/office/powerpoint/2010/main" val="343647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1F24-CACB-4F77-88E5-4A9F38C1322A}"/>
              </a:ext>
            </a:extLst>
          </p:cNvPr>
          <p:cNvSpPr>
            <a:spLocks noGrp="1"/>
          </p:cNvSpPr>
          <p:nvPr>
            <p:ph type="title"/>
          </p:nvPr>
        </p:nvSpPr>
        <p:spPr/>
        <p:txBody>
          <a:bodyPr>
            <a:normAutofit fontScale="90000"/>
          </a:bodyPr>
          <a:lstStyle/>
          <a:p>
            <a:br>
              <a:rPr lang="en-US" dirty="0"/>
            </a:br>
            <a:r>
              <a:rPr lang="en-US" dirty="0"/>
              <a:t>Model output</a:t>
            </a:r>
            <a:br>
              <a:rPr lang="en-US" dirty="0"/>
            </a:br>
            <a:endParaRPr lang="en-US" b="1" dirty="0">
              <a:latin typeface="Arial Narrow" panose="020B0606020202030204" pitchFamily="34" charset="0"/>
            </a:endParaRPr>
          </a:p>
        </p:txBody>
      </p:sp>
      <p:pic>
        <p:nvPicPr>
          <p:cNvPr id="7" name="Content Placeholder 6">
            <a:extLst>
              <a:ext uri="{FF2B5EF4-FFF2-40B4-BE49-F238E27FC236}">
                <a16:creationId xmlns:a16="http://schemas.microsoft.com/office/drawing/2014/main" id="{B30E52D4-0C17-4CFA-AF6E-E6A8002282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084833"/>
            <a:ext cx="9720262" cy="3787344"/>
          </a:xfrm>
        </p:spPr>
      </p:pic>
    </p:spTree>
    <p:extLst>
      <p:ext uri="{BB962C8B-B14F-4D97-AF65-F5344CB8AC3E}">
        <p14:creationId xmlns:p14="http://schemas.microsoft.com/office/powerpoint/2010/main" val="92071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39BEE-1606-405C-BB91-A448B8796D6C}"/>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68C8E9FD-25C2-4F50-8ED9-9692E016BC90}"/>
              </a:ext>
            </a:extLst>
          </p:cNvPr>
          <p:cNvSpPr>
            <a:spLocks noGrp="1"/>
          </p:cNvSpPr>
          <p:nvPr>
            <p:ph type="body" idx="1"/>
          </p:nvPr>
        </p:nvSpPr>
        <p:spPr/>
        <p:txBody>
          <a:bodyPr/>
          <a:lstStyle/>
          <a:p>
            <a:r>
              <a:rPr lang="en-US" dirty="0"/>
              <a:t>Very much</a:t>
            </a:r>
          </a:p>
        </p:txBody>
      </p:sp>
    </p:spTree>
    <p:extLst>
      <p:ext uri="{BB962C8B-B14F-4D97-AF65-F5344CB8AC3E}">
        <p14:creationId xmlns:p14="http://schemas.microsoft.com/office/powerpoint/2010/main" val="54058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D868-4E7C-49F1-AF16-BEF03B971731}"/>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3B7CB4D2-30D8-4A25-A834-736974115613}"/>
              </a:ext>
            </a:extLst>
          </p:cNvPr>
          <p:cNvSpPr>
            <a:spLocks noGrp="1"/>
          </p:cNvSpPr>
          <p:nvPr>
            <p:ph idx="1"/>
          </p:nvPr>
        </p:nvSpPr>
        <p:spPr/>
        <p:txBody>
          <a:bodyPr>
            <a:normAutofit fontScale="55000" lnSpcReduction="20000"/>
          </a:bodyPr>
          <a:lstStyle/>
          <a:p>
            <a:r>
              <a:rPr lang="en-US" dirty="0"/>
              <a:t> CUSTOMER ID HAS SERIAL NUMBERS FOR 223 CUSTOMERS</a:t>
            </a:r>
          </a:p>
          <a:p>
            <a:r>
              <a:rPr lang="en-US" dirty="0"/>
              <a:t>REGION HAS ONLY ONE REGION “R1”</a:t>
            </a:r>
          </a:p>
          <a:p>
            <a:r>
              <a:rPr lang="en-US" dirty="0"/>
              <a:t>DIVISION HAS FOUR DIVISIONS “D1”, ”D2”, ”D3”, D4”</a:t>
            </a:r>
          </a:p>
          <a:p>
            <a:r>
              <a:rPr lang="en-US" dirty="0"/>
              <a:t>MONTH HAS FIVE MONTHS IN FIVE SEPARATED SHEETS, STARTING FROM JAN TO MAY</a:t>
            </a:r>
          </a:p>
          <a:p>
            <a:r>
              <a:rPr lang="en-US" dirty="0"/>
              <a:t>YEAR IS 2020</a:t>
            </a:r>
          </a:p>
          <a:p>
            <a:r>
              <a:rPr lang="en-US" dirty="0"/>
              <a:t> PAYMENT IS THE ONLY QUANTITATIVE VARIABLE IN THE DATA, CONTANING PAYMENTS FOR RESPECTIVE CUSTOMERS</a:t>
            </a:r>
          </a:p>
          <a:p>
            <a:r>
              <a:rPr lang="en-US" dirty="0"/>
              <a:t>BUCKET, CLUSTERS THE CUSTOMERS BASED ON WHEN THEY PAYS THEIR PAYMENT.</a:t>
            </a:r>
          </a:p>
          <a:p>
            <a:r>
              <a:rPr lang="en-US" dirty="0"/>
              <a:t>THE CLASSIFICATIONS ARE: (D, D+3, D+6, D+15, D-3) WHERE, </a:t>
            </a:r>
          </a:p>
          <a:p>
            <a:pPr marL="457200" indent="-457200">
              <a:buFont typeface="+mj-lt"/>
              <a:buAutoNum type="arabicPeriod"/>
            </a:pPr>
            <a:r>
              <a:rPr lang="en-US" dirty="0"/>
              <a:t>D : DENOTES ONE PAYS IT ON DUE DATE</a:t>
            </a:r>
          </a:p>
          <a:p>
            <a:pPr marL="457200" indent="-457200">
              <a:buFont typeface="+mj-lt"/>
              <a:buAutoNum type="arabicPeriod"/>
            </a:pPr>
            <a:r>
              <a:rPr lang="en-US" dirty="0"/>
              <a:t>D+ : DENOTES ONE PAYS IT AFTER DUE DATE</a:t>
            </a:r>
          </a:p>
          <a:p>
            <a:pPr marL="457200" indent="-457200">
              <a:buFont typeface="+mj-lt"/>
              <a:buAutoNum type="arabicPeriod"/>
            </a:pPr>
            <a:r>
              <a:rPr lang="en-US" dirty="0"/>
              <a:t>D- : DENOTES ONE PAYS IT BEFORE DUE DATE</a:t>
            </a:r>
          </a:p>
          <a:p>
            <a:endParaRPr lang="en-US" dirty="0"/>
          </a:p>
        </p:txBody>
      </p:sp>
    </p:spTree>
    <p:extLst>
      <p:ext uri="{BB962C8B-B14F-4D97-AF65-F5344CB8AC3E}">
        <p14:creationId xmlns:p14="http://schemas.microsoft.com/office/powerpoint/2010/main" val="329569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7D48-E0A4-41FB-91F2-9059A8EA9B69}"/>
              </a:ext>
            </a:extLst>
          </p:cNvPr>
          <p:cNvSpPr>
            <a:spLocks noGrp="1"/>
          </p:cNvSpPr>
          <p:nvPr>
            <p:ph type="title"/>
          </p:nvPr>
        </p:nvSpPr>
        <p:spPr/>
        <p:txBody>
          <a:bodyPr/>
          <a:lstStyle/>
          <a:p>
            <a:r>
              <a:rPr lang="en-US" dirty="0"/>
              <a:t>OBJECTIVE AND APPROACH</a:t>
            </a:r>
            <a:br>
              <a:rPr lang="en-US" dirty="0"/>
            </a:br>
            <a:r>
              <a:rPr lang="en-US" dirty="0"/>
              <a:t>OBJECTIVE</a:t>
            </a:r>
          </a:p>
        </p:txBody>
      </p:sp>
      <p:sp>
        <p:nvSpPr>
          <p:cNvPr id="3" name="Content Placeholder 2">
            <a:extLst>
              <a:ext uri="{FF2B5EF4-FFF2-40B4-BE49-F238E27FC236}">
                <a16:creationId xmlns:a16="http://schemas.microsoft.com/office/drawing/2014/main" id="{57B416DD-360C-4E5E-BF74-82E2C6285690}"/>
              </a:ext>
            </a:extLst>
          </p:cNvPr>
          <p:cNvSpPr>
            <a:spLocks noGrp="1"/>
          </p:cNvSpPr>
          <p:nvPr>
            <p:ph idx="1"/>
          </p:nvPr>
        </p:nvSpPr>
        <p:spPr/>
        <p:txBody>
          <a:bodyPr/>
          <a:lstStyle/>
          <a:p>
            <a:r>
              <a:rPr lang="en-US" dirty="0"/>
              <a:t>WE ARE TO FIND THE PAYMENT BEHAVIOR OF EACH CUSTOMER.</a:t>
            </a:r>
          </a:p>
        </p:txBody>
      </p:sp>
    </p:spTree>
    <p:extLst>
      <p:ext uri="{BB962C8B-B14F-4D97-AF65-F5344CB8AC3E}">
        <p14:creationId xmlns:p14="http://schemas.microsoft.com/office/powerpoint/2010/main" val="255688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CFF5-3240-4FE0-8FF1-CD750B567707}"/>
              </a:ext>
            </a:extLst>
          </p:cNvPr>
          <p:cNvSpPr>
            <a:spLocks noGrp="1"/>
          </p:cNvSpPr>
          <p:nvPr>
            <p:ph type="title"/>
          </p:nvPr>
        </p:nvSpPr>
        <p:spPr/>
        <p:txBody>
          <a:bodyPr/>
          <a:lstStyle/>
          <a:p>
            <a:r>
              <a:rPr lang="en-US" dirty="0"/>
              <a:t>OBJECTIVE AND APPROACH</a:t>
            </a:r>
            <a:br>
              <a:rPr lang="en-US" dirty="0"/>
            </a:br>
            <a:r>
              <a:rPr lang="en-US" dirty="0"/>
              <a:t>APPROACH</a:t>
            </a:r>
          </a:p>
        </p:txBody>
      </p:sp>
      <p:sp>
        <p:nvSpPr>
          <p:cNvPr id="3" name="Content Placeholder 2">
            <a:extLst>
              <a:ext uri="{FF2B5EF4-FFF2-40B4-BE49-F238E27FC236}">
                <a16:creationId xmlns:a16="http://schemas.microsoft.com/office/drawing/2014/main" id="{80BB28D2-1319-4690-B410-2F1067D48186}"/>
              </a:ext>
            </a:extLst>
          </p:cNvPr>
          <p:cNvSpPr>
            <a:spLocks noGrp="1"/>
          </p:cNvSpPr>
          <p:nvPr>
            <p:ph idx="1"/>
          </p:nvPr>
        </p:nvSpPr>
        <p:spPr/>
        <p:txBody>
          <a:bodyPr/>
          <a:lstStyle/>
          <a:p>
            <a:r>
              <a:rPr lang="en-US" dirty="0"/>
              <a:t>HERE WE USE “</a:t>
            </a:r>
            <a:r>
              <a:rPr lang="en-US" i="1" dirty="0"/>
              <a:t>THE LOGISTIC REGRESSION” </a:t>
            </a:r>
            <a:r>
              <a:rPr lang="en-US" dirty="0"/>
              <a:t>TO PREDICT THE PAYMENT BEHAVIOR OF CUSTOMERS.</a:t>
            </a:r>
          </a:p>
        </p:txBody>
      </p:sp>
    </p:spTree>
    <p:extLst>
      <p:ext uri="{BB962C8B-B14F-4D97-AF65-F5344CB8AC3E}">
        <p14:creationId xmlns:p14="http://schemas.microsoft.com/office/powerpoint/2010/main" val="10600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0C41-15D6-4D7F-9A2B-7250C9072FE3}"/>
              </a:ext>
            </a:extLst>
          </p:cNvPr>
          <p:cNvSpPr>
            <a:spLocks noGrp="1"/>
          </p:cNvSpPr>
          <p:nvPr>
            <p:ph type="title"/>
          </p:nvPr>
        </p:nvSpPr>
        <p:spPr/>
        <p:txBody>
          <a:bodyPr anchor="t"/>
          <a:lstStyle/>
          <a:p>
            <a:pPr algn="l"/>
            <a:r>
              <a:rPr lang="en-US" dirty="0"/>
              <a:t>OBJECTIVE AND APPROACH: </a:t>
            </a:r>
            <a:r>
              <a:rPr lang="en-US" sz="2400" dirty="0"/>
              <a:t>LOGISTIC REGRESSION</a:t>
            </a:r>
            <a:endParaRPr lang="en-US" dirty="0"/>
          </a:p>
        </p:txBody>
      </p:sp>
      <p:sp>
        <p:nvSpPr>
          <p:cNvPr id="3" name="Content Placeholder 2">
            <a:extLst>
              <a:ext uri="{FF2B5EF4-FFF2-40B4-BE49-F238E27FC236}">
                <a16:creationId xmlns:a16="http://schemas.microsoft.com/office/drawing/2014/main" id="{98C41239-7F0B-401B-9028-478B75074ADF}"/>
              </a:ext>
            </a:extLst>
          </p:cNvPr>
          <p:cNvSpPr>
            <a:spLocks noGrp="1"/>
          </p:cNvSpPr>
          <p:nvPr>
            <p:ph idx="1"/>
          </p:nvPr>
        </p:nvSpPr>
        <p:spPr>
          <a:xfrm>
            <a:off x="1024128" y="1635617"/>
            <a:ext cx="9720073" cy="4673743"/>
          </a:xfrm>
        </p:spPr>
        <p:txBody>
          <a:bodyPr>
            <a:normAutofit/>
          </a:bodyPr>
          <a:lstStyle/>
          <a:p>
            <a:r>
              <a:rPr lang="en-US" sz="1500" dirty="0"/>
              <a:t>INTRODUCTION: When the study variable is a qualitative variable, then its values can be expressed using an indicator variable taking only two possible values 0 and 1. In such a case, the logistic regression is used. For example, y can denotes the values like success or failure, yes or no, like or dislike, which can be denoted by two values 0 and 1. </a:t>
            </a:r>
          </a:p>
          <a:p>
            <a:r>
              <a:rPr lang="en-US" sz="2600" dirty="0"/>
              <a:t>What is logit?</a:t>
            </a:r>
          </a:p>
          <a:p>
            <a:r>
              <a:rPr lang="en-US" sz="1500" dirty="0"/>
              <a:t>In case of linear regression g(</a:t>
            </a:r>
            <a:r>
              <a:rPr lang="en-US" sz="1500" dirty="0">
                <a:sym typeface="Symbol" panose="05050102010706020507" pitchFamily="18" charset="2"/>
              </a:rPr>
              <a:t></a:t>
            </a:r>
            <a:r>
              <a:rPr lang="en-US" sz="1500" dirty="0" err="1">
                <a:sym typeface="Symbol" panose="05050102010706020507" pitchFamily="18" charset="2"/>
              </a:rPr>
              <a:t>i</a:t>
            </a:r>
            <a:r>
              <a:rPr lang="en-US" sz="1500" dirty="0">
                <a:sym typeface="Symbol" panose="05050102010706020507" pitchFamily="18" charset="2"/>
              </a:rPr>
              <a:t>) = </a:t>
            </a:r>
            <a:r>
              <a:rPr lang="en-US" sz="1500" dirty="0" err="1">
                <a:sym typeface="Symbol" panose="05050102010706020507" pitchFamily="18" charset="2"/>
              </a:rPr>
              <a:t>i</a:t>
            </a:r>
            <a:r>
              <a:rPr lang="en-US" sz="1500" dirty="0">
                <a:sym typeface="Symbol" panose="05050102010706020507" pitchFamily="18" charset="2"/>
              </a:rPr>
              <a:t> serves as a good link function (</a:t>
            </a:r>
            <a:r>
              <a:rPr lang="en-US" sz="1500" dirty="0"/>
              <a:t>The link function in generalized linear model relates the linear predictor </a:t>
            </a:r>
            <a:r>
              <a:rPr lang="en-US" sz="1500" dirty="0">
                <a:sym typeface="Symbol" panose="05050102010706020507" pitchFamily="18" charset="2"/>
              </a:rPr>
              <a:t></a:t>
            </a:r>
            <a:r>
              <a:rPr lang="en-US" sz="1500" dirty="0" err="1"/>
              <a:t>i</a:t>
            </a:r>
            <a:r>
              <a:rPr lang="en-US" sz="1500" dirty="0"/>
              <a:t>= g(</a:t>
            </a:r>
            <a:r>
              <a:rPr lang="en-US" sz="1500" dirty="0">
                <a:sym typeface="Symbol" panose="05050102010706020507" pitchFamily="18" charset="2"/>
              </a:rPr>
              <a:t></a:t>
            </a:r>
            <a:r>
              <a:rPr lang="en-US" sz="1500" dirty="0" err="1">
                <a:sym typeface="Symbol" panose="05050102010706020507" pitchFamily="18" charset="2"/>
              </a:rPr>
              <a:t>i</a:t>
            </a:r>
            <a:r>
              <a:rPr lang="en-US" sz="1500" dirty="0">
                <a:sym typeface="Symbol" panose="05050102010706020507" pitchFamily="18" charset="2"/>
              </a:rPr>
              <a:t>)</a:t>
            </a:r>
            <a:r>
              <a:rPr lang="en-US" sz="1500" dirty="0"/>
              <a:t> to the mean response </a:t>
            </a:r>
            <a:r>
              <a:rPr lang="en-US" sz="1500" dirty="0">
                <a:sym typeface="Symbol" panose="05050102010706020507" pitchFamily="18" charset="2"/>
              </a:rPr>
              <a:t></a:t>
            </a:r>
            <a:r>
              <a:rPr lang="en-US" sz="1500" dirty="0" err="1"/>
              <a:t>i</a:t>
            </a:r>
            <a:r>
              <a:rPr lang="en-US" sz="1500" dirty="0"/>
              <a:t>)</a:t>
            </a:r>
          </a:p>
          <a:p>
            <a:r>
              <a:rPr lang="en-US" sz="1500" dirty="0"/>
              <a:t>In the case of logistic regression, the link function is defined as </a:t>
            </a:r>
            <a:r>
              <a:rPr lang="en-US" sz="1500" dirty="0">
                <a:sym typeface="Symbol" panose="05050102010706020507" pitchFamily="18" charset="2"/>
              </a:rPr>
              <a:t>ln ()</a:t>
            </a:r>
          </a:p>
          <a:p>
            <a:r>
              <a:rPr lang="en-US" sz="1500" dirty="0"/>
              <a:t>This transformation is called as the logit transformation of probability </a:t>
            </a:r>
            <a:r>
              <a:rPr lang="en-US" sz="1500" dirty="0">
                <a:sym typeface="Symbol" panose="05050102010706020507" pitchFamily="18" charset="2"/>
              </a:rPr>
              <a:t></a:t>
            </a:r>
            <a:r>
              <a:rPr lang="en-US" sz="1500" dirty="0"/>
              <a:t> and </a:t>
            </a:r>
            <a:r>
              <a:rPr lang="en-US" sz="1500" dirty="0">
                <a:sym typeface="Symbol" panose="05050102010706020507" pitchFamily="18" charset="2"/>
              </a:rPr>
              <a:t> </a:t>
            </a:r>
            <a:r>
              <a:rPr lang="en-US" sz="1500" dirty="0"/>
              <a:t>is called as odds. The link </a:t>
            </a:r>
            <a:r>
              <a:rPr lang="en-US" sz="1500" dirty="0">
                <a:sym typeface="Symbol" panose="05050102010706020507" pitchFamily="18" charset="2"/>
              </a:rPr>
              <a:t></a:t>
            </a:r>
            <a:r>
              <a:rPr lang="en-US" sz="1500" dirty="0"/>
              <a:t> is also called as log-odds.</a:t>
            </a:r>
          </a:p>
          <a:p>
            <a:r>
              <a:rPr lang="en-US" sz="2600" dirty="0"/>
              <a:t>What is odds ratio?</a:t>
            </a:r>
          </a:p>
          <a:p>
            <a:r>
              <a:rPr lang="en-US" sz="1500" dirty="0"/>
              <a:t>Odds ratio is the estimated increase in the probability of success when the value of explanatory variable changes by one unit. Consider a simple case of logistic model with only one explanatory variable:</a:t>
            </a:r>
          </a:p>
          <a:p>
            <a:endParaRPr lang="en-US" dirty="0"/>
          </a:p>
        </p:txBody>
      </p:sp>
      <p:pic>
        <p:nvPicPr>
          <p:cNvPr id="4" name="Picture 3">
            <a:extLst>
              <a:ext uri="{FF2B5EF4-FFF2-40B4-BE49-F238E27FC236}">
                <a16:creationId xmlns:a16="http://schemas.microsoft.com/office/drawing/2014/main" id="{BF0E8D77-D23B-4C9F-B471-97D98444E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3419" y="5523131"/>
            <a:ext cx="1682324" cy="340205"/>
          </a:xfrm>
          <a:prstGeom prst="rect">
            <a:avLst/>
          </a:prstGeom>
        </p:spPr>
      </p:pic>
      <p:pic>
        <p:nvPicPr>
          <p:cNvPr id="5" name="Picture 4">
            <a:extLst>
              <a:ext uri="{FF2B5EF4-FFF2-40B4-BE49-F238E27FC236}">
                <a16:creationId xmlns:a16="http://schemas.microsoft.com/office/drawing/2014/main" id="{919AC9F4-6F21-45F9-B1F0-73EB1473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824" y="5685353"/>
            <a:ext cx="2348806" cy="1164766"/>
          </a:xfrm>
          <a:prstGeom prst="rect">
            <a:avLst/>
          </a:prstGeom>
        </p:spPr>
      </p:pic>
    </p:spTree>
    <p:extLst>
      <p:ext uri="{BB962C8B-B14F-4D97-AF65-F5344CB8AC3E}">
        <p14:creationId xmlns:p14="http://schemas.microsoft.com/office/powerpoint/2010/main" val="300364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2FD5-13B0-44C8-8221-4A5BD51EDF5D}"/>
              </a:ext>
            </a:extLst>
          </p:cNvPr>
          <p:cNvSpPr>
            <a:spLocks noGrp="1"/>
          </p:cNvSpPr>
          <p:nvPr>
            <p:ph type="title"/>
          </p:nvPr>
        </p:nvSpPr>
        <p:spPr/>
        <p:txBody>
          <a:bodyPr/>
          <a:lstStyle/>
          <a:p>
            <a:r>
              <a:rPr lang="en-US" dirty="0"/>
              <a:t>Odds ratio interpretation</a:t>
            </a:r>
          </a:p>
        </p:txBody>
      </p:sp>
      <p:sp>
        <p:nvSpPr>
          <p:cNvPr id="3" name="Content Placeholder 2">
            <a:extLst>
              <a:ext uri="{FF2B5EF4-FFF2-40B4-BE49-F238E27FC236}">
                <a16:creationId xmlns:a16="http://schemas.microsoft.com/office/drawing/2014/main" id="{A11D1B59-CF1A-4183-AA58-B06DD8D37514}"/>
              </a:ext>
            </a:extLst>
          </p:cNvPr>
          <p:cNvSpPr>
            <a:spLocks noGrp="1"/>
          </p:cNvSpPr>
          <p:nvPr>
            <p:ph idx="1"/>
          </p:nvPr>
        </p:nvSpPr>
        <p:spPr/>
        <p:txBody>
          <a:bodyPr/>
          <a:lstStyle/>
          <a:p>
            <a:r>
              <a:rPr lang="en-US" dirty="0"/>
              <a:t>If the odds is equals to 5:1 and odds ratio is 2, the 1 unit change in explanatory variable makes the odds 5:1 to 10:1</a:t>
            </a:r>
          </a:p>
          <a:p>
            <a:endParaRPr lang="en-US" dirty="0"/>
          </a:p>
          <a:p>
            <a:pPr algn="ctr"/>
            <a:r>
              <a:rPr lang="en-US" sz="4000" dirty="0">
                <a:solidFill>
                  <a:schemeClr val="accent1">
                    <a:lumMod val="50000"/>
                  </a:schemeClr>
                </a:solidFill>
              </a:rPr>
              <a:t>Odds(xi+1)=OR * Odds(xi)</a:t>
            </a:r>
          </a:p>
        </p:txBody>
      </p:sp>
    </p:spTree>
    <p:extLst>
      <p:ext uri="{BB962C8B-B14F-4D97-AF65-F5344CB8AC3E}">
        <p14:creationId xmlns:p14="http://schemas.microsoft.com/office/powerpoint/2010/main" val="54286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4DA-E2D8-42BD-9B69-F519666FF522}"/>
              </a:ext>
            </a:extLst>
          </p:cNvPr>
          <p:cNvSpPr>
            <a:spLocks noGrp="1"/>
          </p:cNvSpPr>
          <p:nvPr>
            <p:ph type="title"/>
          </p:nvPr>
        </p:nvSpPr>
        <p:spPr/>
        <p:txBody>
          <a:bodyPr/>
          <a:lstStyle/>
          <a:p>
            <a:r>
              <a:rPr lang="en-US" dirty="0"/>
              <a:t>OBJECTIVE AND APPROACH</a:t>
            </a:r>
            <a:br>
              <a:rPr lang="en-US" dirty="0"/>
            </a:br>
            <a:r>
              <a:rPr lang="en-US" dirty="0"/>
              <a:t>PREPROCCESSING</a:t>
            </a:r>
          </a:p>
        </p:txBody>
      </p:sp>
      <p:sp>
        <p:nvSpPr>
          <p:cNvPr id="3" name="Content Placeholder 2">
            <a:extLst>
              <a:ext uri="{FF2B5EF4-FFF2-40B4-BE49-F238E27FC236}">
                <a16:creationId xmlns:a16="http://schemas.microsoft.com/office/drawing/2014/main" id="{CAE9E15B-BA6B-42E4-92B9-C8FA60430023}"/>
              </a:ext>
            </a:extLst>
          </p:cNvPr>
          <p:cNvSpPr>
            <a:spLocks noGrp="1"/>
          </p:cNvSpPr>
          <p:nvPr>
            <p:ph idx="1"/>
          </p:nvPr>
        </p:nvSpPr>
        <p:spPr/>
        <p:txBody>
          <a:bodyPr>
            <a:normAutofit fontScale="77500" lnSpcReduction="20000"/>
          </a:bodyPr>
          <a:lstStyle/>
          <a:p>
            <a:r>
              <a:rPr lang="en-US" dirty="0"/>
              <a:t>1</a:t>
            </a:r>
            <a:r>
              <a:rPr lang="en-US" dirty="0">
                <a:latin typeface="Times New Roman" panose="02020603050405020304" pitchFamily="18" charset="0"/>
                <a:cs typeface="Times New Roman" panose="02020603050405020304" pitchFamily="18" charset="0"/>
              </a:rPr>
              <a:t>. Firstly, we merge all five month’s data W.R.T the customer id</a:t>
            </a:r>
          </a:p>
          <a:p>
            <a:r>
              <a:rPr lang="en-US" dirty="0">
                <a:latin typeface="Times New Roman" panose="02020603050405020304" pitchFamily="18" charset="0"/>
                <a:cs typeface="Times New Roman" panose="02020603050405020304" pitchFamily="18" charset="0"/>
              </a:rPr>
              <a:t>2. The preprocessed data has id, division, five payments &amp; five buckets columns</a:t>
            </a:r>
          </a:p>
          <a:p>
            <a:r>
              <a:rPr lang="en-US" dirty="0">
                <a:latin typeface="Times New Roman" panose="02020603050405020304" pitchFamily="18" charset="0"/>
                <a:cs typeface="Times New Roman" panose="02020603050405020304" pitchFamily="18" charset="0"/>
              </a:rPr>
              <a:t>3. Then we change the bucket columns to categorical variables, </a:t>
            </a:r>
          </a:p>
          <a:p>
            <a:r>
              <a:rPr lang="en-US" dirty="0">
                <a:latin typeface="Times New Roman" panose="02020603050405020304" pitchFamily="18" charset="0"/>
                <a:cs typeface="Times New Roman" panose="02020603050405020304" pitchFamily="18" charset="0"/>
              </a:rPr>
              <a:t>Here, </a:t>
            </a:r>
            <a:r>
              <a:rPr lang="en-US" sz="2400" i="1" dirty="0">
                <a:latin typeface="Times New Roman" panose="02020603050405020304" pitchFamily="18" charset="0"/>
                <a:cs typeface="Times New Roman" panose="02020603050405020304" pitchFamily="18" charset="0"/>
              </a:rPr>
              <a:t>on-time payment (denoted as 1) if the payment done within 5 days of due date, otherwise late</a:t>
            </a:r>
            <a:r>
              <a:rPr lang="en-US" dirty="0">
                <a:latin typeface="Times New Roman" panose="02020603050405020304" pitchFamily="18" charset="0"/>
                <a:cs typeface="Times New Roman" panose="02020603050405020304" pitchFamily="18" charset="0"/>
              </a:rPr>
              <a:t> (denoted as 0) </a:t>
            </a:r>
          </a:p>
          <a:p>
            <a:r>
              <a:rPr lang="en-US" dirty="0">
                <a:latin typeface="Times New Roman" panose="02020603050405020304" pitchFamily="18" charset="0"/>
                <a:cs typeface="Times New Roman" panose="02020603050405020304" pitchFamily="18" charset="0"/>
              </a:rPr>
              <a:t>4. Then we create a “target variable” named “payment behavior”. It is also a categorical type variable taking only two values 0 &amp; 1.</a:t>
            </a:r>
          </a:p>
          <a:p>
            <a:r>
              <a:rPr lang="en-US" dirty="0">
                <a:latin typeface="Times New Roman" panose="02020603050405020304" pitchFamily="18" charset="0"/>
                <a:cs typeface="Times New Roman" panose="02020603050405020304" pitchFamily="18" charset="0"/>
              </a:rPr>
              <a:t>5. The target column is created by adding the updated bucket columns, if the sum is 3 or more we denote it by 1, otherwise 0. (I.E. If a person did 3 or more times “on-time payment” then it is likely that in future he will do the same)</a:t>
            </a:r>
          </a:p>
        </p:txBody>
      </p:sp>
    </p:spTree>
    <p:extLst>
      <p:ext uri="{BB962C8B-B14F-4D97-AF65-F5344CB8AC3E}">
        <p14:creationId xmlns:p14="http://schemas.microsoft.com/office/powerpoint/2010/main" val="406644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440</TotalTime>
  <Words>1503</Words>
  <Application>Microsoft Office PowerPoint</Application>
  <PresentationFormat>Widescreen</PresentationFormat>
  <Paragraphs>113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Narrow</vt:lpstr>
      <vt:lpstr>Corbel</vt:lpstr>
      <vt:lpstr>Times New Roman</vt:lpstr>
      <vt:lpstr>Wingdings 2</vt:lpstr>
      <vt:lpstr>Parallax</vt:lpstr>
      <vt:lpstr>Payment behavior prediction model</vt:lpstr>
      <vt:lpstr>index</vt:lpstr>
      <vt:lpstr>OBJECTIVE AND APPROACH EXPLANING THE DATA</vt:lpstr>
      <vt:lpstr>(contd.)</vt:lpstr>
      <vt:lpstr>OBJECTIVE AND APPROACH OBJECTIVE</vt:lpstr>
      <vt:lpstr>OBJECTIVE AND APPROACH APPROACH</vt:lpstr>
      <vt:lpstr>OBJECTIVE AND APPROACH: LOGISTIC REGRESSION</vt:lpstr>
      <vt:lpstr>Odds ratio interpretation</vt:lpstr>
      <vt:lpstr>OBJECTIVE AND APPROACH PREPROCCESSING</vt:lpstr>
      <vt:lpstr> Codes importing necessary packages &amp; dataset </vt:lpstr>
      <vt:lpstr>Codes Summary </vt:lpstr>
      <vt:lpstr>codes Summary </vt:lpstr>
      <vt:lpstr>codes summary</vt:lpstr>
      <vt:lpstr>Codes Plotting bar graph for bucket frequency </vt:lpstr>
      <vt:lpstr>Codes Plotting bar graph for bucket frequency </vt:lpstr>
      <vt:lpstr>Codes predictive analysis</vt:lpstr>
      <vt:lpstr>Codes importing the preprocessed data</vt:lpstr>
      <vt:lpstr>Codes Building different functions to remove comma and apostrophe from payments column in the months of March and April</vt:lpstr>
      <vt:lpstr>Codes  creating dummies</vt:lpstr>
      <vt:lpstr>Codes </vt:lpstr>
      <vt:lpstr> Codes creating response variable ** If one pays ON-TIME three or more times during these months we can say that it is likely that he/she will pay his/her bill on time in future also, and we denotes it by 1, otherwise zero.  </vt:lpstr>
      <vt:lpstr>Codes: selecting inputs for logistic regression</vt:lpstr>
      <vt:lpstr>Codes </vt:lpstr>
      <vt:lpstr> codes fitting of logistic regression and regression score based on train data reg.score (x_train, y_train)=0.89 (approx) which is quite good. Regression score implies our model’s prediction is 89% correct for training data, i.e. it predicts 0 when it is really 0, and 1 when it is really 1 with 89% accuracy.</vt:lpstr>
      <vt:lpstr>Codes summary table of logistic model</vt:lpstr>
      <vt:lpstr>Summary table explanation</vt:lpstr>
      <vt:lpstr>  Model accuracy this logistic model predict payment behavior of completely new customers, which it doesn’t see while training WITH 91% ACCURACY</vt:lpstr>
      <vt:lpstr>Model accuracy roc curve roc curve is a plot of signal(true positive rate) against Noise(false positive rate). The model performance is determined by the area under curve (AUC), if the AUC IS 1 THEN IT WILL BE THE BEST POSSIBLE MODEL AND IF IT IS 0.5 THEN WORST CASE. HERE AUC IS 0.91.</vt:lpstr>
      <vt:lpstr>PROCEDURE TO EVALUATE ROC CURVE</vt:lpstr>
      <vt:lpstr>Model output we divide the payment behavior of customers in two categories  1. Late 2. on time CODE: REG.PREDICT(SCALED_INPUTS) / THEN USING EXCEL “IF” FUNCTION TO CHANGE 0-1 INTO LATE AND ON-TIME RESPECTIVELY HERE WE EVALUATE WITH HOW MUCH PROBABILITY ONE CUSTOMER PAYS BILL ON-TIME. CODE: PREDICTED_PROBA=REG.PREDICT_PROBA(SCALED_INPUTS)           LIST(PREDICTED_PROBA[:,-1].ROUND(2))</vt:lpstr>
      <vt:lpstr>Model output</vt:lpstr>
      <vt:lpstr> Model 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Ayan Pal</dc:creator>
  <cp:lastModifiedBy>Ayan Pal</cp:lastModifiedBy>
  <cp:revision>43</cp:revision>
  <dcterms:created xsi:type="dcterms:W3CDTF">2020-12-06T03:18:54Z</dcterms:created>
  <dcterms:modified xsi:type="dcterms:W3CDTF">2020-12-06T20:23:53Z</dcterms:modified>
</cp:coreProperties>
</file>