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inyon Script"/>
      <p:regular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  <p:embeddedFont>
      <p:font typeface="Permanent Marker"/>
      <p:regular r:id="rId22"/>
    </p:embeddedFont>
    <p:embeddedFont>
      <p:font typeface="Pacifico"/>
      <p:regular r:id="rId23"/>
    </p:embeddedFont>
    <p:embeddedFont>
      <p:font typeface="Bree Serif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PermanentMarker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font" Target="fonts/PinyonScript-regular.fntdata"/><Relationship Id="rId24" Type="http://schemas.openxmlformats.org/officeDocument/2006/relationships/font" Target="fonts/BreeSerif-regular.fntdata"/><Relationship Id="rId12" Type="http://schemas.openxmlformats.org/officeDocument/2006/relationships/slide" Target="slides/slide7.xml"/><Relationship Id="rId23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/>
          <p:nvPr/>
        </p:nvSpPr>
        <p:spPr>
          <a:xfrm>
            <a:off x="152412" y="484156"/>
            <a:ext cx="8796000" cy="39858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1" name="Shape 111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     EDUHUB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Learning made easy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22818" y="86013"/>
            <a:ext cx="1756761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898200" y="86000"/>
            <a:ext cx="3276600" cy="346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EDUHUB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239000" y="281362"/>
            <a:ext cx="1752600" cy="15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02-OCT-2016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239000" y="86025"/>
            <a:ext cx="1752600" cy="15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</a:t>
            </a:r>
          </a:p>
        </p:txBody>
      </p:sp>
      <p:sp>
        <p:nvSpPr>
          <p:cNvPr id="142" name="Shape 142"/>
          <p:cNvSpPr/>
          <p:nvPr/>
        </p:nvSpPr>
        <p:spPr>
          <a:xfrm>
            <a:off x="222825" y="3480005"/>
            <a:ext cx="4342800" cy="1461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Cost Structure</a:t>
            </a:r>
          </a:p>
          <a:p>
            <a:pPr indent="-3048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Bree Serif"/>
              <a:buChar char="●"/>
            </a:pPr>
            <a:r>
              <a:rPr lang="en" sz="1200">
                <a:solidFill>
                  <a:srgbClr val="CC0000"/>
                </a:solidFill>
                <a:latin typeface="Bree Serif"/>
                <a:ea typeface="Bree Serif"/>
                <a:cs typeface="Bree Serif"/>
                <a:sym typeface="Bree Serif"/>
              </a:rPr>
              <a:t>No major investment involved</a:t>
            </a:r>
          </a:p>
          <a:p>
            <a:pPr indent="-3048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Bree Serif"/>
              <a:buChar char="●"/>
            </a:pPr>
            <a:r>
              <a:rPr lang="en" sz="1200">
                <a:solidFill>
                  <a:srgbClr val="CC0000"/>
                </a:solidFill>
                <a:latin typeface="Bree Serif"/>
                <a:ea typeface="Bree Serif"/>
                <a:cs typeface="Bree Serif"/>
                <a:sym typeface="Bree Serif"/>
              </a:rPr>
              <a:t>Would start acquisition from FREEMIUM policies then building on  there would be PREMIUM policies.</a:t>
            </a:r>
          </a:p>
          <a:p>
            <a:pPr indent="-3048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Bree Serif"/>
              <a:buChar char="●"/>
            </a:pPr>
            <a:r>
              <a:rPr lang="en" sz="1200">
                <a:solidFill>
                  <a:srgbClr val="CC0000"/>
                </a:solidFill>
                <a:latin typeface="Bree Serif"/>
                <a:ea typeface="Bree Serif"/>
                <a:cs typeface="Bree Serif"/>
                <a:sym typeface="Bree Serif"/>
              </a:rPr>
              <a:t>Next step would be to bring schools and universities together to implement our plan and thus provide ultimate freedom to students.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50441" y="3498951"/>
            <a:ext cx="4398000" cy="1003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Revenue Streams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sz="1200"/>
              <a:t> Money generated from PREMIUM logins.</a:t>
            </a:r>
          </a:p>
          <a:p>
            <a:pPr indent="-3048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200"/>
              <a:t>Alternate Revenue Source:Advertisments and Tariff on each student- teacher make up.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52400" y="498093"/>
            <a:ext cx="1764791" cy="2981894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Problems</a:t>
            </a:r>
          </a:p>
          <a:p>
            <a:pPr indent="-292100" lvl="0" marL="457200" marR="0" rtl="0" algn="l">
              <a:spcBef>
                <a:spcPts val="0"/>
              </a:spcBef>
              <a:buClr>
                <a:srgbClr val="CC0000"/>
              </a:buClr>
              <a:buSzPct val="100000"/>
              <a:buFont typeface="Bree Serif"/>
              <a:buChar char="●"/>
            </a:pPr>
            <a:r>
              <a:rPr lang="en" sz="1000">
                <a:solidFill>
                  <a:srgbClr val="CC0000"/>
                </a:solidFill>
                <a:latin typeface="Bree Serif"/>
                <a:ea typeface="Bree Serif"/>
                <a:cs typeface="Bree Serif"/>
                <a:sym typeface="Bree Serif"/>
              </a:rPr>
              <a:t>Wastage of time due to random surfing.</a:t>
            </a:r>
          </a:p>
          <a:p>
            <a:pPr indent="-292100" lvl="0" marL="457200" marR="0" rtl="0" algn="l">
              <a:spcBef>
                <a:spcPts val="0"/>
              </a:spcBef>
              <a:buClr>
                <a:srgbClr val="CC0000"/>
              </a:buClr>
              <a:buSzPct val="100000"/>
              <a:buFont typeface="Bree Serif"/>
              <a:buChar char="●"/>
            </a:pPr>
            <a:r>
              <a:rPr lang="en" sz="1000">
                <a:solidFill>
                  <a:srgbClr val="CC0000"/>
                </a:solidFill>
                <a:latin typeface="Bree Serif"/>
                <a:ea typeface="Bree Serif"/>
                <a:cs typeface="Bree Serif"/>
                <a:sym typeface="Bree Serif"/>
              </a:rPr>
              <a:t>Missing out the best.</a:t>
            </a:r>
          </a:p>
          <a:p>
            <a:pPr indent="-292100" lvl="0" marL="457200" marR="0" rtl="0" algn="l">
              <a:spcBef>
                <a:spcPts val="0"/>
              </a:spcBef>
              <a:buClr>
                <a:srgbClr val="CC0000"/>
              </a:buClr>
              <a:buSzPct val="100000"/>
              <a:buFont typeface="Bree Serif"/>
              <a:buChar char="●"/>
            </a:pPr>
            <a:r>
              <a:rPr lang="en" sz="1000">
                <a:solidFill>
                  <a:srgbClr val="CC0000"/>
                </a:solidFill>
                <a:latin typeface="Bree Serif"/>
                <a:ea typeface="Bree Serif"/>
                <a:cs typeface="Bree Serif"/>
                <a:sym typeface="Bree Serif"/>
              </a:rPr>
              <a:t>Falling  prey to wrong people.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7191" y="498093"/>
            <a:ext cx="1764791" cy="1490946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Solution</a:t>
            </a:r>
          </a:p>
          <a:p>
            <a:pPr indent="-228600" lvl="0" marL="457200" marR="0" rtl="0" algn="l">
              <a:spcBef>
                <a:spcPts val="0"/>
              </a:spcBef>
              <a:buClr>
                <a:srgbClr val="A2C4C9"/>
              </a:buClr>
              <a:buFont typeface="Bree Serif"/>
              <a:buChar char="●"/>
            </a:pPr>
            <a:r>
              <a:rPr lang="en">
                <a:solidFill>
                  <a:srgbClr val="A2C4C9"/>
                </a:solidFill>
                <a:latin typeface="Bree Serif"/>
                <a:ea typeface="Bree Serif"/>
                <a:cs typeface="Bree Serif"/>
                <a:sym typeface="Bree Serif"/>
              </a:rPr>
              <a:t>An infinite collection</a:t>
            </a:r>
          </a:p>
          <a:p>
            <a:pPr indent="-228600" lvl="0" marL="457200" marR="0" rtl="0" algn="l">
              <a:spcBef>
                <a:spcPts val="0"/>
              </a:spcBef>
              <a:buClr>
                <a:srgbClr val="A2C4C9"/>
              </a:buClr>
              <a:buFont typeface="Bree Serif"/>
              <a:buChar char="●"/>
            </a:pPr>
            <a:r>
              <a:rPr lang="en">
                <a:solidFill>
                  <a:srgbClr val="A2C4C9"/>
                </a:solidFill>
                <a:latin typeface="Bree Serif"/>
                <a:ea typeface="Bree Serif"/>
                <a:cs typeface="Bree Serif"/>
                <a:sym typeface="Bree Serif"/>
              </a:rPr>
              <a:t>No wastage of time</a:t>
            </a:r>
          </a:p>
          <a:p>
            <a:pPr indent="-228600" lvl="0" marL="457200" marR="0" rtl="0" algn="l">
              <a:spcBef>
                <a:spcPts val="0"/>
              </a:spcBef>
              <a:buClr>
                <a:srgbClr val="A2C4C9"/>
              </a:buClr>
              <a:buFont typeface="Bree Serif"/>
              <a:buChar char="●"/>
            </a:pPr>
            <a:r>
              <a:rPr lang="en">
                <a:solidFill>
                  <a:srgbClr val="A2C4C9"/>
                </a:solidFill>
                <a:latin typeface="Bree Serif"/>
                <a:ea typeface="Bree Serif"/>
                <a:cs typeface="Bree Serif"/>
                <a:sym typeface="Bree Serif"/>
              </a:rPr>
              <a:t>Facilities at home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features</a:t>
            </a:r>
          </a:p>
        </p:txBody>
      </p:sp>
      <p:sp>
        <p:nvSpPr>
          <p:cNvPr id="146" name="Shape 146"/>
          <p:cNvSpPr/>
          <p:nvPr/>
        </p:nvSpPr>
        <p:spPr>
          <a:xfrm>
            <a:off x="1917191" y="1989040"/>
            <a:ext cx="1764791" cy="1490946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98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Key Metrics</a:t>
            </a:r>
          </a:p>
          <a:p>
            <a:pPr indent="-304800" lvl="0" marL="457200" marR="0" rtl="0" algn="l">
              <a:spcBef>
                <a:spcPts val="0"/>
              </a:spcBef>
              <a:buClr>
                <a:srgbClr val="EA9999"/>
              </a:buClr>
              <a:buSzPct val="100000"/>
              <a:buFont typeface="Proxima Nova"/>
              <a:buChar char="●"/>
            </a:pPr>
            <a:r>
              <a:rPr lang="en" sz="1200">
                <a:solidFill>
                  <a:srgbClr val="EA9999"/>
                </a:solidFill>
                <a:latin typeface="Proxima Nova"/>
                <a:ea typeface="Proxima Nova"/>
                <a:cs typeface="Proxima Nova"/>
                <a:sym typeface="Proxima Nova"/>
              </a:rPr>
              <a:t>Updating new educational resources</a:t>
            </a:r>
          </a:p>
          <a:p>
            <a:pPr indent="-304800" lvl="0" marL="457200" marR="0" rtl="0" algn="l">
              <a:spcBef>
                <a:spcPts val="0"/>
              </a:spcBef>
              <a:buClr>
                <a:srgbClr val="EA9999"/>
              </a:buClr>
              <a:buSzPct val="100000"/>
              <a:buFont typeface="Proxima Nova"/>
              <a:buChar char="●"/>
            </a:pPr>
            <a:r>
              <a:rPr lang="en" sz="1200">
                <a:solidFill>
                  <a:srgbClr val="EA9999"/>
                </a:solidFill>
                <a:latin typeface="Proxima Nova"/>
                <a:ea typeface="Proxima Nova"/>
                <a:cs typeface="Proxima Nova"/>
                <a:sym typeface="Proxima Nova"/>
              </a:rPr>
              <a:t>Spreading our word</a:t>
            </a:r>
          </a:p>
        </p:txBody>
      </p:sp>
      <p:sp>
        <p:nvSpPr>
          <p:cNvPr id="147" name="Shape 147"/>
          <p:cNvSpPr/>
          <p:nvPr/>
        </p:nvSpPr>
        <p:spPr>
          <a:xfrm>
            <a:off x="3654105" y="498093"/>
            <a:ext cx="1764791" cy="2981894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Unique Value Proposition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We provide Consistent,Comprehensive,Collaborative  solutions to all educational problems.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418900" y="498100"/>
            <a:ext cx="1764900" cy="1557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Unfair Advantage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9FC5E8"/>
                </a:solidFill>
                <a:latin typeface="Pacifico"/>
                <a:ea typeface="Pacifico"/>
                <a:cs typeface="Pacifico"/>
                <a:sym typeface="Pacifico"/>
              </a:rPr>
              <a:t>We provide videos custom searched from google,so there is nothing you can steal from google,we are WHOLESOME.</a:t>
            </a:r>
          </a:p>
        </p:txBody>
      </p:sp>
      <p:sp>
        <p:nvSpPr>
          <p:cNvPr id="149" name="Shape 149"/>
          <p:cNvSpPr/>
          <p:nvPr/>
        </p:nvSpPr>
        <p:spPr>
          <a:xfrm>
            <a:off x="5418923" y="2054952"/>
            <a:ext cx="1764899" cy="149099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Channels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Social Media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Educational instis and teachers etc..</a:t>
            </a:r>
          </a:p>
        </p:txBody>
      </p:sp>
      <p:sp>
        <p:nvSpPr>
          <p:cNvPr id="150" name="Shape 150"/>
          <p:cNvSpPr/>
          <p:nvPr/>
        </p:nvSpPr>
        <p:spPr>
          <a:xfrm>
            <a:off x="7183689" y="498093"/>
            <a:ext cx="1764791" cy="2981894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FF99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Customer Segments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●"/>
            </a:pPr>
            <a:r>
              <a:rPr lang="en" sz="12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 Community </a:t>
            </a:r>
          </a:p>
          <a:p>
            <a:pPr indent="-304800" lvl="0" marL="457200" marR="0" rtl="0" algn="l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●"/>
            </a:pPr>
            <a:r>
              <a:rPr lang="en" sz="12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Teachers</a:t>
            </a:r>
          </a:p>
          <a:p>
            <a:pPr indent="-304800" lvl="0" marL="457200" marR="0" rtl="0" algn="l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●"/>
            </a:pPr>
            <a:r>
              <a:rPr lang="en" sz="12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Researchers</a:t>
            </a:r>
          </a:p>
        </p:txBody>
      </p:sp>
      <p:sp>
        <p:nvSpPr>
          <p:cNvPr id="151" name="Shape 151"/>
          <p:cNvSpPr/>
          <p:nvPr/>
        </p:nvSpPr>
        <p:spPr>
          <a:xfrm>
            <a:off x="6230717" y="4687972"/>
            <a:ext cx="1037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 the Plan ??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Building up “EDUHUB”,a google extension to provide sorted courses in all fields.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Anyone can start from a free account (FREEMIUM) to select and search for suitable courses at one place.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to network and build upon a support platform,one has to sign in a PREMIUM account.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Later on instructors can advertise their product and henceforth revenue would be generated from advertisements and student-teacher make up.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Freemium  vs Premium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Freemium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Popularising step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Services provided would be customized searching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832400" y="1228675"/>
            <a:ext cx="3999900" cy="35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Premium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Revenue step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 would increase with popularity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Would provide ultimate learning solutions like: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Management of your account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Provision of connectivity with peers and mentors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Various suggestive courses based on profiles of users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Linking of various social profiles with EDUHUB.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Financial  Review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5675" y="118542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Starting from almost zero capital,and no major investment required until site turns big.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development ,further funds could be raised for sake advertisement.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major risks involved, as it would be growing on its 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 expansions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Once the site is sufficiently popular,the model could be applied to schools and universities.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Social networking along with education could be a new concept.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All this could be integrated with formal degrees,appointments for companies be made based on this,people would be knowing whatever their friends are doing which could be from learning a piano to learning quantum physics.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201700" y="252125"/>
            <a:ext cx="600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inyon Script"/>
                <a:ea typeface="Pinyon Script"/>
                <a:cs typeface="Pinyon Script"/>
                <a:sym typeface="Pinyon Script"/>
              </a:rPr>
              <a:t>Developers:</a:t>
            </a:r>
          </a:p>
          <a:p>
            <a:pPr indent="-533400" lvl="0" marL="457200" rtl="0">
              <a:spcBef>
                <a:spcPts val="0"/>
              </a:spcBef>
              <a:buSzPct val="100000"/>
              <a:buFont typeface="Permanent Marker"/>
              <a:buChar char="●"/>
            </a:pPr>
            <a:r>
              <a:rPr lang="en" sz="4800">
                <a:latin typeface="Permanent Marker"/>
                <a:ea typeface="Permanent Marker"/>
                <a:cs typeface="Permanent Marker"/>
                <a:sym typeface="Permanent Marker"/>
              </a:rPr>
              <a:t>Anant</a:t>
            </a:r>
          </a:p>
          <a:p>
            <a:pPr indent="-533400" lvl="0" marL="457200" rtl="0">
              <a:spcBef>
                <a:spcPts val="0"/>
              </a:spcBef>
              <a:buSzPct val="100000"/>
              <a:buFont typeface="Permanent Marker"/>
              <a:buChar char="●"/>
            </a:pPr>
            <a:r>
              <a:rPr lang="en" sz="4800">
                <a:latin typeface="Permanent Marker"/>
                <a:ea typeface="Permanent Marker"/>
                <a:cs typeface="Permanent Marker"/>
                <a:sym typeface="Permanent Marker"/>
              </a:rPr>
              <a:t>Parv</a:t>
            </a:r>
          </a:p>
          <a:p>
            <a:pPr indent="-533400" lvl="0" marL="457200">
              <a:spcBef>
                <a:spcPts val="0"/>
              </a:spcBef>
              <a:buSzPct val="100000"/>
              <a:buFont typeface="Permanent Marker"/>
              <a:buChar char="●"/>
            </a:pPr>
            <a:r>
              <a:rPr lang="en" sz="4800">
                <a:latin typeface="Permanent Marker"/>
                <a:ea typeface="Permanent Marker"/>
                <a:cs typeface="Permanent Marker"/>
                <a:sym typeface="Permanent Marker"/>
              </a:rPr>
              <a:t>bhavishya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