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Lst>
  <p:sldSz cy="5143500" cx="9144000"/>
  <p:notesSz cx="6858000" cy="9144000"/>
  <p:embeddedFontLst>
    <p:embeddedFont>
      <p:font typeface="Roboto"/>
      <p:regular r:id="rId31"/>
      <p:bold r:id="rId32"/>
      <p:italic r:id="rId33"/>
      <p:boldItalic r:id="rId34"/>
    </p:embeddedFont>
    <p:embeddedFont>
      <p:font typeface="Average"/>
      <p:regular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845557E-AB91-4BA7-A4CB-D44C247C08B9}">
  <a:tblStyle styleId="{3845557E-AB91-4BA7-A4CB-D44C247C08B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regular.fntdata"/><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Roboto-italic.fntdata"/><Relationship Id="rId10" Type="http://schemas.openxmlformats.org/officeDocument/2006/relationships/slide" Target="slides/slide4.xml"/><Relationship Id="rId32" Type="http://schemas.openxmlformats.org/officeDocument/2006/relationships/font" Target="fonts/Roboto-bold.fntdata"/><Relationship Id="rId13" Type="http://schemas.openxmlformats.org/officeDocument/2006/relationships/slide" Target="slides/slide7.xml"/><Relationship Id="rId35" Type="http://schemas.openxmlformats.org/officeDocument/2006/relationships/font" Target="fonts/Average-regular.fntdata"/><Relationship Id="rId12" Type="http://schemas.openxmlformats.org/officeDocument/2006/relationships/slide" Target="slides/slide6.xml"/><Relationship Id="rId34" Type="http://schemas.openxmlformats.org/officeDocument/2006/relationships/font" Target="fonts/Roboto-bold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a0e1c4e79d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a0e1c4e79d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a0ef5b9c7a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a0ef5b9c7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a016e49ac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a016e49ac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a016e49ac1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a016e49ac1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a0580fb5ae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a0580fb5ae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a0580fb5ae_4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a0580fb5ae_4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a0e1c4e79d_0_7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a0e1c4e79d_0_7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a09b0eb580_1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a09b0eb580_1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a09b0eb58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a09b0eb58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a09b0eb580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a09b0eb580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a09b0eb580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a09b0eb580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2a0e1c9c7ad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2a0e1c9c7ad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a09b0eb580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a09b0eb580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a09b0eb580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a09b0eb580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a09b0eb580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a09b0eb580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a09b0eb580_1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2a09b0eb580_1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a0ef5b9c7a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2a0ef5b9c7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a0273fdf26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a0273fdf26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a0e1c4e79d_0_7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a0e1c4e79d_0_7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9f40673892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9f4067389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9f406741d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9f406741d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a0580fb5ae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a0580fb5ae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a0580fb5ae_5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a0580fb5ae_5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1.jpg"/><Relationship Id="rId4" Type="http://schemas.openxmlformats.org/officeDocument/2006/relationships/image" Target="../media/image7.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8.png"/><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5.png"/><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title"/>
          </p:nvPr>
        </p:nvSpPr>
        <p:spPr>
          <a:xfrm>
            <a:off x="311700" y="445025"/>
            <a:ext cx="8520600" cy="2177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400"/>
              <a:t>Design of Data Warehouse &amp; Business Intelligence for a Hospital</a:t>
            </a:r>
            <a:endParaRPr sz="4400"/>
          </a:p>
        </p:txBody>
      </p:sp>
      <p:sp>
        <p:nvSpPr>
          <p:cNvPr id="55" name="Google Shape;55;p13"/>
          <p:cNvSpPr txBox="1"/>
          <p:nvPr>
            <p:ph idx="1" type="body"/>
          </p:nvPr>
        </p:nvSpPr>
        <p:spPr>
          <a:xfrm>
            <a:off x="311700" y="3262118"/>
            <a:ext cx="8520600" cy="13068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0"/>
              </a:spcAft>
              <a:buNone/>
            </a:pPr>
            <a:r>
              <a:rPr b="1" lang="en"/>
              <a:t>Name: </a:t>
            </a:r>
            <a:r>
              <a:rPr b="1" lang="en"/>
              <a:t>Hitarth Jain, Aishwarya Nair, </a:t>
            </a:r>
            <a:r>
              <a:rPr b="1" lang="en"/>
              <a:t>Abhishek Panchal, Vishva Patel, Ravikiran Sriram</a:t>
            </a:r>
            <a:endParaRPr b="1"/>
          </a:p>
          <a:p>
            <a:pPr indent="0" lvl="0" marL="0" rtl="0" algn="l">
              <a:spcBef>
                <a:spcPts val="1200"/>
              </a:spcBef>
              <a:spcAft>
                <a:spcPts val="0"/>
              </a:spcAft>
              <a:buNone/>
            </a:pPr>
            <a:r>
              <a:rPr b="1" lang="en"/>
              <a:t>Course: MIS 633</a:t>
            </a:r>
            <a:endParaRPr b="1"/>
          </a:p>
          <a:p>
            <a:pPr indent="0" lvl="0" marL="0" rtl="0" algn="l">
              <a:spcBef>
                <a:spcPts val="1200"/>
              </a:spcBef>
              <a:spcAft>
                <a:spcPts val="1200"/>
              </a:spcAft>
              <a:buNone/>
            </a:pPr>
            <a:r>
              <a:rPr b="1" lang="en"/>
              <a:t>Professor - Joseph Morabito</a:t>
            </a:r>
            <a:endParaRPr b="1"/>
          </a:p>
        </p:txBody>
      </p:sp>
      <p:sp>
        <p:nvSpPr>
          <p:cNvPr id="56" name="Google Shape;56;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2"/>
                </a:solidFill>
                <a:latin typeface="Arial"/>
                <a:ea typeface="Arial"/>
                <a:cs typeface="Arial"/>
                <a:sym typeface="Arial"/>
              </a:rPr>
              <a:t>‹#›</a:t>
            </a:fld>
            <a:endParaRPr>
              <a:solidFill>
                <a:schemeClr val="lt2"/>
              </a:solidFill>
              <a:latin typeface="Arial"/>
              <a:ea typeface="Arial"/>
              <a:cs typeface="Arial"/>
              <a:sym typeface="Arial"/>
            </a:endParaRPr>
          </a:p>
        </p:txBody>
      </p:sp>
      <p:sp>
        <p:nvSpPr>
          <p:cNvPr id="57" name="Google Shape;57;p13"/>
          <p:cNvSpPr txBox="1"/>
          <p:nvPr/>
        </p:nvSpPr>
        <p:spPr>
          <a:xfrm>
            <a:off x="3072000" y="2800425"/>
            <a:ext cx="3000000" cy="4617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200"/>
              </a:spcAft>
              <a:buNone/>
            </a:pPr>
            <a:r>
              <a:rPr i="1" lang="en" sz="1800">
                <a:solidFill>
                  <a:schemeClr val="lt2"/>
                </a:solidFill>
              </a:rPr>
              <a:t>Group 8</a:t>
            </a:r>
            <a:endParaRPr i="1"/>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311700" y="17157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u="sng"/>
              <a:t>Transformation Rules</a:t>
            </a:r>
            <a:endParaRPr b="1" u="sng"/>
          </a:p>
        </p:txBody>
      </p:sp>
      <p:sp>
        <p:nvSpPr>
          <p:cNvPr id="121" name="Google Shape;121;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2"/>
                </a:solidFill>
                <a:latin typeface="Arial"/>
                <a:ea typeface="Arial"/>
                <a:cs typeface="Arial"/>
                <a:sym typeface="Arial"/>
              </a:rPr>
              <a:t>‹#›</a:t>
            </a:fld>
            <a:endParaRPr>
              <a:solidFill>
                <a:schemeClr val="lt2"/>
              </a:solidFill>
              <a:latin typeface="Arial"/>
              <a:ea typeface="Arial"/>
              <a:cs typeface="Arial"/>
              <a:sym typeface="Arial"/>
            </a:endParaRPr>
          </a:p>
        </p:txBody>
      </p:sp>
      <p:pic>
        <p:nvPicPr>
          <p:cNvPr id="122" name="Google Shape;122;p22"/>
          <p:cNvPicPr preferRelativeResize="0"/>
          <p:nvPr/>
        </p:nvPicPr>
        <p:blipFill>
          <a:blip r:embed="rId3">
            <a:alphaModFix/>
          </a:blip>
          <a:stretch>
            <a:fillRect/>
          </a:stretch>
        </p:blipFill>
        <p:spPr>
          <a:xfrm>
            <a:off x="587075" y="1097675"/>
            <a:ext cx="7795860" cy="38209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3"/>
          <p:cNvSpPr txBox="1"/>
          <p:nvPr>
            <p:ph type="title"/>
          </p:nvPr>
        </p:nvSpPr>
        <p:spPr>
          <a:xfrm>
            <a:off x="311700" y="931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200" u="sng"/>
              <a:t>Aggregate Table</a:t>
            </a:r>
            <a:endParaRPr b="1" sz="2200" u="sng"/>
          </a:p>
        </p:txBody>
      </p:sp>
      <p:sp>
        <p:nvSpPr>
          <p:cNvPr id="128" name="Google Shape;128;p23"/>
          <p:cNvSpPr txBox="1"/>
          <p:nvPr/>
        </p:nvSpPr>
        <p:spPr>
          <a:xfrm>
            <a:off x="0" y="1289500"/>
            <a:ext cx="9026400" cy="4002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highlight>
                <a:schemeClr val="lt1"/>
              </a:highlight>
            </a:endParaRPr>
          </a:p>
        </p:txBody>
      </p:sp>
      <p:sp>
        <p:nvSpPr>
          <p:cNvPr id="129" name="Google Shape;129;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2"/>
                </a:solidFill>
                <a:latin typeface="Arial"/>
                <a:ea typeface="Arial"/>
                <a:cs typeface="Arial"/>
                <a:sym typeface="Arial"/>
              </a:rPr>
              <a:t>‹#›</a:t>
            </a:fld>
            <a:endParaRPr>
              <a:solidFill>
                <a:schemeClr val="lt2"/>
              </a:solidFill>
              <a:latin typeface="Arial"/>
              <a:ea typeface="Arial"/>
              <a:cs typeface="Arial"/>
              <a:sym typeface="Arial"/>
            </a:endParaRPr>
          </a:p>
        </p:txBody>
      </p:sp>
      <p:sp>
        <p:nvSpPr>
          <p:cNvPr id="130" name="Google Shape;130;p23"/>
          <p:cNvSpPr txBox="1"/>
          <p:nvPr/>
        </p:nvSpPr>
        <p:spPr>
          <a:xfrm>
            <a:off x="0" y="937275"/>
            <a:ext cx="9144000" cy="26967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Clr>
                <a:schemeClr val="dk1"/>
              </a:buClr>
              <a:buSzPts val="1600"/>
              <a:buFont typeface="Arial"/>
              <a:buChar char="●"/>
            </a:pPr>
            <a:r>
              <a:rPr lang="en" sz="1600">
                <a:solidFill>
                  <a:schemeClr val="dk1"/>
                </a:solidFill>
              </a:rPr>
              <a:t>Comprehensive healthcare dataset with patient demographics, conditions, admissions, and billing.</a:t>
            </a:r>
            <a:endParaRPr sz="1600">
              <a:solidFill>
                <a:schemeClr val="dk1"/>
              </a:solidFill>
            </a:endParaRPr>
          </a:p>
          <a:p>
            <a:pPr indent="-330200" lvl="0" marL="457200" rtl="0" algn="l">
              <a:lnSpc>
                <a:spcPct val="115000"/>
              </a:lnSpc>
              <a:spcBef>
                <a:spcPts val="0"/>
              </a:spcBef>
              <a:spcAft>
                <a:spcPts val="0"/>
              </a:spcAft>
              <a:buClr>
                <a:schemeClr val="dk1"/>
              </a:buClr>
              <a:buSzPts val="1600"/>
              <a:buFont typeface="Arial"/>
              <a:buChar char="●"/>
            </a:pPr>
            <a:r>
              <a:rPr lang="en" sz="1600">
                <a:solidFill>
                  <a:schemeClr val="dk1"/>
                </a:solidFill>
              </a:rPr>
              <a:t>Creation of an aggregate table to distill key patient-related metrics.</a:t>
            </a:r>
            <a:endParaRPr sz="1600">
              <a:solidFill>
                <a:schemeClr val="dk1"/>
              </a:solidFill>
            </a:endParaRPr>
          </a:p>
          <a:p>
            <a:pPr indent="-330200" lvl="0" marL="457200" rtl="0" algn="l">
              <a:lnSpc>
                <a:spcPct val="115000"/>
              </a:lnSpc>
              <a:spcBef>
                <a:spcPts val="0"/>
              </a:spcBef>
              <a:spcAft>
                <a:spcPts val="0"/>
              </a:spcAft>
              <a:buClr>
                <a:schemeClr val="dk1"/>
              </a:buClr>
              <a:buSzPts val="1600"/>
              <a:buFont typeface="Arial"/>
              <a:buChar char="●"/>
            </a:pPr>
            <a:r>
              <a:rPr lang="en" sz="1600">
                <a:solidFill>
                  <a:schemeClr val="dk1"/>
                </a:solidFill>
              </a:rPr>
              <a:t>Categorization of data by gender and medical condition.</a:t>
            </a:r>
            <a:endParaRPr sz="1600">
              <a:solidFill>
                <a:schemeClr val="dk1"/>
              </a:solidFill>
            </a:endParaRPr>
          </a:p>
          <a:p>
            <a:pPr indent="-330200" lvl="0" marL="457200" rtl="0" algn="l">
              <a:lnSpc>
                <a:spcPct val="115000"/>
              </a:lnSpc>
              <a:spcBef>
                <a:spcPts val="0"/>
              </a:spcBef>
              <a:spcAft>
                <a:spcPts val="0"/>
              </a:spcAft>
              <a:buClr>
                <a:schemeClr val="dk1"/>
              </a:buClr>
              <a:buSzPts val="1600"/>
              <a:buFont typeface="Arial"/>
              <a:buChar char="●"/>
            </a:pPr>
            <a:r>
              <a:rPr lang="en" sz="1600">
                <a:solidFill>
                  <a:schemeClr val="dk1"/>
                </a:solidFill>
              </a:rPr>
              <a:t>Calculation of average billing amounts and patient ages by admission type.</a:t>
            </a:r>
            <a:endParaRPr sz="1600">
              <a:solidFill>
                <a:schemeClr val="dk1"/>
              </a:solidFill>
            </a:endParaRPr>
          </a:p>
          <a:p>
            <a:pPr indent="-330200" lvl="0" marL="457200" rtl="0" algn="l">
              <a:lnSpc>
                <a:spcPct val="115000"/>
              </a:lnSpc>
              <a:spcBef>
                <a:spcPts val="0"/>
              </a:spcBef>
              <a:spcAft>
                <a:spcPts val="0"/>
              </a:spcAft>
              <a:buClr>
                <a:schemeClr val="dk1"/>
              </a:buClr>
              <a:buSzPts val="1600"/>
              <a:buFont typeface="Arial"/>
              <a:buChar char="●"/>
            </a:pPr>
            <a:r>
              <a:rPr lang="en" sz="1600">
                <a:solidFill>
                  <a:schemeClr val="dk1"/>
                </a:solidFill>
              </a:rPr>
              <a:t>Streamlined data presentation for enhanced accessibility and insight extraction.</a:t>
            </a:r>
            <a:endParaRPr sz="1600">
              <a:solidFill>
                <a:schemeClr val="dk1"/>
              </a:solidFill>
            </a:endParaRPr>
          </a:p>
          <a:p>
            <a:pPr indent="-330200" lvl="0" marL="457200" rtl="0" algn="l">
              <a:lnSpc>
                <a:spcPct val="115000"/>
              </a:lnSpc>
              <a:spcBef>
                <a:spcPts val="0"/>
              </a:spcBef>
              <a:spcAft>
                <a:spcPts val="0"/>
              </a:spcAft>
              <a:buClr>
                <a:schemeClr val="dk1"/>
              </a:buClr>
              <a:buSzPts val="1600"/>
              <a:buFont typeface="Arial"/>
              <a:buChar char="●"/>
            </a:pPr>
            <a:r>
              <a:rPr lang="en" sz="1600">
                <a:solidFill>
                  <a:schemeClr val="dk1"/>
                </a:solidFill>
              </a:rPr>
              <a:t>Facilitates the construction of an OLAP cube for more complex, multidimensional analysis.</a:t>
            </a:r>
            <a:endParaRPr sz="1600">
              <a:solidFill>
                <a:schemeClr val="dk1"/>
              </a:solidFill>
            </a:endParaRPr>
          </a:p>
          <a:p>
            <a:pPr indent="-330200" lvl="0" marL="457200" rtl="0" algn="l">
              <a:lnSpc>
                <a:spcPct val="115000"/>
              </a:lnSpc>
              <a:spcBef>
                <a:spcPts val="0"/>
              </a:spcBef>
              <a:spcAft>
                <a:spcPts val="0"/>
              </a:spcAft>
              <a:buClr>
                <a:schemeClr val="dk1"/>
              </a:buClr>
              <a:buSzPts val="1600"/>
              <a:buFont typeface="Arial"/>
              <a:buChar char="●"/>
            </a:pPr>
            <a:r>
              <a:rPr lang="en" sz="1600">
                <a:solidFill>
                  <a:schemeClr val="dk1"/>
                </a:solidFill>
              </a:rPr>
              <a:t>Supports informed decision-making in healthcare management and policy.</a:t>
            </a:r>
            <a:endParaRPr sz="1600">
              <a:solidFill>
                <a:schemeClr val="dk1"/>
              </a:solidFill>
            </a:endParaRPr>
          </a:p>
          <a:p>
            <a:pPr indent="-330200" lvl="0" marL="457200" rtl="0" algn="l">
              <a:lnSpc>
                <a:spcPct val="115000"/>
              </a:lnSpc>
              <a:spcBef>
                <a:spcPts val="0"/>
              </a:spcBef>
              <a:spcAft>
                <a:spcPts val="0"/>
              </a:spcAft>
              <a:buClr>
                <a:schemeClr val="dk1"/>
              </a:buClr>
              <a:buSzPts val="1600"/>
              <a:buFont typeface="Arial"/>
              <a:buChar char="●"/>
            </a:pPr>
            <a:r>
              <a:rPr lang="en" sz="1600">
                <a:solidFill>
                  <a:schemeClr val="dk1"/>
                </a:solidFill>
              </a:rPr>
              <a:t>Enables a nuanced understanding of diverse patient data for better service delivery.</a:t>
            </a:r>
            <a:endParaRPr sz="16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4"/>
          <p:cNvSpPr txBox="1"/>
          <p:nvPr>
            <p:ph type="title"/>
          </p:nvPr>
        </p:nvSpPr>
        <p:spPr>
          <a:xfrm>
            <a:off x="311700" y="1001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2200" u="sng"/>
              <a:t>Aggregate Table</a:t>
            </a:r>
            <a:endParaRPr sz="2200" u="sng"/>
          </a:p>
        </p:txBody>
      </p:sp>
      <p:pic>
        <p:nvPicPr>
          <p:cNvPr id="136" name="Google Shape;136;p24"/>
          <p:cNvPicPr preferRelativeResize="0"/>
          <p:nvPr/>
        </p:nvPicPr>
        <p:blipFill>
          <a:blip r:embed="rId3">
            <a:alphaModFix/>
          </a:blip>
          <a:stretch>
            <a:fillRect/>
          </a:stretch>
        </p:blipFill>
        <p:spPr>
          <a:xfrm>
            <a:off x="4099650" y="849600"/>
            <a:ext cx="4939300" cy="3444301"/>
          </a:xfrm>
          <a:prstGeom prst="rect">
            <a:avLst/>
          </a:prstGeom>
          <a:noFill/>
          <a:ln>
            <a:noFill/>
          </a:ln>
        </p:spPr>
      </p:pic>
      <p:sp>
        <p:nvSpPr>
          <p:cNvPr id="137" name="Google Shape;137;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2"/>
                </a:solidFill>
                <a:latin typeface="Arial"/>
                <a:ea typeface="Arial"/>
                <a:cs typeface="Arial"/>
                <a:sym typeface="Arial"/>
              </a:rPr>
              <a:t>‹#›</a:t>
            </a:fld>
            <a:endParaRPr>
              <a:solidFill>
                <a:schemeClr val="lt2"/>
              </a:solidFill>
              <a:latin typeface="Arial"/>
              <a:ea typeface="Arial"/>
              <a:cs typeface="Arial"/>
              <a:sym typeface="Arial"/>
            </a:endParaRPr>
          </a:p>
        </p:txBody>
      </p:sp>
      <p:sp>
        <p:nvSpPr>
          <p:cNvPr id="138" name="Google Shape;138;p24"/>
          <p:cNvSpPr txBox="1"/>
          <p:nvPr/>
        </p:nvSpPr>
        <p:spPr>
          <a:xfrm>
            <a:off x="0" y="835825"/>
            <a:ext cx="4004700" cy="3858900"/>
          </a:xfrm>
          <a:prstGeom prst="rect">
            <a:avLst/>
          </a:prstGeom>
          <a:noFill/>
          <a:ln>
            <a:noFill/>
          </a:ln>
        </p:spPr>
        <p:txBody>
          <a:bodyPr anchorCtr="0" anchor="t" bIns="91425" lIns="91425" spcFirstLastPara="1" rIns="91425" wrap="square" tIns="91425">
            <a:spAutoFit/>
          </a:bodyPr>
          <a:lstStyle/>
          <a:p>
            <a:pPr indent="-228600" lvl="0" marL="457200" rtl="0" algn="l">
              <a:lnSpc>
                <a:spcPct val="115000"/>
              </a:lnSpc>
              <a:spcBef>
                <a:spcPts val="1500"/>
              </a:spcBef>
              <a:spcAft>
                <a:spcPts val="0"/>
              </a:spcAft>
              <a:buClr>
                <a:schemeClr val="dk1"/>
              </a:buClr>
              <a:buSzPts val="1100"/>
              <a:buFont typeface="Roboto"/>
              <a:buNone/>
            </a:pPr>
            <a:r>
              <a:rPr b="1" lang="en" sz="1100">
                <a:solidFill>
                  <a:schemeClr val="dk1"/>
                </a:solidFill>
              </a:rPr>
              <a:t>Medical Condition Counts</a:t>
            </a:r>
            <a:r>
              <a:rPr lang="en" sz="1100">
                <a:solidFill>
                  <a:schemeClr val="dk1"/>
                </a:solidFill>
              </a:rPr>
              <a:t>:</a:t>
            </a:r>
            <a:endParaRPr sz="1100">
              <a:solidFill>
                <a:schemeClr val="dk1"/>
              </a:solidFill>
            </a:endParaRPr>
          </a:p>
          <a:p>
            <a:pPr indent="-298450" lvl="1" marL="914400" rtl="0" algn="l">
              <a:lnSpc>
                <a:spcPct val="115000"/>
              </a:lnSpc>
              <a:spcBef>
                <a:spcPts val="0"/>
              </a:spcBef>
              <a:spcAft>
                <a:spcPts val="0"/>
              </a:spcAft>
              <a:buClr>
                <a:schemeClr val="dk1"/>
              </a:buClr>
              <a:buSzPts val="1100"/>
              <a:buFont typeface="Arial"/>
              <a:buChar char="●"/>
            </a:pPr>
            <a:r>
              <a:rPr lang="en" sz="1100">
                <a:solidFill>
                  <a:schemeClr val="dk1"/>
                </a:solidFill>
              </a:rPr>
              <a:t>Lists common medical conditions like Asthma, Cancer, Hypertension, Arthritis, Obesity, and Diabetes.</a:t>
            </a:r>
            <a:endParaRPr sz="1100">
              <a:solidFill>
                <a:schemeClr val="dk1"/>
              </a:solidFill>
            </a:endParaRPr>
          </a:p>
          <a:p>
            <a:pPr indent="-298450" lvl="1" marL="914400" rtl="0" algn="l">
              <a:lnSpc>
                <a:spcPct val="115000"/>
              </a:lnSpc>
              <a:spcBef>
                <a:spcPts val="0"/>
              </a:spcBef>
              <a:spcAft>
                <a:spcPts val="0"/>
              </a:spcAft>
              <a:buClr>
                <a:schemeClr val="dk1"/>
              </a:buClr>
              <a:buSzPts val="1100"/>
              <a:buFont typeface="Arial"/>
              <a:buChar char="●"/>
            </a:pPr>
            <a:r>
              <a:rPr lang="en" sz="1100">
                <a:solidFill>
                  <a:schemeClr val="dk1"/>
                </a:solidFill>
              </a:rPr>
              <a:t>Shows the count of patients for each medical condition.</a:t>
            </a:r>
            <a:endParaRPr sz="1100">
              <a:solidFill>
                <a:schemeClr val="dk1"/>
              </a:solidFill>
            </a:endParaRPr>
          </a:p>
          <a:p>
            <a:pPr indent="-228600" lvl="0" marL="457200" rtl="0" algn="l">
              <a:lnSpc>
                <a:spcPct val="115000"/>
              </a:lnSpc>
              <a:spcBef>
                <a:spcPts val="0"/>
              </a:spcBef>
              <a:spcAft>
                <a:spcPts val="0"/>
              </a:spcAft>
              <a:buClr>
                <a:schemeClr val="dk1"/>
              </a:buClr>
              <a:buSzPts val="1100"/>
              <a:buFont typeface="Roboto"/>
              <a:buNone/>
            </a:pPr>
            <a:r>
              <a:rPr b="1" lang="en" sz="1100">
                <a:solidFill>
                  <a:schemeClr val="dk1"/>
                </a:solidFill>
              </a:rPr>
              <a:t>Average Age by Admission Type</a:t>
            </a:r>
            <a:r>
              <a:rPr lang="en" sz="1100">
                <a:solidFill>
                  <a:schemeClr val="dk1"/>
                </a:solidFill>
              </a:rPr>
              <a:t>:</a:t>
            </a:r>
            <a:endParaRPr sz="1100">
              <a:solidFill>
                <a:schemeClr val="dk1"/>
              </a:solidFill>
            </a:endParaRPr>
          </a:p>
          <a:p>
            <a:pPr indent="-298450" lvl="1" marL="914400" rtl="0" algn="l">
              <a:lnSpc>
                <a:spcPct val="115000"/>
              </a:lnSpc>
              <a:spcBef>
                <a:spcPts val="0"/>
              </a:spcBef>
              <a:spcAft>
                <a:spcPts val="0"/>
              </a:spcAft>
              <a:buClr>
                <a:schemeClr val="dk1"/>
              </a:buClr>
              <a:buSzPts val="1100"/>
              <a:buFont typeface="Arial"/>
              <a:buChar char="●"/>
            </a:pPr>
            <a:r>
              <a:rPr lang="en" sz="1100">
                <a:solidFill>
                  <a:schemeClr val="dk1"/>
                </a:solidFill>
              </a:rPr>
              <a:t>Breaks down average patient age according to the type of admission: Elective, Emergency, and Urgent.</a:t>
            </a:r>
            <a:endParaRPr sz="1100">
              <a:solidFill>
                <a:schemeClr val="dk1"/>
              </a:solidFill>
            </a:endParaRPr>
          </a:p>
          <a:p>
            <a:pPr indent="-298450" lvl="1" marL="914400" rtl="0" algn="l">
              <a:lnSpc>
                <a:spcPct val="115000"/>
              </a:lnSpc>
              <a:spcBef>
                <a:spcPts val="0"/>
              </a:spcBef>
              <a:spcAft>
                <a:spcPts val="0"/>
              </a:spcAft>
              <a:buClr>
                <a:schemeClr val="dk1"/>
              </a:buClr>
              <a:buSzPts val="1100"/>
              <a:buFont typeface="Arial"/>
              <a:buChar char="●"/>
            </a:pPr>
            <a:r>
              <a:rPr lang="en" sz="1100">
                <a:solidFill>
                  <a:schemeClr val="dk1"/>
                </a:solidFill>
              </a:rPr>
              <a:t>Demonstrates little variation in age across admission types, with ages hovering around 51 years.</a:t>
            </a:r>
            <a:endParaRPr sz="1100">
              <a:solidFill>
                <a:schemeClr val="dk1"/>
              </a:solidFill>
            </a:endParaRPr>
          </a:p>
          <a:p>
            <a:pPr indent="-228600" lvl="0" marL="457200" rtl="0" algn="l">
              <a:lnSpc>
                <a:spcPct val="115000"/>
              </a:lnSpc>
              <a:spcBef>
                <a:spcPts val="0"/>
              </a:spcBef>
              <a:spcAft>
                <a:spcPts val="0"/>
              </a:spcAft>
              <a:buClr>
                <a:schemeClr val="dk1"/>
              </a:buClr>
              <a:buSzPts val="1100"/>
              <a:buFont typeface="Roboto"/>
              <a:buNone/>
            </a:pPr>
            <a:r>
              <a:rPr b="1" lang="en" sz="1100">
                <a:solidFill>
                  <a:schemeClr val="dk1"/>
                </a:solidFill>
              </a:rPr>
              <a:t>Average Billing Amount by Gender</a:t>
            </a:r>
            <a:r>
              <a:rPr lang="en" sz="1100">
                <a:solidFill>
                  <a:schemeClr val="dk1"/>
                </a:solidFill>
              </a:rPr>
              <a:t>:</a:t>
            </a:r>
            <a:endParaRPr sz="1100">
              <a:solidFill>
                <a:schemeClr val="dk1"/>
              </a:solidFill>
            </a:endParaRPr>
          </a:p>
          <a:p>
            <a:pPr indent="-298450" lvl="1" marL="914400" rtl="0" algn="l">
              <a:lnSpc>
                <a:spcPct val="115000"/>
              </a:lnSpc>
              <a:spcBef>
                <a:spcPts val="0"/>
              </a:spcBef>
              <a:spcAft>
                <a:spcPts val="0"/>
              </a:spcAft>
              <a:buClr>
                <a:schemeClr val="dk1"/>
              </a:buClr>
              <a:buSzPts val="1100"/>
              <a:buFont typeface="Arial"/>
              <a:buChar char="●"/>
            </a:pPr>
            <a:r>
              <a:rPr lang="en" sz="1100">
                <a:solidFill>
                  <a:schemeClr val="dk1"/>
                </a:solidFill>
              </a:rPr>
              <a:t>Compares the average billing amounts between Female and Male patients.</a:t>
            </a:r>
            <a:endParaRPr sz="1100">
              <a:solidFill>
                <a:schemeClr val="dk1"/>
              </a:solidFill>
            </a:endParaRPr>
          </a:p>
          <a:p>
            <a:pPr indent="-298450" lvl="1" marL="914400" rtl="0" algn="l">
              <a:lnSpc>
                <a:spcPct val="115000"/>
              </a:lnSpc>
              <a:spcBef>
                <a:spcPts val="0"/>
              </a:spcBef>
              <a:spcAft>
                <a:spcPts val="0"/>
              </a:spcAft>
              <a:buClr>
                <a:schemeClr val="dk1"/>
              </a:buClr>
              <a:buSzPts val="1100"/>
              <a:buFont typeface="Arial"/>
              <a:buChar char="●"/>
            </a:pPr>
            <a:r>
              <a:rPr lang="en" sz="1100">
                <a:solidFill>
                  <a:schemeClr val="dk1"/>
                </a:solidFill>
              </a:rPr>
              <a:t>Indicates a slight difference in billing amounts with females averaging $25,484.38 and males $25,550.21.</a:t>
            </a:r>
            <a:endParaRPr sz="110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5"/>
          <p:cNvSpPr txBox="1"/>
          <p:nvPr>
            <p:ph type="title"/>
          </p:nvPr>
        </p:nvSpPr>
        <p:spPr>
          <a:xfrm>
            <a:off x="228900" y="827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2400" u="sng"/>
              <a:t>OLAP Cube</a:t>
            </a:r>
            <a:endParaRPr sz="2400" u="sng"/>
          </a:p>
        </p:txBody>
      </p:sp>
      <p:sp>
        <p:nvSpPr>
          <p:cNvPr id="144" name="Google Shape;144;p25"/>
          <p:cNvSpPr txBox="1"/>
          <p:nvPr/>
        </p:nvSpPr>
        <p:spPr>
          <a:xfrm>
            <a:off x="0" y="1016300"/>
            <a:ext cx="9144000" cy="29184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Clr>
                <a:schemeClr val="dk1"/>
              </a:buClr>
              <a:buSzPts val="1800"/>
              <a:buFont typeface="Arial"/>
              <a:buChar char="●"/>
            </a:pPr>
            <a:r>
              <a:rPr lang="en" sz="1800">
                <a:solidFill>
                  <a:schemeClr val="dk1"/>
                </a:solidFill>
              </a:rPr>
              <a:t>The OLAP cube encapsulates detailed healthcare billing data across multiple dimensions.</a:t>
            </a:r>
            <a:endParaRPr sz="1800">
              <a:solidFill>
                <a:schemeClr val="dk1"/>
              </a:solidFill>
            </a:endParaRPr>
          </a:p>
          <a:p>
            <a:pPr indent="-342900" lvl="0" marL="457200" rtl="0" algn="l">
              <a:lnSpc>
                <a:spcPct val="115000"/>
              </a:lnSpc>
              <a:spcBef>
                <a:spcPts val="0"/>
              </a:spcBef>
              <a:spcAft>
                <a:spcPts val="0"/>
              </a:spcAft>
              <a:buClr>
                <a:schemeClr val="dk1"/>
              </a:buClr>
              <a:buSzPts val="1800"/>
              <a:buFont typeface="Arial"/>
              <a:buChar char="●"/>
            </a:pPr>
            <a:r>
              <a:rPr lang="en" sz="1800">
                <a:solidFill>
                  <a:schemeClr val="dk1"/>
                </a:solidFill>
              </a:rPr>
              <a:t>It includes dimensions such as Gender, Medical Condition, and Admission Type.</a:t>
            </a:r>
            <a:endParaRPr sz="1800">
              <a:solidFill>
                <a:schemeClr val="dk1"/>
              </a:solidFill>
            </a:endParaRPr>
          </a:p>
          <a:p>
            <a:pPr indent="-342900" lvl="0" marL="457200" rtl="0" algn="l">
              <a:lnSpc>
                <a:spcPct val="115000"/>
              </a:lnSpc>
              <a:spcBef>
                <a:spcPts val="0"/>
              </a:spcBef>
              <a:spcAft>
                <a:spcPts val="0"/>
              </a:spcAft>
              <a:buClr>
                <a:schemeClr val="dk1"/>
              </a:buClr>
              <a:buSzPts val="1800"/>
              <a:buFont typeface="Arial"/>
              <a:buChar char="●"/>
            </a:pPr>
            <a:r>
              <a:rPr lang="en" sz="1800">
                <a:solidFill>
                  <a:schemeClr val="dk1"/>
                </a:solidFill>
              </a:rPr>
              <a:t>The cube calculates the average billing amount for each category intersection.</a:t>
            </a:r>
            <a:endParaRPr sz="1800">
              <a:solidFill>
                <a:schemeClr val="dk1"/>
              </a:solidFill>
            </a:endParaRPr>
          </a:p>
          <a:p>
            <a:pPr indent="-342900" lvl="0" marL="457200" rtl="0" algn="l">
              <a:lnSpc>
                <a:spcPct val="115000"/>
              </a:lnSpc>
              <a:spcBef>
                <a:spcPts val="0"/>
              </a:spcBef>
              <a:spcAft>
                <a:spcPts val="0"/>
              </a:spcAft>
              <a:buClr>
                <a:schemeClr val="dk1"/>
              </a:buClr>
              <a:buSzPts val="1800"/>
              <a:buFont typeface="Arial"/>
              <a:buChar char="●"/>
            </a:pPr>
            <a:r>
              <a:rPr lang="en" sz="1800">
                <a:solidFill>
                  <a:schemeClr val="dk1"/>
                </a:solidFill>
              </a:rPr>
              <a:t>Enables quick, multifaceted analysis and comparison of billing patterns.</a:t>
            </a:r>
            <a:endParaRPr sz="1800">
              <a:solidFill>
                <a:schemeClr val="dk1"/>
              </a:solidFill>
            </a:endParaRPr>
          </a:p>
          <a:p>
            <a:pPr indent="-342900" lvl="0" marL="457200" rtl="0" algn="l">
              <a:lnSpc>
                <a:spcPct val="115000"/>
              </a:lnSpc>
              <a:spcBef>
                <a:spcPts val="0"/>
              </a:spcBef>
              <a:spcAft>
                <a:spcPts val="0"/>
              </a:spcAft>
              <a:buClr>
                <a:schemeClr val="dk1"/>
              </a:buClr>
              <a:buSzPts val="1800"/>
              <a:buFont typeface="Arial"/>
              <a:buChar char="●"/>
            </a:pPr>
            <a:r>
              <a:rPr lang="en" sz="1800">
                <a:solidFill>
                  <a:schemeClr val="dk1"/>
                </a:solidFill>
              </a:rPr>
              <a:t>Facilitates understanding of cost implications across different patient groups.</a:t>
            </a:r>
            <a:endParaRPr sz="1800">
              <a:solidFill>
                <a:schemeClr val="dk1"/>
              </a:solidFill>
            </a:endParaRPr>
          </a:p>
          <a:p>
            <a:pPr indent="-342900" lvl="0" marL="457200" rtl="0" algn="l">
              <a:lnSpc>
                <a:spcPct val="115000"/>
              </a:lnSpc>
              <a:spcBef>
                <a:spcPts val="0"/>
              </a:spcBef>
              <a:spcAft>
                <a:spcPts val="0"/>
              </a:spcAft>
              <a:buClr>
                <a:schemeClr val="dk1"/>
              </a:buClr>
              <a:buSzPts val="1800"/>
              <a:buFont typeface="Arial"/>
              <a:buChar char="●"/>
            </a:pPr>
            <a:r>
              <a:rPr lang="en" sz="1800">
                <a:solidFill>
                  <a:schemeClr val="dk1"/>
                </a:solidFill>
              </a:rPr>
              <a:t>Serves as a powerful analytical tool for healthcare financial management.</a:t>
            </a:r>
            <a:endParaRPr sz="1800">
              <a:solidFill>
                <a:schemeClr val="dk1"/>
              </a:solidFill>
            </a:endParaRPr>
          </a:p>
          <a:p>
            <a:pPr indent="-342900" lvl="0" marL="457200" rtl="0" algn="l">
              <a:lnSpc>
                <a:spcPct val="115000"/>
              </a:lnSpc>
              <a:spcBef>
                <a:spcPts val="0"/>
              </a:spcBef>
              <a:spcAft>
                <a:spcPts val="0"/>
              </a:spcAft>
              <a:buClr>
                <a:schemeClr val="dk1"/>
              </a:buClr>
              <a:buSzPts val="1800"/>
              <a:buFont typeface="Arial"/>
              <a:buChar char="●"/>
            </a:pPr>
            <a:r>
              <a:rPr lang="en" sz="1800">
                <a:solidFill>
                  <a:schemeClr val="dk1"/>
                </a:solidFill>
              </a:rPr>
              <a:t>Assists in optimizing healthcare services and resource allocation.</a:t>
            </a:r>
            <a:endParaRPr sz="1800">
              <a:solidFill>
                <a:schemeClr val="dk1"/>
              </a:solidFill>
            </a:endParaRPr>
          </a:p>
          <a:p>
            <a:pPr indent="0" lvl="0" marL="0" rtl="0" algn="l">
              <a:spcBef>
                <a:spcPts val="0"/>
              </a:spcBef>
              <a:spcAft>
                <a:spcPts val="0"/>
              </a:spcAft>
              <a:buNone/>
            </a:pPr>
            <a:r>
              <a:t/>
            </a:r>
            <a:endParaRPr sz="1200">
              <a:solidFill>
                <a:schemeClr val="dk1"/>
              </a:solidFill>
              <a:highlight>
                <a:schemeClr val="lt1"/>
              </a:highlight>
              <a:latin typeface="Roboto"/>
              <a:ea typeface="Roboto"/>
              <a:cs typeface="Roboto"/>
              <a:sym typeface="Roboto"/>
            </a:endParaRPr>
          </a:p>
        </p:txBody>
      </p:sp>
      <p:sp>
        <p:nvSpPr>
          <p:cNvPr id="145" name="Google Shape;145;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2"/>
                </a:solidFill>
                <a:latin typeface="Arial"/>
                <a:ea typeface="Arial"/>
                <a:cs typeface="Arial"/>
                <a:sym typeface="Arial"/>
              </a:rPr>
              <a:t>‹#›</a:t>
            </a:fld>
            <a:endParaRPr>
              <a:solidFill>
                <a:schemeClr val="lt2"/>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6"/>
          <p:cNvSpPr txBox="1"/>
          <p:nvPr>
            <p:ph type="title"/>
          </p:nvPr>
        </p:nvSpPr>
        <p:spPr>
          <a:xfrm>
            <a:off x="265975" y="1256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2000" u="sng"/>
              <a:t>OLAP Cube</a:t>
            </a:r>
            <a:endParaRPr sz="2000" u="sng"/>
          </a:p>
        </p:txBody>
      </p:sp>
      <p:pic>
        <p:nvPicPr>
          <p:cNvPr id="151" name="Google Shape;151;p26"/>
          <p:cNvPicPr preferRelativeResize="0"/>
          <p:nvPr/>
        </p:nvPicPr>
        <p:blipFill>
          <a:blip r:embed="rId3">
            <a:alphaModFix/>
          </a:blip>
          <a:stretch>
            <a:fillRect/>
          </a:stretch>
        </p:blipFill>
        <p:spPr>
          <a:xfrm>
            <a:off x="1502788" y="698325"/>
            <a:ext cx="6138437" cy="4140374"/>
          </a:xfrm>
          <a:prstGeom prst="rect">
            <a:avLst/>
          </a:prstGeom>
          <a:noFill/>
          <a:ln>
            <a:noFill/>
          </a:ln>
        </p:spPr>
      </p:pic>
      <p:sp>
        <p:nvSpPr>
          <p:cNvPr id="152" name="Google Shape;152;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2"/>
                </a:solidFill>
                <a:latin typeface="Arial"/>
                <a:ea typeface="Arial"/>
                <a:cs typeface="Arial"/>
                <a:sym typeface="Arial"/>
              </a:rPr>
              <a:t>‹#›</a:t>
            </a:fld>
            <a:endParaRPr>
              <a:solidFill>
                <a:schemeClr val="lt2"/>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2600" u="sng"/>
              <a:t>Role Specific Reports</a:t>
            </a:r>
            <a:endParaRPr sz="2600" u="sng"/>
          </a:p>
        </p:txBody>
      </p:sp>
      <p:sp>
        <p:nvSpPr>
          <p:cNvPr id="158" name="Google Shape;158;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2"/>
                </a:solidFill>
                <a:latin typeface="Arial"/>
                <a:ea typeface="Arial"/>
                <a:cs typeface="Arial"/>
                <a:sym typeface="Arial"/>
              </a:rPr>
              <a:t>‹#›</a:t>
            </a:fld>
            <a:endParaRPr>
              <a:solidFill>
                <a:schemeClr val="lt2"/>
              </a:solidFill>
              <a:latin typeface="Arial"/>
              <a:ea typeface="Arial"/>
              <a:cs typeface="Arial"/>
              <a:sym typeface="Arial"/>
            </a:endParaRPr>
          </a:p>
        </p:txBody>
      </p:sp>
      <p:graphicFrame>
        <p:nvGraphicFramePr>
          <p:cNvPr id="159" name="Google Shape;159;p27"/>
          <p:cNvGraphicFramePr/>
          <p:nvPr/>
        </p:nvGraphicFramePr>
        <p:xfrm>
          <a:off x="952500" y="1341700"/>
          <a:ext cx="3000000" cy="3000000"/>
        </p:xfrm>
        <a:graphic>
          <a:graphicData uri="http://schemas.openxmlformats.org/drawingml/2006/table">
            <a:tbl>
              <a:tblPr>
                <a:noFill/>
                <a:tableStyleId>{3845557E-AB91-4BA7-A4CB-D44C247C08B9}</a:tableStyleId>
              </a:tblPr>
              <a:tblGrid>
                <a:gridCol w="3619500"/>
                <a:gridCol w="3619500"/>
              </a:tblGrid>
              <a:tr h="563275">
                <a:tc>
                  <a:txBody>
                    <a:bodyPr/>
                    <a:lstStyle/>
                    <a:p>
                      <a:pPr indent="0" lvl="0" marL="0" rtl="0" algn="ctr">
                        <a:spcBef>
                          <a:spcPts val="0"/>
                        </a:spcBef>
                        <a:spcAft>
                          <a:spcPts val="0"/>
                        </a:spcAft>
                        <a:buNone/>
                      </a:pPr>
                      <a:r>
                        <a:rPr lang="en" sz="1800">
                          <a:solidFill>
                            <a:schemeClr val="dk1"/>
                          </a:solidFill>
                        </a:rPr>
                        <a:t>Users</a:t>
                      </a:r>
                      <a:endParaRPr sz="1800">
                        <a:solidFill>
                          <a:schemeClr val="dk1"/>
                        </a:solidFill>
                      </a:endParaRPr>
                    </a:p>
                  </a:txBody>
                  <a:tcPr marT="91425" marB="91425" marR="91425" marL="91425">
                    <a:solidFill>
                      <a:srgbClr val="000000"/>
                    </a:solidFill>
                  </a:tcPr>
                </a:tc>
                <a:tc>
                  <a:txBody>
                    <a:bodyPr/>
                    <a:lstStyle/>
                    <a:p>
                      <a:pPr indent="0" lvl="0" marL="0" rtl="0" algn="ctr">
                        <a:spcBef>
                          <a:spcPts val="0"/>
                        </a:spcBef>
                        <a:spcAft>
                          <a:spcPts val="0"/>
                        </a:spcAft>
                        <a:buNone/>
                      </a:pPr>
                      <a:r>
                        <a:rPr lang="en" sz="1800">
                          <a:solidFill>
                            <a:schemeClr val="dk1"/>
                          </a:solidFill>
                        </a:rPr>
                        <a:t>Reports</a:t>
                      </a:r>
                      <a:endParaRPr sz="1800">
                        <a:solidFill>
                          <a:schemeClr val="dk1"/>
                        </a:solidFill>
                      </a:endParaRPr>
                    </a:p>
                  </a:txBody>
                  <a:tcPr marT="91425" marB="91425" marR="91425" marL="91425">
                    <a:solidFill>
                      <a:srgbClr val="000000"/>
                    </a:solidFill>
                  </a:tcPr>
                </a:tc>
              </a:tr>
              <a:tr h="561500">
                <a:tc>
                  <a:txBody>
                    <a:bodyPr/>
                    <a:lstStyle/>
                    <a:p>
                      <a:pPr indent="0" lvl="0" marL="0" rtl="0" algn="l">
                        <a:spcBef>
                          <a:spcPts val="0"/>
                        </a:spcBef>
                        <a:spcAft>
                          <a:spcPts val="0"/>
                        </a:spcAft>
                        <a:buNone/>
                      </a:pPr>
                      <a:r>
                        <a:rPr lang="en" sz="1600">
                          <a:solidFill>
                            <a:schemeClr val="dk1"/>
                          </a:solidFill>
                        </a:rPr>
                        <a:t>Doctor</a:t>
                      </a:r>
                      <a:endParaRPr sz="1600">
                        <a:solidFill>
                          <a:schemeClr val="dk1"/>
                        </a:solidFill>
                      </a:endParaRPr>
                    </a:p>
                  </a:txBody>
                  <a:tcPr marT="91425" marB="91425" marR="91425" marL="91425"/>
                </a:tc>
                <a:tc>
                  <a:txBody>
                    <a:bodyPr/>
                    <a:lstStyle/>
                    <a:p>
                      <a:pPr indent="0" lvl="0" marL="0" rtl="0" algn="l">
                        <a:spcBef>
                          <a:spcPts val="0"/>
                        </a:spcBef>
                        <a:spcAft>
                          <a:spcPts val="0"/>
                        </a:spcAft>
                        <a:buNone/>
                      </a:pPr>
                      <a:r>
                        <a:rPr lang="en" sz="1600">
                          <a:solidFill>
                            <a:schemeClr val="dk1"/>
                          </a:solidFill>
                        </a:rPr>
                        <a:t>Ad hoc report, Detailed report</a:t>
                      </a:r>
                      <a:endParaRPr sz="1600">
                        <a:solidFill>
                          <a:schemeClr val="dk1"/>
                        </a:solidFill>
                      </a:endParaRPr>
                    </a:p>
                  </a:txBody>
                  <a:tcPr marT="91425" marB="91425" marR="91425" marL="91425"/>
                </a:tc>
              </a:tr>
              <a:tr h="561500">
                <a:tc>
                  <a:txBody>
                    <a:bodyPr/>
                    <a:lstStyle/>
                    <a:p>
                      <a:pPr indent="0" lvl="0" marL="0" rtl="0" algn="l">
                        <a:spcBef>
                          <a:spcPts val="0"/>
                        </a:spcBef>
                        <a:spcAft>
                          <a:spcPts val="0"/>
                        </a:spcAft>
                        <a:buNone/>
                      </a:pPr>
                      <a:r>
                        <a:rPr lang="en" sz="1600">
                          <a:solidFill>
                            <a:schemeClr val="dk1"/>
                          </a:solidFill>
                        </a:rPr>
                        <a:t>Hospital Managers</a:t>
                      </a:r>
                      <a:endParaRPr sz="1600">
                        <a:solidFill>
                          <a:schemeClr val="dk1"/>
                        </a:solidFill>
                      </a:endParaRPr>
                    </a:p>
                  </a:txBody>
                  <a:tcPr marT="91425" marB="91425" marR="91425" marL="91425"/>
                </a:tc>
                <a:tc>
                  <a:txBody>
                    <a:bodyPr/>
                    <a:lstStyle/>
                    <a:p>
                      <a:pPr indent="0" lvl="0" marL="0" rtl="0" algn="l">
                        <a:spcBef>
                          <a:spcPts val="0"/>
                        </a:spcBef>
                        <a:spcAft>
                          <a:spcPts val="0"/>
                        </a:spcAft>
                        <a:buNone/>
                      </a:pPr>
                      <a:r>
                        <a:rPr lang="en" sz="1600">
                          <a:solidFill>
                            <a:schemeClr val="dk1"/>
                          </a:solidFill>
                        </a:rPr>
                        <a:t>OLAP Slice Cube</a:t>
                      </a:r>
                      <a:endParaRPr sz="1600">
                        <a:solidFill>
                          <a:schemeClr val="dk1"/>
                        </a:solidFill>
                      </a:endParaRPr>
                    </a:p>
                  </a:txBody>
                  <a:tcPr marT="91425" marB="91425" marR="91425" marL="91425"/>
                </a:tc>
              </a:tr>
              <a:tr h="561500">
                <a:tc>
                  <a:txBody>
                    <a:bodyPr/>
                    <a:lstStyle/>
                    <a:p>
                      <a:pPr indent="0" lvl="0" marL="0" rtl="0" algn="l">
                        <a:spcBef>
                          <a:spcPts val="0"/>
                        </a:spcBef>
                        <a:spcAft>
                          <a:spcPts val="0"/>
                        </a:spcAft>
                        <a:buNone/>
                      </a:pPr>
                      <a:r>
                        <a:rPr lang="en" sz="1600">
                          <a:solidFill>
                            <a:schemeClr val="dk1"/>
                          </a:solidFill>
                        </a:rPr>
                        <a:t>Support Staff</a:t>
                      </a:r>
                      <a:endParaRPr sz="1600">
                        <a:solidFill>
                          <a:schemeClr val="dk1"/>
                        </a:solidFill>
                      </a:endParaRPr>
                    </a:p>
                  </a:txBody>
                  <a:tcPr marT="91425" marB="91425" marR="91425" marL="91425"/>
                </a:tc>
                <a:tc>
                  <a:txBody>
                    <a:bodyPr/>
                    <a:lstStyle/>
                    <a:p>
                      <a:pPr indent="0" lvl="0" marL="0" rtl="0" algn="l">
                        <a:spcBef>
                          <a:spcPts val="0"/>
                        </a:spcBef>
                        <a:spcAft>
                          <a:spcPts val="0"/>
                        </a:spcAft>
                        <a:buNone/>
                      </a:pPr>
                      <a:r>
                        <a:rPr lang="en" sz="1600">
                          <a:solidFill>
                            <a:schemeClr val="dk1"/>
                          </a:solidFill>
                        </a:rPr>
                        <a:t>Standard Report</a:t>
                      </a:r>
                      <a:endParaRPr sz="1600">
                        <a:solidFill>
                          <a:schemeClr val="dk1"/>
                        </a:solidFill>
                      </a:endParaRPr>
                    </a:p>
                  </a:txBody>
                  <a:tcPr marT="91425" marB="91425" marR="91425" marL="91425"/>
                </a:tc>
              </a:tr>
              <a:tr h="561500">
                <a:tc>
                  <a:txBody>
                    <a:bodyPr/>
                    <a:lstStyle/>
                    <a:p>
                      <a:pPr indent="0" lvl="0" marL="0" rtl="0" algn="l">
                        <a:spcBef>
                          <a:spcPts val="0"/>
                        </a:spcBef>
                        <a:spcAft>
                          <a:spcPts val="0"/>
                        </a:spcAft>
                        <a:buNone/>
                      </a:pPr>
                      <a:r>
                        <a:rPr lang="en" sz="1600">
                          <a:solidFill>
                            <a:schemeClr val="dk1"/>
                          </a:solidFill>
                        </a:rPr>
                        <a:t>Pharmacy Staff</a:t>
                      </a:r>
                      <a:endParaRPr sz="1600">
                        <a:solidFill>
                          <a:schemeClr val="dk1"/>
                        </a:solidFill>
                      </a:endParaRPr>
                    </a:p>
                  </a:txBody>
                  <a:tcPr marT="91425" marB="91425" marR="91425" marL="91425"/>
                </a:tc>
                <a:tc>
                  <a:txBody>
                    <a:bodyPr/>
                    <a:lstStyle/>
                    <a:p>
                      <a:pPr indent="0" lvl="0" marL="0" rtl="0" algn="l">
                        <a:spcBef>
                          <a:spcPts val="0"/>
                        </a:spcBef>
                        <a:spcAft>
                          <a:spcPts val="0"/>
                        </a:spcAft>
                        <a:buNone/>
                      </a:pPr>
                      <a:r>
                        <a:rPr lang="en" sz="1600">
                          <a:solidFill>
                            <a:schemeClr val="dk1"/>
                          </a:solidFill>
                        </a:rPr>
                        <a:t>Ad hoc report, Detailed report</a:t>
                      </a:r>
                      <a:endParaRPr sz="1600">
                        <a:solidFill>
                          <a:schemeClr val="dk1"/>
                        </a:solidFill>
                      </a:endParaRPr>
                    </a:p>
                  </a:txBody>
                  <a:tcPr marT="91425" marB="91425" marR="91425" marL="91425"/>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8"/>
          <p:cNvSpPr txBox="1"/>
          <p:nvPr>
            <p:ph type="title"/>
          </p:nvPr>
        </p:nvSpPr>
        <p:spPr>
          <a:xfrm>
            <a:off x="514800" y="1818150"/>
            <a:ext cx="8114400" cy="1507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Clr>
                <a:schemeClr val="dk1"/>
              </a:buClr>
              <a:buSzPts val="1100"/>
              <a:buFont typeface="Arial"/>
              <a:buNone/>
            </a:pPr>
            <a:r>
              <a:rPr b="1" lang="en" sz="3400" u="sng"/>
              <a:t>Tableau Visualization</a:t>
            </a:r>
            <a:endParaRPr b="1" sz="4200" u="sng"/>
          </a:p>
        </p:txBody>
      </p:sp>
      <p:sp>
        <p:nvSpPr>
          <p:cNvPr id="165" name="Google Shape;165;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2"/>
                </a:solidFill>
                <a:latin typeface="Arial"/>
                <a:ea typeface="Arial"/>
                <a:cs typeface="Arial"/>
                <a:sym typeface="Arial"/>
              </a:rPr>
              <a:t>‹#›</a:t>
            </a:fld>
            <a:endParaRPr>
              <a:solidFill>
                <a:schemeClr val="lt2"/>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9"/>
          <p:cNvSpPr txBox="1"/>
          <p:nvPr>
            <p:ph type="title"/>
          </p:nvPr>
        </p:nvSpPr>
        <p:spPr>
          <a:xfrm>
            <a:off x="83100" y="64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Patient Dashboard (1/3)</a:t>
            </a:r>
            <a:endParaRPr/>
          </a:p>
        </p:txBody>
      </p:sp>
      <p:sp>
        <p:nvSpPr>
          <p:cNvPr id="171" name="Google Shape;171;p29"/>
          <p:cNvSpPr txBox="1"/>
          <p:nvPr>
            <p:ph idx="1" type="body"/>
          </p:nvPr>
        </p:nvSpPr>
        <p:spPr>
          <a:xfrm>
            <a:off x="311700" y="3340450"/>
            <a:ext cx="8520600" cy="1380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solidFill>
                  <a:schemeClr val="dk1"/>
                </a:solidFill>
              </a:rPr>
              <a:t>Insights</a:t>
            </a:r>
            <a:endParaRPr sz="1500">
              <a:solidFill>
                <a:schemeClr val="dk1"/>
              </a:solidFill>
            </a:endParaRPr>
          </a:p>
          <a:p>
            <a:pPr indent="-304800" lvl="0" marL="457200" rtl="0" algn="l">
              <a:spcBef>
                <a:spcPts val="1200"/>
              </a:spcBef>
              <a:spcAft>
                <a:spcPts val="0"/>
              </a:spcAft>
              <a:buClr>
                <a:schemeClr val="dk1"/>
              </a:buClr>
              <a:buSzPts val="1200"/>
              <a:buChar char="●"/>
            </a:pPr>
            <a:r>
              <a:rPr lang="en" sz="1200">
                <a:solidFill>
                  <a:schemeClr val="dk1"/>
                </a:solidFill>
              </a:rPr>
              <a:t>Age 45 and above constitute 60% of the overall patients</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The distribution of patients is evenly spread across each blood group category.</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The percentage of patients for each specific medical condition is uniform.</a:t>
            </a:r>
            <a:endParaRPr sz="1200">
              <a:solidFill>
                <a:schemeClr val="dk1"/>
              </a:solidFill>
            </a:endParaRPr>
          </a:p>
        </p:txBody>
      </p:sp>
      <p:pic>
        <p:nvPicPr>
          <p:cNvPr id="172" name="Google Shape;172;p29"/>
          <p:cNvPicPr preferRelativeResize="0"/>
          <p:nvPr/>
        </p:nvPicPr>
        <p:blipFill>
          <a:blip r:embed="rId3">
            <a:alphaModFix/>
          </a:blip>
          <a:stretch>
            <a:fillRect/>
          </a:stretch>
        </p:blipFill>
        <p:spPr>
          <a:xfrm>
            <a:off x="0" y="847686"/>
            <a:ext cx="9144000" cy="2323928"/>
          </a:xfrm>
          <a:prstGeom prst="rect">
            <a:avLst/>
          </a:prstGeom>
          <a:noFill/>
          <a:ln>
            <a:noFill/>
          </a:ln>
        </p:spPr>
      </p:pic>
      <p:sp>
        <p:nvSpPr>
          <p:cNvPr id="173" name="Google Shape;173;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2"/>
                </a:solidFill>
                <a:latin typeface="Arial"/>
                <a:ea typeface="Arial"/>
                <a:cs typeface="Arial"/>
                <a:sym typeface="Arial"/>
              </a:rPr>
              <a:t>‹#›</a:t>
            </a:fld>
            <a:endParaRPr>
              <a:solidFill>
                <a:schemeClr val="lt2"/>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0"/>
          <p:cNvSpPr txBox="1"/>
          <p:nvPr>
            <p:ph idx="1" type="body"/>
          </p:nvPr>
        </p:nvSpPr>
        <p:spPr>
          <a:xfrm>
            <a:off x="6724950" y="725525"/>
            <a:ext cx="2204400" cy="404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solidFill>
                  <a:schemeClr val="dk1"/>
                </a:solidFill>
              </a:rPr>
              <a:t>Insights</a:t>
            </a:r>
            <a:endParaRPr sz="1500">
              <a:solidFill>
                <a:schemeClr val="dk1"/>
              </a:solidFill>
            </a:endParaRPr>
          </a:p>
          <a:p>
            <a:pPr indent="-304800" lvl="0" marL="457200" rtl="0" algn="l">
              <a:spcBef>
                <a:spcPts val="1200"/>
              </a:spcBef>
              <a:spcAft>
                <a:spcPts val="0"/>
              </a:spcAft>
              <a:buClr>
                <a:schemeClr val="dk1"/>
              </a:buClr>
              <a:buSzPts val="1200"/>
              <a:buChar char="●"/>
            </a:pPr>
            <a:r>
              <a:rPr lang="en" sz="1200">
                <a:solidFill>
                  <a:schemeClr val="dk1"/>
                </a:solidFill>
              </a:rPr>
              <a:t>Incomplete data collection for 2018 and 2023 results in a skewed percentage difference at these points.</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The patient population experiencing arthritis exhibits a declining trend each year.</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The patient population with diabetes shows a consistent upward trend each year.</a:t>
            </a:r>
            <a:endParaRPr sz="1200">
              <a:solidFill>
                <a:schemeClr val="dk1"/>
              </a:solidFill>
            </a:endParaRPr>
          </a:p>
        </p:txBody>
      </p:sp>
      <p:pic>
        <p:nvPicPr>
          <p:cNvPr id="179" name="Google Shape;179;p30"/>
          <p:cNvPicPr preferRelativeResize="0"/>
          <p:nvPr/>
        </p:nvPicPr>
        <p:blipFill>
          <a:blip r:embed="rId3">
            <a:alphaModFix/>
          </a:blip>
          <a:stretch>
            <a:fillRect/>
          </a:stretch>
        </p:blipFill>
        <p:spPr>
          <a:xfrm>
            <a:off x="159300" y="776763"/>
            <a:ext cx="6496050" cy="3686175"/>
          </a:xfrm>
          <a:prstGeom prst="rect">
            <a:avLst/>
          </a:prstGeom>
          <a:noFill/>
          <a:ln>
            <a:noFill/>
          </a:ln>
        </p:spPr>
      </p:pic>
      <p:sp>
        <p:nvSpPr>
          <p:cNvPr id="180" name="Google Shape;180;p30"/>
          <p:cNvSpPr txBox="1"/>
          <p:nvPr>
            <p:ph type="title"/>
          </p:nvPr>
        </p:nvSpPr>
        <p:spPr>
          <a:xfrm>
            <a:off x="83100" y="64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Patient Dashboard (2/3)</a:t>
            </a:r>
            <a:endParaRPr/>
          </a:p>
        </p:txBody>
      </p:sp>
      <p:sp>
        <p:nvSpPr>
          <p:cNvPr id="181" name="Google Shape;181;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2"/>
                </a:solidFill>
                <a:latin typeface="Arial"/>
                <a:ea typeface="Arial"/>
                <a:cs typeface="Arial"/>
                <a:sym typeface="Arial"/>
              </a:rPr>
              <a:t>‹#›</a:t>
            </a:fld>
            <a:endParaRPr>
              <a:solidFill>
                <a:schemeClr val="lt2"/>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1"/>
          <p:cNvSpPr txBox="1"/>
          <p:nvPr>
            <p:ph idx="1" type="body"/>
          </p:nvPr>
        </p:nvSpPr>
        <p:spPr>
          <a:xfrm>
            <a:off x="6769650" y="636725"/>
            <a:ext cx="2159700" cy="4192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solidFill>
                  <a:schemeClr val="dk1"/>
                </a:solidFill>
              </a:rPr>
              <a:t>Insights</a:t>
            </a:r>
            <a:endParaRPr sz="1500">
              <a:solidFill>
                <a:schemeClr val="dk1"/>
              </a:solidFill>
            </a:endParaRPr>
          </a:p>
          <a:p>
            <a:pPr indent="-304800" lvl="0" marL="457200" rtl="0" algn="l">
              <a:spcBef>
                <a:spcPts val="1200"/>
              </a:spcBef>
              <a:spcAft>
                <a:spcPts val="0"/>
              </a:spcAft>
              <a:buClr>
                <a:schemeClr val="dk1"/>
              </a:buClr>
              <a:buSzPts val="1200"/>
              <a:buChar char="●"/>
            </a:pPr>
            <a:r>
              <a:rPr lang="en" sz="1200">
                <a:solidFill>
                  <a:schemeClr val="dk1"/>
                </a:solidFill>
              </a:rPr>
              <a:t>Aspirin is the least consumed medication by patients with Cancer medical condition.</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While the consumption of medicines is uniform across various medical conditions, there is a slight preference for Penicillin among patients across all conditions.</a:t>
            </a:r>
            <a:endParaRPr sz="1200">
              <a:solidFill>
                <a:schemeClr val="dk1"/>
              </a:solidFill>
            </a:endParaRPr>
          </a:p>
        </p:txBody>
      </p:sp>
      <p:pic>
        <p:nvPicPr>
          <p:cNvPr id="187" name="Google Shape;187;p31"/>
          <p:cNvPicPr preferRelativeResize="0"/>
          <p:nvPr/>
        </p:nvPicPr>
        <p:blipFill rotWithShape="1">
          <a:blip r:embed="rId3">
            <a:alphaModFix/>
          </a:blip>
          <a:srcRect b="0" l="911" r="0" t="0"/>
          <a:stretch/>
        </p:blipFill>
        <p:spPr>
          <a:xfrm>
            <a:off x="336950" y="723900"/>
            <a:ext cx="6399600" cy="3695700"/>
          </a:xfrm>
          <a:prstGeom prst="rect">
            <a:avLst/>
          </a:prstGeom>
          <a:noFill/>
          <a:ln>
            <a:noFill/>
          </a:ln>
        </p:spPr>
      </p:pic>
      <p:sp>
        <p:nvSpPr>
          <p:cNvPr id="188" name="Google Shape;188;p31"/>
          <p:cNvSpPr txBox="1"/>
          <p:nvPr>
            <p:ph type="title"/>
          </p:nvPr>
        </p:nvSpPr>
        <p:spPr>
          <a:xfrm>
            <a:off x="83100" y="64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Patient Dashboard (3/3)</a:t>
            </a:r>
            <a:endParaRPr/>
          </a:p>
        </p:txBody>
      </p:sp>
      <p:sp>
        <p:nvSpPr>
          <p:cNvPr id="189" name="Google Shape;189;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2"/>
                </a:solidFill>
                <a:latin typeface="Arial"/>
                <a:ea typeface="Arial"/>
                <a:cs typeface="Arial"/>
                <a:sym typeface="Arial"/>
              </a:rPr>
              <a:t>‹#›</a:t>
            </a:fld>
            <a:endParaRPr>
              <a:solidFill>
                <a:schemeClr val="lt2"/>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91200"/>
            <a:ext cx="85206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2500" u="sng"/>
              <a:t>Overview</a:t>
            </a:r>
            <a:endParaRPr b="1" sz="2500" u="sng"/>
          </a:p>
        </p:txBody>
      </p:sp>
      <p:sp>
        <p:nvSpPr>
          <p:cNvPr id="63" name="Google Shape;63;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2"/>
                </a:solidFill>
                <a:latin typeface="Arial"/>
                <a:ea typeface="Arial"/>
                <a:cs typeface="Arial"/>
                <a:sym typeface="Arial"/>
              </a:rPr>
              <a:t>‹#›</a:t>
            </a:fld>
            <a:endParaRPr>
              <a:solidFill>
                <a:schemeClr val="lt2"/>
              </a:solidFill>
              <a:latin typeface="Arial"/>
              <a:ea typeface="Arial"/>
              <a:cs typeface="Arial"/>
              <a:sym typeface="Arial"/>
            </a:endParaRPr>
          </a:p>
        </p:txBody>
      </p:sp>
      <p:sp>
        <p:nvSpPr>
          <p:cNvPr id="64" name="Google Shape;64;p14"/>
          <p:cNvSpPr txBox="1"/>
          <p:nvPr/>
        </p:nvSpPr>
        <p:spPr>
          <a:xfrm>
            <a:off x="311700" y="572300"/>
            <a:ext cx="8080800" cy="4257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700"/>
              </a:spcBef>
              <a:spcAft>
                <a:spcPts val="0"/>
              </a:spcAft>
              <a:buNone/>
            </a:pPr>
            <a:r>
              <a:rPr b="1" lang="en" sz="1300">
                <a:solidFill>
                  <a:schemeClr val="dk1"/>
                </a:solidFill>
              </a:rPr>
              <a:t>High Level Design</a:t>
            </a:r>
            <a:endParaRPr b="1" sz="1300">
              <a:solidFill>
                <a:schemeClr val="dk1"/>
              </a:solidFill>
            </a:endParaRPr>
          </a:p>
          <a:p>
            <a:pPr indent="-298450" lvl="0" marL="457200" rtl="0" algn="l">
              <a:lnSpc>
                <a:spcPct val="115000"/>
              </a:lnSpc>
              <a:spcBef>
                <a:spcPts val="600"/>
              </a:spcBef>
              <a:spcAft>
                <a:spcPts val="0"/>
              </a:spcAft>
              <a:buClr>
                <a:schemeClr val="dk1"/>
              </a:buClr>
              <a:buSzPts val="1100"/>
              <a:buChar char="●"/>
            </a:pPr>
            <a:r>
              <a:rPr lang="en" sz="1100">
                <a:solidFill>
                  <a:schemeClr val="dk1"/>
                </a:solidFill>
              </a:rPr>
              <a:t>Candidate Subject Are</a:t>
            </a:r>
            <a:r>
              <a:rPr lang="en" sz="1100">
                <a:solidFill>
                  <a:schemeClr val="dk1"/>
                </a:solidFill>
              </a:rPr>
              <a:t>a</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Candidate Fact</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Bus Architecture</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Sequence of Construction</a:t>
            </a:r>
            <a:endParaRPr sz="1100">
              <a:solidFill>
                <a:schemeClr val="dk1"/>
              </a:solidFill>
            </a:endParaRPr>
          </a:p>
          <a:p>
            <a:pPr indent="0" lvl="0" marL="0" rtl="0" algn="l">
              <a:lnSpc>
                <a:spcPct val="115000"/>
              </a:lnSpc>
              <a:spcBef>
                <a:spcPts val="600"/>
              </a:spcBef>
              <a:spcAft>
                <a:spcPts val="0"/>
              </a:spcAft>
              <a:buNone/>
            </a:pPr>
            <a:r>
              <a:rPr b="1" lang="en" sz="1300">
                <a:solidFill>
                  <a:schemeClr val="dk1"/>
                </a:solidFill>
              </a:rPr>
              <a:t>Development of Data Mar</a:t>
            </a:r>
            <a:r>
              <a:rPr b="1" lang="en" sz="1300">
                <a:solidFill>
                  <a:schemeClr val="dk1"/>
                </a:solidFill>
              </a:rPr>
              <a:t>t</a:t>
            </a:r>
            <a:endParaRPr b="1" sz="1300">
              <a:solidFill>
                <a:schemeClr val="dk1"/>
              </a:solidFill>
            </a:endParaRPr>
          </a:p>
          <a:p>
            <a:pPr indent="0" lvl="0" marL="0" rtl="0" algn="l">
              <a:lnSpc>
                <a:spcPct val="115000"/>
              </a:lnSpc>
              <a:spcBef>
                <a:spcPts val="600"/>
              </a:spcBef>
              <a:spcAft>
                <a:spcPts val="0"/>
              </a:spcAft>
              <a:buNone/>
            </a:pPr>
            <a:r>
              <a:rPr b="1" lang="en" sz="1300">
                <a:solidFill>
                  <a:schemeClr val="dk1"/>
                </a:solidFill>
              </a:rPr>
              <a:t>Logical Dimension Model</a:t>
            </a:r>
            <a:endParaRPr b="1" sz="1300">
              <a:solidFill>
                <a:schemeClr val="dk1"/>
              </a:solidFill>
            </a:endParaRPr>
          </a:p>
          <a:p>
            <a:pPr indent="-298450" lvl="0" marL="457200" rtl="0" algn="l">
              <a:lnSpc>
                <a:spcPct val="115000"/>
              </a:lnSpc>
              <a:spcBef>
                <a:spcPts val="600"/>
              </a:spcBef>
              <a:spcAft>
                <a:spcPts val="0"/>
              </a:spcAft>
              <a:buClr>
                <a:schemeClr val="dk1"/>
              </a:buClr>
              <a:buSzPts val="1100"/>
              <a:buChar char="●"/>
            </a:pPr>
            <a:r>
              <a:rPr lang="en" sz="1100">
                <a:solidFill>
                  <a:schemeClr val="dk1"/>
                </a:solidFill>
              </a:rPr>
              <a:t>Star Schemas</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Conformed Dimensions</a:t>
            </a:r>
            <a:endParaRPr sz="1100">
              <a:solidFill>
                <a:schemeClr val="dk1"/>
              </a:solidFill>
            </a:endParaRPr>
          </a:p>
          <a:p>
            <a:pPr indent="0" lvl="0" marL="0" rtl="0" algn="l">
              <a:lnSpc>
                <a:spcPct val="115000"/>
              </a:lnSpc>
              <a:spcBef>
                <a:spcPts val="600"/>
              </a:spcBef>
              <a:spcAft>
                <a:spcPts val="0"/>
              </a:spcAft>
              <a:buNone/>
            </a:pPr>
            <a:r>
              <a:rPr b="1" lang="en" sz="1300">
                <a:solidFill>
                  <a:schemeClr val="dk1"/>
                </a:solidFill>
              </a:rPr>
              <a:t>Slowly Changing Dimension</a:t>
            </a:r>
            <a:r>
              <a:rPr b="1" lang="en" sz="1300">
                <a:solidFill>
                  <a:schemeClr val="dk1"/>
                </a:solidFill>
              </a:rPr>
              <a:t>s</a:t>
            </a:r>
            <a:endParaRPr b="1" sz="1300">
              <a:solidFill>
                <a:schemeClr val="dk1"/>
              </a:solidFill>
            </a:endParaRPr>
          </a:p>
          <a:p>
            <a:pPr indent="0" lvl="0" marL="0" rtl="0" algn="l">
              <a:lnSpc>
                <a:spcPct val="115000"/>
              </a:lnSpc>
              <a:spcBef>
                <a:spcPts val="600"/>
              </a:spcBef>
              <a:spcAft>
                <a:spcPts val="0"/>
              </a:spcAft>
              <a:buNone/>
            </a:pPr>
            <a:r>
              <a:rPr b="1" lang="en" sz="1300">
                <a:solidFill>
                  <a:schemeClr val="dk1"/>
                </a:solidFill>
              </a:rPr>
              <a:t>Transformation Rule</a:t>
            </a:r>
            <a:r>
              <a:rPr b="1" lang="en" sz="1300">
                <a:solidFill>
                  <a:schemeClr val="dk1"/>
                </a:solidFill>
              </a:rPr>
              <a:t>s</a:t>
            </a:r>
            <a:endParaRPr b="1" sz="1300">
              <a:solidFill>
                <a:schemeClr val="dk1"/>
              </a:solidFill>
            </a:endParaRPr>
          </a:p>
          <a:p>
            <a:pPr indent="0" lvl="0" marL="0" rtl="0" algn="l">
              <a:lnSpc>
                <a:spcPct val="115000"/>
              </a:lnSpc>
              <a:spcBef>
                <a:spcPts val="600"/>
              </a:spcBef>
              <a:spcAft>
                <a:spcPts val="0"/>
              </a:spcAft>
              <a:buNone/>
            </a:pPr>
            <a:r>
              <a:rPr b="1" lang="en" sz="1300">
                <a:solidFill>
                  <a:schemeClr val="dk1"/>
                </a:solidFill>
              </a:rPr>
              <a:t>Aggregate Table</a:t>
            </a:r>
            <a:endParaRPr b="1" sz="1300">
              <a:solidFill>
                <a:schemeClr val="dk1"/>
              </a:solidFill>
            </a:endParaRPr>
          </a:p>
          <a:p>
            <a:pPr indent="0" lvl="0" marL="0" rtl="0" algn="l">
              <a:lnSpc>
                <a:spcPct val="115000"/>
              </a:lnSpc>
              <a:spcBef>
                <a:spcPts val="600"/>
              </a:spcBef>
              <a:spcAft>
                <a:spcPts val="0"/>
              </a:spcAft>
              <a:buNone/>
            </a:pPr>
            <a:r>
              <a:rPr b="1" lang="en" sz="1300">
                <a:solidFill>
                  <a:schemeClr val="dk1"/>
                </a:solidFill>
              </a:rPr>
              <a:t>OLAP Cube</a:t>
            </a:r>
            <a:endParaRPr b="1" sz="1300">
              <a:solidFill>
                <a:schemeClr val="dk1"/>
              </a:solidFill>
            </a:endParaRPr>
          </a:p>
          <a:p>
            <a:pPr indent="0" lvl="0" marL="0" rtl="0" algn="l">
              <a:lnSpc>
                <a:spcPct val="115000"/>
              </a:lnSpc>
              <a:spcBef>
                <a:spcPts val="600"/>
              </a:spcBef>
              <a:spcAft>
                <a:spcPts val="0"/>
              </a:spcAft>
              <a:buNone/>
            </a:pPr>
            <a:r>
              <a:rPr b="1" lang="en" sz="1300">
                <a:solidFill>
                  <a:schemeClr val="dk1"/>
                </a:solidFill>
              </a:rPr>
              <a:t>Role Specific BI Portal</a:t>
            </a:r>
            <a:endParaRPr b="1" sz="1300">
              <a:solidFill>
                <a:schemeClr val="dk1"/>
              </a:solidFill>
            </a:endParaRPr>
          </a:p>
          <a:p>
            <a:pPr indent="0" lvl="0" marL="0" rtl="0" algn="l">
              <a:lnSpc>
                <a:spcPct val="115000"/>
              </a:lnSpc>
              <a:spcBef>
                <a:spcPts val="600"/>
              </a:spcBef>
              <a:spcAft>
                <a:spcPts val="0"/>
              </a:spcAft>
              <a:buNone/>
            </a:pPr>
            <a:r>
              <a:rPr b="1" lang="en" sz="1300">
                <a:solidFill>
                  <a:schemeClr val="dk1"/>
                </a:solidFill>
              </a:rPr>
              <a:t>Conclusion</a:t>
            </a:r>
            <a:endParaRPr b="1" sz="1300">
              <a:solidFill>
                <a:schemeClr val="dk1"/>
              </a:solidFill>
            </a:endParaRPr>
          </a:p>
          <a:p>
            <a:pPr indent="0" lvl="0" marL="0" rtl="0" algn="l">
              <a:lnSpc>
                <a:spcPct val="115000"/>
              </a:lnSpc>
              <a:spcBef>
                <a:spcPts val="600"/>
              </a:spcBef>
              <a:spcAft>
                <a:spcPts val="0"/>
              </a:spcAft>
              <a:buNone/>
            </a:pPr>
            <a:r>
              <a:t/>
            </a:r>
            <a:endParaRPr b="1" sz="1300">
              <a:solidFill>
                <a:schemeClr val="dk1"/>
              </a:solidFill>
            </a:endParaRPr>
          </a:p>
          <a:p>
            <a:pPr indent="0" lvl="0" marL="0" rtl="0" algn="l">
              <a:spcBef>
                <a:spcPts val="0"/>
              </a:spcBef>
              <a:spcAft>
                <a:spcPts val="0"/>
              </a:spcAft>
              <a:buNone/>
            </a:pPr>
            <a:r>
              <a:t/>
            </a:r>
            <a:endParaRPr sz="1500">
              <a:solidFill>
                <a:schemeClr val="accent3"/>
              </a:solidFill>
              <a:latin typeface="Average"/>
              <a:ea typeface="Average"/>
              <a:cs typeface="Average"/>
              <a:sym typeface="Average"/>
            </a:endParaRPr>
          </a:p>
        </p:txBody>
      </p:sp>
      <p:pic>
        <p:nvPicPr>
          <p:cNvPr id="65" name="Google Shape;65;p14"/>
          <p:cNvPicPr preferRelativeResize="0"/>
          <p:nvPr/>
        </p:nvPicPr>
        <p:blipFill>
          <a:blip r:embed="rId3">
            <a:alphaModFix/>
          </a:blip>
          <a:stretch>
            <a:fillRect/>
          </a:stretch>
        </p:blipFill>
        <p:spPr>
          <a:xfrm>
            <a:off x="3281875" y="759687"/>
            <a:ext cx="3497299" cy="2078950"/>
          </a:xfrm>
          <a:prstGeom prst="rect">
            <a:avLst/>
          </a:prstGeom>
          <a:noFill/>
          <a:ln>
            <a:noFill/>
          </a:ln>
        </p:spPr>
      </p:pic>
      <p:pic>
        <p:nvPicPr>
          <p:cNvPr id="66" name="Google Shape;66;p14"/>
          <p:cNvPicPr preferRelativeResize="0"/>
          <p:nvPr/>
        </p:nvPicPr>
        <p:blipFill>
          <a:blip r:embed="rId4">
            <a:alphaModFix/>
          </a:blip>
          <a:stretch>
            <a:fillRect/>
          </a:stretch>
        </p:blipFill>
        <p:spPr>
          <a:xfrm>
            <a:off x="4253550" y="3022100"/>
            <a:ext cx="4309801" cy="1943299"/>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2"/>
          <p:cNvSpPr txBox="1"/>
          <p:nvPr>
            <p:ph idx="1" type="body"/>
          </p:nvPr>
        </p:nvSpPr>
        <p:spPr>
          <a:xfrm>
            <a:off x="4970750" y="2162000"/>
            <a:ext cx="3541500" cy="2406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solidFill>
                  <a:schemeClr val="dk1"/>
                </a:solidFill>
              </a:rPr>
              <a:t>Insights</a:t>
            </a:r>
            <a:endParaRPr sz="1500">
              <a:solidFill>
                <a:schemeClr val="dk1"/>
              </a:solidFill>
            </a:endParaRPr>
          </a:p>
          <a:p>
            <a:pPr indent="-304800" lvl="0" marL="457200" rtl="0" algn="l">
              <a:spcBef>
                <a:spcPts val="1200"/>
              </a:spcBef>
              <a:spcAft>
                <a:spcPts val="0"/>
              </a:spcAft>
              <a:buClr>
                <a:schemeClr val="dk1"/>
              </a:buClr>
              <a:buSzPts val="1200"/>
              <a:buChar char="●"/>
            </a:pPr>
            <a:r>
              <a:rPr lang="en" sz="1200">
                <a:solidFill>
                  <a:schemeClr val="dk1"/>
                </a:solidFill>
              </a:rPr>
              <a:t>Medicare ranks as the insurance provider with the least comprehensive coverage.</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Aetna and Cigna stand out for offering the most extensive coverage.</a:t>
            </a:r>
            <a:endParaRPr sz="1200">
              <a:solidFill>
                <a:schemeClr val="dk1"/>
              </a:solidFill>
            </a:endParaRPr>
          </a:p>
        </p:txBody>
      </p:sp>
      <p:sp>
        <p:nvSpPr>
          <p:cNvPr id="195" name="Google Shape;195;p32"/>
          <p:cNvSpPr txBox="1"/>
          <p:nvPr/>
        </p:nvSpPr>
        <p:spPr>
          <a:xfrm>
            <a:off x="515700" y="811575"/>
            <a:ext cx="8082600" cy="75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chemeClr val="dk1"/>
                </a:solidFill>
              </a:rPr>
              <a:t>The subsequent sections delve into the analysis of coverage provided by various insurance providers.</a:t>
            </a:r>
            <a:endParaRPr sz="1700">
              <a:solidFill>
                <a:schemeClr val="dk1"/>
              </a:solidFill>
            </a:endParaRPr>
          </a:p>
        </p:txBody>
      </p:sp>
      <p:sp>
        <p:nvSpPr>
          <p:cNvPr id="196" name="Google Shape;196;p32"/>
          <p:cNvSpPr txBox="1"/>
          <p:nvPr>
            <p:ph type="title"/>
          </p:nvPr>
        </p:nvSpPr>
        <p:spPr>
          <a:xfrm>
            <a:off x="83100" y="64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Insurance Provide</a:t>
            </a:r>
            <a:r>
              <a:rPr lang="en"/>
              <a:t>rs D</a:t>
            </a:r>
            <a:r>
              <a:rPr lang="en"/>
              <a:t>ashboard (1/4)</a:t>
            </a:r>
            <a:endParaRPr/>
          </a:p>
        </p:txBody>
      </p:sp>
      <p:pic>
        <p:nvPicPr>
          <p:cNvPr id="197" name="Google Shape;197;p32"/>
          <p:cNvPicPr preferRelativeResize="0"/>
          <p:nvPr/>
        </p:nvPicPr>
        <p:blipFill>
          <a:blip r:embed="rId3">
            <a:alphaModFix/>
          </a:blip>
          <a:stretch>
            <a:fillRect/>
          </a:stretch>
        </p:blipFill>
        <p:spPr>
          <a:xfrm>
            <a:off x="515700" y="1741225"/>
            <a:ext cx="3648075" cy="3143250"/>
          </a:xfrm>
          <a:prstGeom prst="rect">
            <a:avLst/>
          </a:prstGeom>
          <a:noFill/>
          <a:ln>
            <a:noFill/>
          </a:ln>
        </p:spPr>
      </p:pic>
      <p:sp>
        <p:nvSpPr>
          <p:cNvPr id="198" name="Google Shape;198;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2"/>
                </a:solidFill>
                <a:latin typeface="Arial"/>
                <a:ea typeface="Arial"/>
                <a:cs typeface="Arial"/>
                <a:sym typeface="Arial"/>
              </a:rPr>
              <a:t>‹#›</a:t>
            </a:fld>
            <a:endParaRPr>
              <a:solidFill>
                <a:schemeClr val="lt2"/>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3"/>
          <p:cNvSpPr txBox="1"/>
          <p:nvPr>
            <p:ph idx="1" type="body"/>
          </p:nvPr>
        </p:nvSpPr>
        <p:spPr>
          <a:xfrm>
            <a:off x="290625" y="3840300"/>
            <a:ext cx="8541600" cy="107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Insights</a:t>
            </a:r>
            <a:endParaRPr>
              <a:solidFill>
                <a:schemeClr val="dk1"/>
              </a:solidFill>
            </a:endParaRPr>
          </a:p>
          <a:p>
            <a:pPr indent="-304800" lvl="0" marL="457200" rtl="0" algn="l">
              <a:spcBef>
                <a:spcPts val="1200"/>
              </a:spcBef>
              <a:spcAft>
                <a:spcPts val="0"/>
              </a:spcAft>
              <a:buClr>
                <a:schemeClr val="dk1"/>
              </a:buClr>
              <a:buSzPts val="1200"/>
              <a:buChar char="●"/>
            </a:pPr>
            <a:r>
              <a:rPr lang="en" sz="1200">
                <a:solidFill>
                  <a:schemeClr val="dk1"/>
                </a:solidFill>
              </a:rPr>
              <a:t>In 2020, all insurance providers, except UnitedHealthcare, witnessed an increase in coverage.</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Medicare Insurance maintained consistent coverage levels throughout the years.</a:t>
            </a:r>
            <a:endParaRPr sz="1200">
              <a:solidFill>
                <a:schemeClr val="dk1"/>
              </a:solidFill>
            </a:endParaRPr>
          </a:p>
        </p:txBody>
      </p:sp>
      <p:sp>
        <p:nvSpPr>
          <p:cNvPr id="204" name="Google Shape;204;p33"/>
          <p:cNvSpPr txBox="1"/>
          <p:nvPr>
            <p:ph type="title"/>
          </p:nvPr>
        </p:nvSpPr>
        <p:spPr>
          <a:xfrm>
            <a:off x="83100" y="64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Insurance Providers Dashboard (2/4)</a:t>
            </a:r>
            <a:endParaRPr/>
          </a:p>
        </p:txBody>
      </p:sp>
      <p:pic>
        <p:nvPicPr>
          <p:cNvPr id="205" name="Google Shape;205;p33"/>
          <p:cNvPicPr preferRelativeResize="0"/>
          <p:nvPr/>
        </p:nvPicPr>
        <p:blipFill>
          <a:blip r:embed="rId3">
            <a:alphaModFix/>
          </a:blip>
          <a:stretch>
            <a:fillRect/>
          </a:stretch>
        </p:blipFill>
        <p:spPr>
          <a:xfrm>
            <a:off x="749488" y="789125"/>
            <a:ext cx="7645037" cy="2898775"/>
          </a:xfrm>
          <a:prstGeom prst="rect">
            <a:avLst/>
          </a:prstGeom>
          <a:noFill/>
          <a:ln>
            <a:noFill/>
          </a:ln>
        </p:spPr>
      </p:pic>
      <p:sp>
        <p:nvSpPr>
          <p:cNvPr id="206" name="Google Shape;206;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2"/>
                </a:solidFill>
                <a:latin typeface="Arial"/>
                <a:ea typeface="Arial"/>
                <a:cs typeface="Arial"/>
                <a:sym typeface="Arial"/>
              </a:rPr>
              <a:t>‹#›</a:t>
            </a:fld>
            <a:endParaRPr>
              <a:solidFill>
                <a:schemeClr val="lt2"/>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4"/>
          <p:cNvSpPr txBox="1"/>
          <p:nvPr>
            <p:ph idx="1" type="body"/>
          </p:nvPr>
        </p:nvSpPr>
        <p:spPr>
          <a:xfrm>
            <a:off x="5453975" y="923925"/>
            <a:ext cx="3378300" cy="3645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solidFill>
                  <a:schemeClr val="dk1"/>
                </a:solidFill>
              </a:rPr>
              <a:t>Insights</a:t>
            </a:r>
            <a:endParaRPr sz="1500">
              <a:solidFill>
                <a:schemeClr val="dk1"/>
              </a:solidFill>
            </a:endParaRPr>
          </a:p>
          <a:p>
            <a:pPr indent="-304800" lvl="0" marL="457200" rtl="0" algn="l">
              <a:spcBef>
                <a:spcPts val="1200"/>
              </a:spcBef>
              <a:spcAft>
                <a:spcPts val="0"/>
              </a:spcAft>
              <a:buClr>
                <a:schemeClr val="dk1"/>
              </a:buClr>
              <a:buSzPts val="1200"/>
              <a:buChar char="●"/>
            </a:pPr>
            <a:r>
              <a:rPr lang="en" sz="1200">
                <a:solidFill>
                  <a:schemeClr val="dk1"/>
                </a:solidFill>
              </a:rPr>
              <a:t>UnitedHealthcare provides the highest coverage for patients with the medical condition of Obesity.</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Medicare consistently offers the least coverage across all medical conditions.</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BlueCross offers the highest coverage for patients dealing with medical conditions such as Arthritis, Asthma, and Diabetes.</a:t>
            </a:r>
            <a:endParaRPr sz="1200">
              <a:solidFill>
                <a:schemeClr val="dk1"/>
              </a:solidFill>
            </a:endParaRPr>
          </a:p>
        </p:txBody>
      </p:sp>
      <p:sp>
        <p:nvSpPr>
          <p:cNvPr id="212" name="Google Shape;212;p34"/>
          <p:cNvSpPr txBox="1"/>
          <p:nvPr>
            <p:ph type="title"/>
          </p:nvPr>
        </p:nvSpPr>
        <p:spPr>
          <a:xfrm>
            <a:off x="83100" y="64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Insurance Providers Dashboard (3/4)</a:t>
            </a:r>
            <a:endParaRPr/>
          </a:p>
        </p:txBody>
      </p:sp>
      <p:pic>
        <p:nvPicPr>
          <p:cNvPr id="213" name="Google Shape;213;p34"/>
          <p:cNvPicPr preferRelativeResize="0"/>
          <p:nvPr/>
        </p:nvPicPr>
        <p:blipFill>
          <a:blip r:embed="rId3">
            <a:alphaModFix/>
          </a:blip>
          <a:stretch>
            <a:fillRect/>
          </a:stretch>
        </p:blipFill>
        <p:spPr>
          <a:xfrm>
            <a:off x="245075" y="885825"/>
            <a:ext cx="5048250" cy="3371850"/>
          </a:xfrm>
          <a:prstGeom prst="rect">
            <a:avLst/>
          </a:prstGeom>
          <a:noFill/>
          <a:ln>
            <a:noFill/>
          </a:ln>
        </p:spPr>
      </p:pic>
      <p:pic>
        <p:nvPicPr>
          <p:cNvPr id="214" name="Google Shape;214;p34"/>
          <p:cNvPicPr preferRelativeResize="0"/>
          <p:nvPr/>
        </p:nvPicPr>
        <p:blipFill>
          <a:blip r:embed="rId4">
            <a:alphaModFix/>
          </a:blip>
          <a:stretch>
            <a:fillRect/>
          </a:stretch>
        </p:blipFill>
        <p:spPr>
          <a:xfrm>
            <a:off x="1412473" y="4290775"/>
            <a:ext cx="3629302" cy="311250"/>
          </a:xfrm>
          <a:prstGeom prst="rect">
            <a:avLst/>
          </a:prstGeom>
          <a:noFill/>
          <a:ln>
            <a:noFill/>
          </a:ln>
        </p:spPr>
      </p:pic>
      <p:sp>
        <p:nvSpPr>
          <p:cNvPr id="215" name="Google Shape;215;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2"/>
                </a:solidFill>
                <a:latin typeface="Arial"/>
                <a:ea typeface="Arial"/>
                <a:cs typeface="Arial"/>
                <a:sym typeface="Arial"/>
              </a:rPr>
              <a:t>‹#›</a:t>
            </a:fld>
            <a:endParaRPr>
              <a:solidFill>
                <a:schemeClr val="lt2"/>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5"/>
          <p:cNvSpPr txBox="1"/>
          <p:nvPr>
            <p:ph idx="1" type="body"/>
          </p:nvPr>
        </p:nvSpPr>
        <p:spPr>
          <a:xfrm>
            <a:off x="202325" y="3679250"/>
            <a:ext cx="8520600" cy="12915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500">
                <a:solidFill>
                  <a:schemeClr val="dk1"/>
                </a:solidFill>
              </a:rPr>
              <a:t>Insights</a:t>
            </a:r>
            <a:endParaRPr sz="1500">
              <a:solidFill>
                <a:schemeClr val="dk1"/>
              </a:solidFill>
            </a:endParaRPr>
          </a:p>
          <a:p>
            <a:pPr indent="-304800" lvl="0" marL="457200" rtl="0" algn="l">
              <a:spcBef>
                <a:spcPts val="1200"/>
              </a:spcBef>
              <a:spcAft>
                <a:spcPts val="0"/>
              </a:spcAft>
              <a:buClr>
                <a:schemeClr val="dk1"/>
              </a:buClr>
              <a:buSzPts val="1200"/>
              <a:buChar char="●"/>
            </a:pPr>
            <a:r>
              <a:rPr lang="en" sz="1200">
                <a:solidFill>
                  <a:schemeClr val="dk1"/>
                </a:solidFill>
              </a:rPr>
              <a:t>Medicare Insurance stands out as one of the less comprehensive insurance providers, particularly for hospital stays lasting fewer than 5 days or falling within the 15-25 day range.</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UnitedHealthcare Insurance is more effective than its counterparts for hospital stays lasting less than 5 days.</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Aetna Insurance provides the most comprehensive coverage for hospital stays exceeding 20 days.</a:t>
            </a:r>
            <a:endParaRPr sz="1200">
              <a:solidFill>
                <a:schemeClr val="dk1"/>
              </a:solidFill>
            </a:endParaRPr>
          </a:p>
        </p:txBody>
      </p:sp>
      <p:pic>
        <p:nvPicPr>
          <p:cNvPr id="221" name="Google Shape;221;p35"/>
          <p:cNvPicPr preferRelativeResize="0"/>
          <p:nvPr/>
        </p:nvPicPr>
        <p:blipFill rotWithShape="1">
          <a:blip r:embed="rId3">
            <a:alphaModFix/>
          </a:blip>
          <a:srcRect b="83753" l="0" r="0" t="0"/>
          <a:stretch/>
        </p:blipFill>
        <p:spPr>
          <a:xfrm>
            <a:off x="2077950" y="3296675"/>
            <a:ext cx="5428149" cy="437250"/>
          </a:xfrm>
          <a:prstGeom prst="rect">
            <a:avLst/>
          </a:prstGeom>
          <a:noFill/>
          <a:ln>
            <a:noFill/>
          </a:ln>
        </p:spPr>
      </p:pic>
      <p:sp>
        <p:nvSpPr>
          <p:cNvPr id="222" name="Google Shape;222;p35"/>
          <p:cNvSpPr txBox="1"/>
          <p:nvPr>
            <p:ph type="title"/>
          </p:nvPr>
        </p:nvSpPr>
        <p:spPr>
          <a:xfrm>
            <a:off x="83100" y="64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Insurance Providers Dashboard (4/4)</a:t>
            </a:r>
            <a:endParaRPr/>
          </a:p>
        </p:txBody>
      </p:sp>
      <p:pic>
        <p:nvPicPr>
          <p:cNvPr id="223" name="Google Shape;223;p35"/>
          <p:cNvPicPr preferRelativeResize="0"/>
          <p:nvPr/>
        </p:nvPicPr>
        <p:blipFill>
          <a:blip r:embed="rId4">
            <a:alphaModFix/>
          </a:blip>
          <a:stretch>
            <a:fillRect/>
          </a:stretch>
        </p:blipFill>
        <p:spPr>
          <a:xfrm>
            <a:off x="1596850" y="732150"/>
            <a:ext cx="5950300" cy="2564525"/>
          </a:xfrm>
          <a:prstGeom prst="rect">
            <a:avLst/>
          </a:prstGeom>
          <a:noFill/>
          <a:ln>
            <a:noFill/>
          </a:ln>
        </p:spPr>
      </p:pic>
      <p:sp>
        <p:nvSpPr>
          <p:cNvPr id="224" name="Google Shape;224;p3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2"/>
                </a:solidFill>
                <a:latin typeface="Arial"/>
                <a:ea typeface="Arial"/>
                <a:cs typeface="Arial"/>
                <a:sym typeface="Arial"/>
              </a:rPr>
              <a:t>‹#›</a:t>
            </a:fld>
            <a:endParaRPr>
              <a:solidFill>
                <a:schemeClr val="lt2"/>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6"/>
          <p:cNvSpPr txBox="1"/>
          <p:nvPr>
            <p:ph type="title"/>
          </p:nvPr>
        </p:nvSpPr>
        <p:spPr>
          <a:xfrm>
            <a:off x="311700" y="12420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u="sng"/>
              <a:t>Conclusion</a:t>
            </a:r>
            <a:endParaRPr b="1" u="sng"/>
          </a:p>
        </p:txBody>
      </p:sp>
      <p:sp>
        <p:nvSpPr>
          <p:cNvPr id="230" name="Google Shape;230;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chemeClr val="dk1"/>
              </a:buClr>
              <a:buSzPts val="1600"/>
              <a:buFont typeface="Roboto"/>
              <a:buChar char="●"/>
            </a:pPr>
            <a:r>
              <a:rPr lang="en" sz="1600">
                <a:solidFill>
                  <a:schemeClr val="dk1"/>
                </a:solidFill>
                <a:latin typeface="Roboto"/>
                <a:ea typeface="Roboto"/>
                <a:cs typeface="Roboto"/>
                <a:sym typeface="Roboto"/>
              </a:rPr>
              <a:t>The data warehouse we've constructed, centered around essential facts like Appointments, Doctor details, Pharmacy records, aims to facilitate convenient accessibility for various user groups—ranging from Doctors, Patients, Hospital Managers, Quality Care Managers, Risk Analysts, to Support Staff. This accessibility allows them to perform thorough analyses and make informed decisions, thereby delivering substantial value within the healthcare domain.</a:t>
            </a:r>
            <a:endParaRPr sz="2200">
              <a:solidFill>
                <a:schemeClr val="dk1"/>
              </a:solidFill>
            </a:endParaRPr>
          </a:p>
        </p:txBody>
      </p:sp>
      <p:sp>
        <p:nvSpPr>
          <p:cNvPr id="231" name="Google Shape;231;p3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2"/>
                </a:solidFill>
                <a:latin typeface="Arial"/>
                <a:ea typeface="Arial"/>
                <a:cs typeface="Arial"/>
                <a:sym typeface="Arial"/>
              </a:rPr>
              <a:t>‹#›</a:t>
            </a:fld>
            <a:endParaRPr>
              <a:solidFill>
                <a:schemeClr val="lt2"/>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87900" y="449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2000" u="sng"/>
              <a:t>Bus Architecture</a:t>
            </a:r>
            <a:endParaRPr sz="2000" u="sng"/>
          </a:p>
        </p:txBody>
      </p:sp>
      <p:sp>
        <p:nvSpPr>
          <p:cNvPr id="72" name="Google Shape;72;p15"/>
          <p:cNvSpPr txBox="1"/>
          <p:nvPr/>
        </p:nvSpPr>
        <p:spPr>
          <a:xfrm>
            <a:off x="161925" y="400050"/>
            <a:ext cx="6248400" cy="32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rPr>
              <a:t>Healthcare Organization Bus Architecture</a:t>
            </a:r>
            <a:endParaRPr sz="1300">
              <a:solidFill>
                <a:schemeClr val="dk2"/>
              </a:solidFill>
            </a:endParaRPr>
          </a:p>
        </p:txBody>
      </p:sp>
      <p:sp>
        <p:nvSpPr>
          <p:cNvPr id="73" name="Google Shape;73;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2"/>
                </a:solidFill>
                <a:latin typeface="Arial"/>
                <a:ea typeface="Arial"/>
                <a:cs typeface="Arial"/>
                <a:sym typeface="Arial"/>
              </a:rPr>
              <a:t>‹#›</a:t>
            </a:fld>
            <a:endParaRPr>
              <a:solidFill>
                <a:schemeClr val="lt2"/>
              </a:solidFill>
              <a:latin typeface="Arial"/>
              <a:ea typeface="Arial"/>
              <a:cs typeface="Arial"/>
              <a:sym typeface="Arial"/>
            </a:endParaRPr>
          </a:p>
        </p:txBody>
      </p:sp>
      <p:pic>
        <p:nvPicPr>
          <p:cNvPr id="74" name="Google Shape;74;p15"/>
          <p:cNvPicPr preferRelativeResize="0"/>
          <p:nvPr/>
        </p:nvPicPr>
        <p:blipFill>
          <a:blip r:embed="rId3">
            <a:alphaModFix/>
          </a:blip>
          <a:stretch>
            <a:fillRect/>
          </a:stretch>
        </p:blipFill>
        <p:spPr>
          <a:xfrm>
            <a:off x="152400" y="724050"/>
            <a:ext cx="8582024" cy="435055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368850" y="65625"/>
            <a:ext cx="8520600" cy="861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600" u="sng"/>
              <a:t>Dimensional Modelling</a:t>
            </a:r>
            <a:endParaRPr sz="2600" u="sng"/>
          </a:p>
          <a:p>
            <a:pPr indent="0" lvl="0" marL="0" rtl="0" algn="l">
              <a:spcBef>
                <a:spcPts val="0"/>
              </a:spcBef>
              <a:spcAft>
                <a:spcPts val="0"/>
              </a:spcAft>
              <a:buNone/>
            </a:pPr>
            <a:r>
              <a:t/>
            </a:r>
            <a:endParaRPr sz="2700"/>
          </a:p>
        </p:txBody>
      </p:sp>
      <p:sp>
        <p:nvSpPr>
          <p:cNvPr id="80" name="Google Shape;80;p16"/>
          <p:cNvSpPr txBox="1"/>
          <p:nvPr>
            <p:ph idx="1" type="body"/>
          </p:nvPr>
        </p:nvSpPr>
        <p:spPr>
          <a:xfrm>
            <a:off x="311700" y="988400"/>
            <a:ext cx="8520600" cy="3416400"/>
          </a:xfrm>
          <a:prstGeom prst="rect">
            <a:avLst/>
          </a:prstGeom>
        </p:spPr>
        <p:txBody>
          <a:bodyPr anchorCtr="0" anchor="t" bIns="91425" lIns="91425" spcFirstLastPara="1" rIns="91425" wrap="square" tIns="91425">
            <a:normAutofit/>
          </a:bodyPr>
          <a:lstStyle/>
          <a:p>
            <a:pPr indent="-330200" lvl="0" marL="457200" rtl="0" algn="l">
              <a:lnSpc>
                <a:spcPct val="100000"/>
              </a:lnSpc>
              <a:spcBef>
                <a:spcPts val="0"/>
              </a:spcBef>
              <a:spcAft>
                <a:spcPts val="0"/>
              </a:spcAft>
              <a:buClr>
                <a:schemeClr val="dk1"/>
              </a:buClr>
              <a:buSzPts val="1600"/>
              <a:buChar char="●"/>
            </a:pPr>
            <a:r>
              <a:rPr lang="en" sz="1600">
                <a:solidFill>
                  <a:schemeClr val="dk1"/>
                </a:solidFill>
              </a:rPr>
              <a:t>Here, we are focusing on the day to day operation of the most important offices in a hospital ie the reception desk, the pharmacy department and doctor’s clinic.</a:t>
            </a:r>
            <a:endParaRPr sz="1600">
              <a:solidFill>
                <a:schemeClr val="dk1"/>
              </a:solidFill>
            </a:endParaRPr>
          </a:p>
          <a:p>
            <a:pPr indent="-330200" lvl="0" marL="457200" rtl="0" algn="l">
              <a:lnSpc>
                <a:spcPct val="100000"/>
              </a:lnSpc>
              <a:spcBef>
                <a:spcPts val="0"/>
              </a:spcBef>
              <a:spcAft>
                <a:spcPts val="0"/>
              </a:spcAft>
              <a:buClr>
                <a:schemeClr val="dk1"/>
              </a:buClr>
              <a:buSzPts val="1600"/>
              <a:buChar char="●"/>
            </a:pPr>
            <a:r>
              <a:rPr lang="en" sz="1600">
                <a:solidFill>
                  <a:schemeClr val="dk1"/>
                </a:solidFill>
              </a:rPr>
              <a:t>The star schema design for reception desk includes brief information about the patient, as in which doctor is the patient appointed, the date &amp;  timing of the appointment, payment, insurance etc.</a:t>
            </a:r>
            <a:endParaRPr sz="1600">
              <a:solidFill>
                <a:schemeClr val="dk1"/>
              </a:solidFill>
            </a:endParaRPr>
          </a:p>
          <a:p>
            <a:pPr indent="-330200" lvl="0" marL="457200" rtl="0" algn="l">
              <a:lnSpc>
                <a:spcPct val="100000"/>
              </a:lnSpc>
              <a:spcBef>
                <a:spcPts val="0"/>
              </a:spcBef>
              <a:spcAft>
                <a:spcPts val="0"/>
              </a:spcAft>
              <a:buClr>
                <a:schemeClr val="dk1"/>
              </a:buClr>
              <a:buSzPts val="1600"/>
              <a:buChar char="●"/>
            </a:pPr>
            <a:r>
              <a:rPr lang="en" sz="1600">
                <a:solidFill>
                  <a:schemeClr val="dk1"/>
                </a:solidFill>
              </a:rPr>
              <a:t>The star schema design for a doctor’s clinic would be much more focused than the reception. Here, the schema would have much more detailed information about the patient like medical records, any diagnosis given, which medication is the patient taking etc.</a:t>
            </a:r>
            <a:endParaRPr sz="1600">
              <a:solidFill>
                <a:schemeClr val="dk1"/>
              </a:solidFill>
            </a:endParaRPr>
          </a:p>
          <a:p>
            <a:pPr indent="-330200" lvl="0" marL="457200" rtl="0" algn="l">
              <a:lnSpc>
                <a:spcPct val="100000"/>
              </a:lnSpc>
              <a:spcBef>
                <a:spcPts val="0"/>
              </a:spcBef>
              <a:spcAft>
                <a:spcPts val="0"/>
              </a:spcAft>
              <a:buClr>
                <a:schemeClr val="dk1"/>
              </a:buClr>
              <a:buSzPts val="1600"/>
              <a:buChar char="●"/>
            </a:pPr>
            <a:r>
              <a:rPr lang="en" sz="1600">
                <a:solidFill>
                  <a:schemeClr val="dk1"/>
                </a:solidFill>
              </a:rPr>
              <a:t>The star schema for the pharmacy department would be completely different than the above two. It will have the information about all the drugs available in the pharmacy and which drugs are given to which patient. This kind of schema will help the department in analytics.</a:t>
            </a:r>
            <a:endParaRPr>
              <a:solidFill>
                <a:schemeClr val="dk1"/>
              </a:solidFill>
            </a:endParaRPr>
          </a:p>
        </p:txBody>
      </p:sp>
      <p:sp>
        <p:nvSpPr>
          <p:cNvPr id="81" name="Google Shape;81;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2"/>
                </a:solidFill>
                <a:latin typeface="Arial"/>
                <a:ea typeface="Arial"/>
                <a:cs typeface="Arial"/>
                <a:sym typeface="Arial"/>
              </a:rPr>
              <a:t>‹#›</a:t>
            </a:fld>
            <a:endParaRPr>
              <a:solidFill>
                <a:schemeClr val="lt2"/>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ctrTitle"/>
          </p:nvPr>
        </p:nvSpPr>
        <p:spPr>
          <a:xfrm>
            <a:off x="326175" y="0"/>
            <a:ext cx="8520600" cy="402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1800" u="sng"/>
              <a:t>Reception Star Schema</a:t>
            </a:r>
            <a:endParaRPr sz="1800" u="sng"/>
          </a:p>
        </p:txBody>
      </p:sp>
      <p:pic>
        <p:nvPicPr>
          <p:cNvPr id="87" name="Google Shape;87;p17"/>
          <p:cNvPicPr preferRelativeResize="0"/>
          <p:nvPr/>
        </p:nvPicPr>
        <p:blipFill>
          <a:blip r:embed="rId3">
            <a:alphaModFix/>
          </a:blip>
          <a:stretch>
            <a:fillRect/>
          </a:stretch>
        </p:blipFill>
        <p:spPr>
          <a:xfrm>
            <a:off x="152400" y="473200"/>
            <a:ext cx="8868150" cy="45179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357425" y="0"/>
            <a:ext cx="8520600" cy="439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u="sng"/>
              <a:t>Doctor Star Schema</a:t>
            </a:r>
            <a:endParaRPr sz="1800" u="sng"/>
          </a:p>
        </p:txBody>
      </p:sp>
      <p:sp>
        <p:nvSpPr>
          <p:cNvPr id="93" name="Google Shape;93;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2"/>
                </a:solidFill>
                <a:latin typeface="Arial"/>
                <a:ea typeface="Arial"/>
                <a:cs typeface="Arial"/>
                <a:sym typeface="Arial"/>
              </a:rPr>
              <a:t>‹#›</a:t>
            </a:fld>
            <a:endParaRPr>
              <a:solidFill>
                <a:schemeClr val="lt2"/>
              </a:solidFill>
              <a:latin typeface="Arial"/>
              <a:ea typeface="Arial"/>
              <a:cs typeface="Arial"/>
              <a:sym typeface="Arial"/>
            </a:endParaRPr>
          </a:p>
        </p:txBody>
      </p:sp>
      <p:pic>
        <p:nvPicPr>
          <p:cNvPr id="94" name="Google Shape;94;p18"/>
          <p:cNvPicPr preferRelativeResize="0"/>
          <p:nvPr/>
        </p:nvPicPr>
        <p:blipFill>
          <a:blip r:embed="rId3">
            <a:alphaModFix/>
          </a:blip>
          <a:stretch>
            <a:fillRect/>
          </a:stretch>
        </p:blipFill>
        <p:spPr>
          <a:xfrm>
            <a:off x="254913" y="587650"/>
            <a:ext cx="8725625" cy="440345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311700" y="656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1800" u="sng"/>
              <a:t>Pharmacy Star Schema</a:t>
            </a:r>
            <a:endParaRPr sz="1800" u="sng"/>
          </a:p>
        </p:txBody>
      </p:sp>
      <p:sp>
        <p:nvSpPr>
          <p:cNvPr id="100" name="Google Shape;100;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2"/>
                </a:solidFill>
                <a:latin typeface="Arial"/>
                <a:ea typeface="Arial"/>
                <a:cs typeface="Arial"/>
                <a:sym typeface="Arial"/>
              </a:rPr>
              <a:t>‹#›</a:t>
            </a:fld>
            <a:endParaRPr>
              <a:solidFill>
                <a:schemeClr val="lt2"/>
              </a:solidFill>
              <a:latin typeface="Arial"/>
              <a:ea typeface="Arial"/>
              <a:cs typeface="Arial"/>
              <a:sym typeface="Arial"/>
            </a:endParaRPr>
          </a:p>
        </p:txBody>
      </p:sp>
      <p:pic>
        <p:nvPicPr>
          <p:cNvPr id="101" name="Google Shape;101;p19"/>
          <p:cNvPicPr preferRelativeResize="0"/>
          <p:nvPr/>
        </p:nvPicPr>
        <p:blipFill>
          <a:blip r:embed="rId3">
            <a:alphaModFix/>
          </a:blip>
          <a:stretch>
            <a:fillRect/>
          </a:stretch>
        </p:blipFill>
        <p:spPr>
          <a:xfrm>
            <a:off x="137625" y="686250"/>
            <a:ext cx="8868749" cy="43048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311700" y="206050"/>
            <a:ext cx="8520600" cy="572700"/>
          </a:xfrm>
          <a:prstGeom prst="rect">
            <a:avLst/>
          </a:prstGeom>
          <a:noFill/>
        </p:spPr>
        <p:txBody>
          <a:bodyPr anchorCtr="0" anchor="t" bIns="91425" lIns="91425" spcFirstLastPara="1" rIns="91425" wrap="square" tIns="91425">
            <a:normAutofit/>
          </a:bodyPr>
          <a:lstStyle/>
          <a:p>
            <a:pPr indent="0" lvl="0" marL="0" rtl="0" algn="ctr">
              <a:spcBef>
                <a:spcPts val="0"/>
              </a:spcBef>
              <a:spcAft>
                <a:spcPts val="0"/>
              </a:spcAft>
              <a:buSzPts val="990"/>
              <a:buNone/>
            </a:pPr>
            <a:r>
              <a:rPr b="1" lang="en" sz="2520" u="sng"/>
              <a:t>Conformed Dimensions</a:t>
            </a:r>
            <a:endParaRPr b="1" sz="2520" u="sng"/>
          </a:p>
        </p:txBody>
      </p:sp>
      <p:sp>
        <p:nvSpPr>
          <p:cNvPr id="107" name="Google Shape;107;p20"/>
          <p:cNvSpPr txBox="1"/>
          <p:nvPr>
            <p:ph idx="1" type="body"/>
          </p:nvPr>
        </p:nvSpPr>
        <p:spPr>
          <a:xfrm>
            <a:off x="0" y="1165000"/>
            <a:ext cx="8832300" cy="36315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chemeClr val="dk1"/>
              </a:buClr>
              <a:buSzPts val="1600"/>
              <a:buChar char="●"/>
            </a:pPr>
            <a:r>
              <a:rPr lang="en" sz="1600">
                <a:solidFill>
                  <a:schemeClr val="dk1"/>
                </a:solidFill>
                <a:highlight>
                  <a:schemeClr val="lt1"/>
                </a:highlight>
              </a:rPr>
              <a:t>A Conformed Dimension in the context of data warehousing denotes a dimension that retains identical significance and content across various data marts or segments within a data warehouse. It upholds uniformity in its structure, definitions, attributes, and hierarchies across the entirety of the data warehouse environment.</a:t>
            </a:r>
            <a:endParaRPr sz="1600">
              <a:solidFill>
                <a:schemeClr val="dk1"/>
              </a:solidFill>
              <a:highlight>
                <a:schemeClr val="lt1"/>
              </a:highlight>
            </a:endParaRPr>
          </a:p>
          <a:p>
            <a:pPr indent="-330200" lvl="0" marL="457200" rtl="0" algn="l">
              <a:spcBef>
                <a:spcPts val="0"/>
              </a:spcBef>
              <a:spcAft>
                <a:spcPts val="0"/>
              </a:spcAft>
              <a:buClr>
                <a:schemeClr val="dk1"/>
              </a:buClr>
              <a:buSzPts val="1600"/>
              <a:buChar char="●"/>
            </a:pPr>
            <a:r>
              <a:rPr lang="en" sz="1600">
                <a:solidFill>
                  <a:schemeClr val="dk1"/>
                </a:solidFill>
                <a:highlight>
                  <a:schemeClr val="lt1"/>
                </a:highlight>
              </a:rPr>
              <a:t>In Our Dimension Modelling, We have </a:t>
            </a:r>
            <a:r>
              <a:rPr lang="en" sz="1600">
                <a:solidFill>
                  <a:schemeClr val="dk1"/>
                </a:solidFill>
                <a:highlight>
                  <a:schemeClr val="lt1"/>
                </a:highlight>
              </a:rPr>
              <a:t>the following Conformed Dimensions:</a:t>
            </a:r>
            <a:endParaRPr sz="1600">
              <a:solidFill>
                <a:schemeClr val="dk1"/>
              </a:solidFill>
              <a:highlight>
                <a:schemeClr val="lt1"/>
              </a:highlight>
            </a:endParaRPr>
          </a:p>
          <a:p>
            <a:pPr indent="-330200" lvl="0" marL="971550" rtl="0" algn="l">
              <a:spcBef>
                <a:spcPts val="0"/>
              </a:spcBef>
              <a:spcAft>
                <a:spcPts val="0"/>
              </a:spcAft>
              <a:buClr>
                <a:schemeClr val="dk1"/>
              </a:buClr>
              <a:buSzPts val="1600"/>
              <a:buAutoNum type="arabicPeriod"/>
            </a:pPr>
            <a:r>
              <a:rPr lang="en" sz="1600">
                <a:solidFill>
                  <a:schemeClr val="dk1"/>
                </a:solidFill>
                <a:highlight>
                  <a:schemeClr val="lt1"/>
                </a:highlight>
              </a:rPr>
              <a:t>Patient Dimension</a:t>
            </a:r>
            <a:endParaRPr sz="1600">
              <a:solidFill>
                <a:schemeClr val="dk1"/>
              </a:solidFill>
              <a:highlight>
                <a:schemeClr val="lt1"/>
              </a:highlight>
            </a:endParaRPr>
          </a:p>
          <a:p>
            <a:pPr indent="-330200" lvl="0" marL="971550" rtl="0" algn="l">
              <a:spcBef>
                <a:spcPts val="0"/>
              </a:spcBef>
              <a:spcAft>
                <a:spcPts val="0"/>
              </a:spcAft>
              <a:buClr>
                <a:schemeClr val="dk1"/>
              </a:buClr>
              <a:buSzPts val="1600"/>
              <a:buAutoNum type="arabicPeriod"/>
            </a:pPr>
            <a:r>
              <a:rPr lang="en" sz="1600">
                <a:solidFill>
                  <a:schemeClr val="dk1"/>
                </a:solidFill>
                <a:highlight>
                  <a:schemeClr val="lt1"/>
                </a:highlight>
              </a:rPr>
              <a:t>Doctor Dimension</a:t>
            </a:r>
            <a:endParaRPr sz="1600">
              <a:solidFill>
                <a:schemeClr val="dk1"/>
              </a:solidFill>
              <a:highlight>
                <a:schemeClr val="lt1"/>
              </a:highlight>
            </a:endParaRPr>
          </a:p>
          <a:p>
            <a:pPr indent="-330200" lvl="0" marL="971550" rtl="0" algn="l">
              <a:spcBef>
                <a:spcPts val="0"/>
              </a:spcBef>
              <a:spcAft>
                <a:spcPts val="0"/>
              </a:spcAft>
              <a:buClr>
                <a:schemeClr val="dk1"/>
              </a:buClr>
              <a:buSzPts val="1600"/>
              <a:buAutoNum type="arabicPeriod"/>
            </a:pPr>
            <a:r>
              <a:rPr lang="en" sz="1600">
                <a:solidFill>
                  <a:schemeClr val="dk1"/>
                </a:solidFill>
                <a:highlight>
                  <a:schemeClr val="lt1"/>
                </a:highlight>
              </a:rPr>
              <a:t>Medical Record Dimension</a:t>
            </a:r>
            <a:endParaRPr sz="1600">
              <a:solidFill>
                <a:schemeClr val="dk1"/>
              </a:solidFill>
              <a:highlight>
                <a:schemeClr val="lt1"/>
              </a:highlight>
            </a:endParaRPr>
          </a:p>
          <a:p>
            <a:pPr indent="-330200" lvl="0" marL="971550" rtl="0" algn="l">
              <a:spcBef>
                <a:spcPts val="0"/>
              </a:spcBef>
              <a:spcAft>
                <a:spcPts val="0"/>
              </a:spcAft>
              <a:buClr>
                <a:schemeClr val="dk1"/>
              </a:buClr>
              <a:buSzPts val="1600"/>
              <a:buAutoNum type="arabicPeriod"/>
            </a:pPr>
            <a:r>
              <a:rPr lang="en" sz="1600">
                <a:solidFill>
                  <a:schemeClr val="dk1"/>
                </a:solidFill>
                <a:highlight>
                  <a:schemeClr val="lt1"/>
                </a:highlight>
              </a:rPr>
              <a:t>Date Dimension</a:t>
            </a:r>
            <a:endParaRPr sz="1600">
              <a:solidFill>
                <a:schemeClr val="dk1"/>
              </a:solidFill>
              <a:highlight>
                <a:schemeClr val="lt1"/>
              </a:highlight>
            </a:endParaRPr>
          </a:p>
          <a:p>
            <a:pPr indent="0" lvl="0" marL="0" rtl="0" algn="l">
              <a:spcBef>
                <a:spcPts val="1200"/>
              </a:spcBef>
              <a:spcAft>
                <a:spcPts val="1200"/>
              </a:spcAft>
              <a:buNone/>
            </a:pPr>
            <a:r>
              <a:t/>
            </a:r>
            <a:endParaRPr/>
          </a:p>
        </p:txBody>
      </p:sp>
      <p:sp>
        <p:nvSpPr>
          <p:cNvPr id="108" name="Google Shape;108;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2"/>
                </a:solidFill>
                <a:latin typeface="Arial"/>
                <a:ea typeface="Arial"/>
                <a:cs typeface="Arial"/>
                <a:sym typeface="Arial"/>
              </a:rPr>
              <a:t>‹#›</a:t>
            </a:fld>
            <a:endParaRPr>
              <a:solidFill>
                <a:schemeClr val="lt2"/>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311700" y="207000"/>
            <a:ext cx="8520600" cy="572700"/>
          </a:xfrm>
          <a:prstGeom prst="rect">
            <a:avLst/>
          </a:prstGeom>
          <a:noFill/>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130" u="sng"/>
              <a:t>Dimension Attribute Detailed Description:Diagnosis Dimension</a:t>
            </a:r>
            <a:endParaRPr b="1" sz="2220" u="sng"/>
          </a:p>
        </p:txBody>
      </p:sp>
      <p:graphicFrame>
        <p:nvGraphicFramePr>
          <p:cNvPr id="114" name="Google Shape;114;p21"/>
          <p:cNvGraphicFramePr/>
          <p:nvPr/>
        </p:nvGraphicFramePr>
        <p:xfrm>
          <a:off x="228075" y="942325"/>
          <a:ext cx="3000000" cy="3000000"/>
        </p:xfrm>
        <a:graphic>
          <a:graphicData uri="http://schemas.openxmlformats.org/drawingml/2006/table">
            <a:tbl>
              <a:tblPr>
                <a:noFill/>
                <a:tableStyleId>{3845557E-AB91-4BA7-A4CB-D44C247C08B9}</a:tableStyleId>
              </a:tblPr>
              <a:tblGrid>
                <a:gridCol w="1665125"/>
                <a:gridCol w="2275725"/>
                <a:gridCol w="1126975"/>
                <a:gridCol w="1665125"/>
                <a:gridCol w="1799675"/>
              </a:tblGrid>
              <a:tr h="643325">
                <a:tc>
                  <a:txBody>
                    <a:bodyPr/>
                    <a:lstStyle/>
                    <a:p>
                      <a:pPr indent="0" lvl="0" marL="0" rtl="0" algn="l">
                        <a:spcBef>
                          <a:spcPts val="0"/>
                        </a:spcBef>
                        <a:spcAft>
                          <a:spcPts val="0"/>
                        </a:spcAft>
                        <a:buNone/>
                      </a:pPr>
                      <a:r>
                        <a:rPr lang="en">
                          <a:solidFill>
                            <a:schemeClr val="dk1"/>
                          </a:solidFill>
                        </a:rPr>
                        <a:t>Name</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Description</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Cardinality</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Slow Changing Dimension Policy</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Sample Values</a:t>
                      </a:r>
                      <a:endParaRPr>
                        <a:solidFill>
                          <a:schemeClr val="dk1"/>
                        </a:solidFill>
                      </a:endParaRPr>
                    </a:p>
                  </a:txBody>
                  <a:tcPr marT="91425" marB="91425" marR="91425" marL="91425"/>
                </a:tc>
              </a:tr>
              <a:tr h="643325">
                <a:tc>
                  <a:txBody>
                    <a:bodyPr/>
                    <a:lstStyle/>
                    <a:p>
                      <a:pPr indent="0" lvl="0" marL="0" rtl="0" algn="l">
                        <a:spcBef>
                          <a:spcPts val="0"/>
                        </a:spcBef>
                        <a:spcAft>
                          <a:spcPts val="0"/>
                        </a:spcAft>
                        <a:buNone/>
                      </a:pPr>
                      <a:r>
                        <a:rPr lang="en">
                          <a:solidFill>
                            <a:schemeClr val="dk1"/>
                          </a:solidFill>
                        </a:rPr>
                        <a:t>Diagnosis ID</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sz="1200">
                          <a:solidFill>
                            <a:schemeClr val="dk1"/>
                          </a:solidFill>
                          <a:latin typeface="Roboto"/>
                          <a:ea typeface="Roboto"/>
                          <a:cs typeface="Roboto"/>
                          <a:sym typeface="Roboto"/>
                        </a:rPr>
                        <a:t>Unique identifier for each diagnosis.</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1-64000</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Type-0(Not Updatable)</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1001,1002</a:t>
                      </a:r>
                      <a:endParaRPr>
                        <a:solidFill>
                          <a:schemeClr val="dk1"/>
                        </a:solidFill>
                      </a:endParaRPr>
                    </a:p>
                  </a:txBody>
                  <a:tcPr marT="91425" marB="91425" marR="91425" marL="91425"/>
                </a:tc>
              </a:tr>
              <a:tr h="868525">
                <a:tc>
                  <a:txBody>
                    <a:bodyPr/>
                    <a:lstStyle/>
                    <a:p>
                      <a:pPr indent="0" lvl="0" marL="0" rtl="0" algn="l">
                        <a:spcBef>
                          <a:spcPts val="0"/>
                        </a:spcBef>
                        <a:spcAft>
                          <a:spcPts val="0"/>
                        </a:spcAft>
                        <a:buNone/>
                      </a:pPr>
                      <a:r>
                        <a:rPr lang="en">
                          <a:solidFill>
                            <a:schemeClr val="dk1"/>
                          </a:solidFill>
                        </a:rPr>
                        <a:t>Date</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sz="1200">
                          <a:solidFill>
                            <a:schemeClr val="dk1"/>
                          </a:solidFill>
                          <a:latin typeface="Roboto"/>
                          <a:ea typeface="Roboto"/>
                          <a:cs typeface="Roboto"/>
                          <a:sym typeface="Roboto"/>
                        </a:rPr>
                        <a:t>Date of the diagnosis</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2000-01-01 to 2023-31-12</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Type-0(Not Updatable)</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2023-12-20,</a:t>
                      </a:r>
                      <a:endParaRPr>
                        <a:solidFill>
                          <a:schemeClr val="dk1"/>
                        </a:solidFill>
                      </a:endParaRPr>
                    </a:p>
                    <a:p>
                      <a:pPr indent="0" lvl="0" marL="0" rtl="0" algn="l">
                        <a:spcBef>
                          <a:spcPts val="0"/>
                        </a:spcBef>
                        <a:spcAft>
                          <a:spcPts val="0"/>
                        </a:spcAft>
                        <a:buNone/>
                      </a:pPr>
                      <a:r>
                        <a:rPr lang="en">
                          <a:solidFill>
                            <a:schemeClr val="dk1"/>
                          </a:solidFill>
                        </a:rPr>
                        <a:t>2023-10-10</a:t>
                      </a:r>
                      <a:endParaRPr>
                        <a:solidFill>
                          <a:schemeClr val="dk1"/>
                        </a:solidFill>
                      </a:endParaRPr>
                    </a:p>
                  </a:txBody>
                  <a:tcPr marT="91425" marB="91425" marR="91425" marL="91425"/>
                </a:tc>
              </a:tr>
              <a:tr h="643325">
                <a:tc>
                  <a:txBody>
                    <a:bodyPr/>
                    <a:lstStyle/>
                    <a:p>
                      <a:pPr indent="0" lvl="0" marL="0" rtl="0" algn="l">
                        <a:spcBef>
                          <a:spcPts val="0"/>
                        </a:spcBef>
                        <a:spcAft>
                          <a:spcPts val="0"/>
                        </a:spcAft>
                        <a:buNone/>
                      </a:pPr>
                      <a:r>
                        <a:rPr lang="en">
                          <a:solidFill>
                            <a:schemeClr val="dk1"/>
                          </a:solidFill>
                        </a:rPr>
                        <a:t>Patient ID</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sz="1200">
                          <a:solidFill>
                            <a:schemeClr val="dk1"/>
                          </a:solidFill>
                          <a:latin typeface="Roboto"/>
                          <a:ea typeface="Roboto"/>
                          <a:cs typeface="Roboto"/>
                          <a:sym typeface="Roboto"/>
                        </a:rPr>
                        <a:t>Identifier for the patient associated with the diagnosis</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1-64000</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Type-0(Not Updatable)</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5001,5002</a:t>
                      </a:r>
                      <a:endParaRPr>
                        <a:solidFill>
                          <a:schemeClr val="dk1"/>
                        </a:solidFill>
                      </a:endParaRPr>
                    </a:p>
                  </a:txBody>
                  <a:tcPr marT="91425" marB="91425" marR="91425" marL="91425"/>
                </a:tc>
              </a:tr>
              <a:tr h="579000">
                <a:tc>
                  <a:txBody>
                    <a:bodyPr/>
                    <a:lstStyle/>
                    <a:p>
                      <a:pPr indent="0" lvl="0" marL="0" rtl="0" algn="l">
                        <a:spcBef>
                          <a:spcPts val="0"/>
                        </a:spcBef>
                        <a:spcAft>
                          <a:spcPts val="0"/>
                        </a:spcAft>
                        <a:buNone/>
                      </a:pPr>
                      <a:r>
                        <a:rPr lang="en">
                          <a:solidFill>
                            <a:schemeClr val="dk1"/>
                          </a:solidFill>
                        </a:rPr>
                        <a:t>Symptoms</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sz="1200">
                          <a:solidFill>
                            <a:schemeClr val="dk1"/>
                          </a:solidFill>
                          <a:highlight>
                            <a:schemeClr val="lt1"/>
                          </a:highlight>
                          <a:latin typeface="Roboto"/>
                          <a:ea typeface="Roboto"/>
                          <a:cs typeface="Roboto"/>
                          <a:sym typeface="Roboto"/>
                        </a:rPr>
                        <a:t>Symptoms associated with the diagnosis</a:t>
                      </a:r>
                      <a:endParaRPr>
                        <a:solidFill>
                          <a:schemeClr val="dk1"/>
                        </a:solidFill>
                        <a:highlight>
                          <a:schemeClr val="lt1"/>
                        </a:highlight>
                      </a:endParaRPr>
                    </a:p>
                  </a:txBody>
                  <a:tcPr marT="91425" marB="91425" marR="91425" marL="91425"/>
                </a:tc>
                <a:tc>
                  <a:txBody>
                    <a:bodyPr/>
                    <a:lstStyle/>
                    <a:p>
                      <a:pPr indent="0" lvl="0" marL="0" rtl="0" algn="l">
                        <a:spcBef>
                          <a:spcPts val="0"/>
                        </a:spcBef>
                        <a:spcAft>
                          <a:spcPts val="0"/>
                        </a:spcAft>
                        <a:buNone/>
                      </a:pPr>
                      <a:r>
                        <a:rPr lang="en">
                          <a:solidFill>
                            <a:schemeClr val="dk1"/>
                          </a:solidFill>
                        </a:rPr>
                        <a:t>1-100</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Type-1(Updatable)</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Fever, Cough</a:t>
                      </a:r>
                      <a:endParaRPr>
                        <a:solidFill>
                          <a:schemeClr val="dk1"/>
                        </a:solidFill>
                      </a:endParaRPr>
                    </a:p>
                  </a:txBody>
                  <a:tcPr marT="91425" marB="91425" marR="91425" marL="91425"/>
                </a:tc>
              </a:tr>
              <a:tr h="579000">
                <a:tc>
                  <a:txBody>
                    <a:bodyPr/>
                    <a:lstStyle/>
                    <a:p>
                      <a:pPr indent="0" lvl="0" marL="0" rtl="0" algn="l">
                        <a:spcBef>
                          <a:spcPts val="0"/>
                        </a:spcBef>
                        <a:spcAft>
                          <a:spcPts val="0"/>
                        </a:spcAft>
                        <a:buNone/>
                      </a:pPr>
                      <a:r>
                        <a:rPr lang="en">
                          <a:solidFill>
                            <a:schemeClr val="dk1"/>
                          </a:solidFill>
                        </a:rPr>
                        <a:t>Treatment</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sz="1200">
                          <a:solidFill>
                            <a:schemeClr val="dk1"/>
                          </a:solidFill>
                          <a:highlight>
                            <a:schemeClr val="lt1"/>
                          </a:highlight>
                          <a:latin typeface="Roboto"/>
                          <a:ea typeface="Roboto"/>
                          <a:cs typeface="Roboto"/>
                          <a:sym typeface="Roboto"/>
                        </a:rPr>
                        <a:t>Treatment given for the diagnosis</a:t>
                      </a:r>
                      <a:endParaRPr>
                        <a:solidFill>
                          <a:schemeClr val="dk1"/>
                        </a:solidFill>
                        <a:highlight>
                          <a:schemeClr val="lt1"/>
                        </a:highlight>
                      </a:endParaRPr>
                    </a:p>
                  </a:txBody>
                  <a:tcPr marT="91425" marB="91425" marR="91425" marL="91425"/>
                </a:tc>
                <a:tc>
                  <a:txBody>
                    <a:bodyPr/>
                    <a:lstStyle/>
                    <a:p>
                      <a:pPr indent="0" lvl="0" marL="0" rtl="0" algn="l">
                        <a:spcBef>
                          <a:spcPts val="0"/>
                        </a:spcBef>
                        <a:spcAft>
                          <a:spcPts val="0"/>
                        </a:spcAft>
                        <a:buNone/>
                      </a:pPr>
                      <a:r>
                        <a:rPr lang="en">
                          <a:solidFill>
                            <a:schemeClr val="dk1"/>
                          </a:solidFill>
                        </a:rPr>
                        <a:t>1-250</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Type-1(Updatable)</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Antibiotics,Rest</a:t>
                      </a:r>
                      <a:endParaRPr>
                        <a:solidFill>
                          <a:schemeClr val="dk1"/>
                        </a:solidFill>
                      </a:endParaRPr>
                    </a:p>
                  </a:txBody>
                  <a:tcPr marT="91425" marB="91425" marR="91425" marL="91425"/>
                </a:tc>
              </a:tr>
            </a:tbl>
          </a:graphicData>
        </a:graphic>
      </p:graphicFrame>
      <p:sp>
        <p:nvSpPr>
          <p:cNvPr id="115" name="Google Shape;115;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2"/>
                </a:solidFill>
                <a:latin typeface="Arial"/>
                <a:ea typeface="Arial"/>
                <a:cs typeface="Arial"/>
                <a:sym typeface="Arial"/>
              </a:rPr>
              <a:t>‹#›</a:t>
            </a:fld>
            <a:endParaRPr>
              <a:solidFill>
                <a:schemeClr val="lt2"/>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