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Average"/>
      <p:regular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verag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ce41ab2d6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ce41ab2d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d37faa156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d37faa156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d37faa15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d37faa15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ce41ab2d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ce41ab2d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d37faa15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d37faa15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d37faa156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d37faa156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d37faa15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d37faa15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d37faa156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d37faa156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ce41ab2d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ce41ab2d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ce41ab2d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ce41ab2d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ce41ab2d6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ce41ab2d6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ce41ab2d6_0_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ce41ab2d6_0_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e41ab2d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e41ab2d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d37faa15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d37faa15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d37faa156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d37faa156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ce41ab2d6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ce41ab2d6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 of TSMC </a:t>
            </a:r>
            <a:r>
              <a:rPr lang="en"/>
              <a:t>Microstructure</a:t>
            </a:r>
            <a:r>
              <a:rPr lang="en"/>
              <a:t>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Elfayoumi, Kevin Herbst, Zach Orrico, Abhishek Panchal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Model Implementation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covariance structures of price changes to derive parameters like trading costs, efficient price volatility, daily volatility, and annual volatility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Trading cost provides a proxy for the bid-ask spread, reflecting the cost incurred due to market frictions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Efficient price volatility captures the randomness of the underlying asset’s true value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Volatility helps quantify the risk of the stock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numbers highlight how trading dynamics vary intraday, although this is just the active trading hours averages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63" y="4164000"/>
            <a:ext cx="828417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Model Results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ighest Trading Cost: Hour 5 (0.1244) → </a:t>
            </a:r>
            <a:r>
              <a:rPr lang="en" sz="1600"/>
              <a:t>Indicates reduced liquidity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Trading Cost: Hour 4 (0.0349) → </a:t>
            </a:r>
            <a:r>
              <a:rPr lang="en" sz="1600"/>
              <a:t>Suggests higher liquidity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Efficient Volatility: Hour 1 (0.0184) → </a:t>
            </a:r>
            <a:r>
              <a:rPr lang="en" sz="1600"/>
              <a:t>New information from overnight developments is incorporated into shift prices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Efficient Volatility: Hour 2 (0.0088) → </a:t>
            </a:r>
            <a:r>
              <a:rPr lang="en" sz="1600"/>
              <a:t>Signifies a calm period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Highest Annual Volatility: Hour 1 (255.37) → </a:t>
            </a:r>
            <a:r>
              <a:rPr lang="en" sz="1600"/>
              <a:t>Market open period where overnight trades are being processed</a:t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Lowest Annual Volatility: Hour 4 (58.99) → </a:t>
            </a:r>
            <a:r>
              <a:rPr lang="en" sz="1600"/>
              <a:t>Reflecting a quieter period</a:t>
            </a:r>
            <a:endParaRPr sz="16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287" y="3703725"/>
            <a:ext cx="7267425" cy="13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Estimate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PIN Model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5 parameters defined below combined with the use of MLE to estimate the Probability of Informed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𝛼 = intensity of news arrival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δ = probability of bad news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μ = probability of an informed buy or sell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ε</a:t>
            </a:r>
            <a:r>
              <a:rPr baseline="-25000" lang="en"/>
              <a:t>b</a:t>
            </a:r>
            <a:r>
              <a:rPr lang="en"/>
              <a:t>, = probability of an uninformed buy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ε</a:t>
            </a:r>
            <a:r>
              <a:rPr baseline="-25000" lang="en"/>
              <a:t>s</a:t>
            </a:r>
            <a:r>
              <a:rPr lang="en"/>
              <a:t>, = probability of an uninformed sell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value of PIN is then calculated using the formula: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14294" l="10381" r="6034" t="15322"/>
          <a:stretch/>
        </p:blipFill>
        <p:spPr>
          <a:xfrm>
            <a:off x="3831575" y="3980750"/>
            <a:ext cx="1480850" cy="4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Interpretation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models were tested: two using the YZ approach and two with the GAN approach, each with EHO and LK factorizations, yielding almost identical results between EHO and LK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algorithms agreed on five parameter values but differed in calculating the Probability of Informed Trading (PIN)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PIN ranged between 23% and 40%, significantly higher than the typical 10%, likely due to earnings-day activity and insider-informed trading.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88" y="3578125"/>
            <a:ext cx="8216618" cy="9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investigated the microstructure of TSM with TAQ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computing various liquidity measures, implementing the Roll model, and finding the PIN measure, the </a:t>
            </a:r>
            <a:r>
              <a:rPr lang="en"/>
              <a:t>results</a:t>
            </a:r>
            <a:r>
              <a:rPr lang="en"/>
              <a:t> showed a clear pattern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the spread narrowed and volatility decreased  throughout the day, markets became more </a:t>
            </a:r>
            <a:r>
              <a:rPr lang="en"/>
              <a:t>efficient</a:t>
            </a:r>
            <a:r>
              <a:rPr lang="en"/>
              <a:t> and </a:t>
            </a:r>
            <a:r>
              <a:rPr lang="en"/>
              <a:t>liquidity</a:t>
            </a:r>
            <a:r>
              <a:rPr lang="en"/>
              <a:t> improved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the above-average PIN value, it’s evident that TSM’s earning </a:t>
            </a:r>
            <a:r>
              <a:rPr lang="en"/>
              <a:t>announcement</a:t>
            </a:r>
            <a:r>
              <a:rPr lang="en"/>
              <a:t> on October 24, 2024, impacted trading as more informed trading was observed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analysis serves to prove how important it is to integrate advanced models that study market efficiency and trading behaviors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grpSp>
        <p:nvGrpSpPr>
          <p:cNvPr id="66" name="Google Shape;66;p14"/>
          <p:cNvGrpSpPr/>
          <p:nvPr/>
        </p:nvGrpSpPr>
        <p:grpSpPr>
          <a:xfrm>
            <a:off x="0" y="1189989"/>
            <a:ext cx="2726700" cy="3482836"/>
            <a:chOff x="0" y="1189989"/>
            <a:chExt cx="2726700" cy="3482836"/>
          </a:xfrm>
        </p:grpSpPr>
        <p:sp>
          <p:nvSpPr>
            <p:cNvPr id="67" name="Google Shape;67;p14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1F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Analyzed TSM TAQ data from October 17, 2024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Evaluated trade activity during active trading hours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9" name="Google Shape;69;p14"/>
          <p:cNvGrpSpPr/>
          <p:nvPr/>
        </p:nvGrpSpPr>
        <p:grpSpPr>
          <a:xfrm>
            <a:off x="2263425" y="1189775"/>
            <a:ext cx="2541300" cy="3456750"/>
            <a:chOff x="2263425" y="1189775"/>
            <a:chExt cx="2541300" cy="3456750"/>
          </a:xfrm>
        </p:grpSpPr>
        <p:sp>
          <p:nvSpPr>
            <p:cNvPr id="70" name="Google Shape;70;p14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Liquidity Analysis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2503650" y="2030825"/>
              <a:ext cx="2068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ocused on three key liquidity spreads: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○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Quoted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○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Effective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○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Realized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Calculated for active trading hours and across different hourly intervals during the trading session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4329974" y="1189775"/>
            <a:ext cx="2541300" cy="3483050"/>
            <a:chOff x="4329974" y="1189775"/>
            <a:chExt cx="2541300" cy="3483050"/>
          </a:xfrm>
        </p:grpSpPr>
        <p:sp>
          <p:nvSpPr>
            <p:cNvPr id="73" name="Google Shape;73;p14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Volatility Estimate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4613553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Utilized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the roll model to estimate essential trading parameters, like trading cost, efficient price volatility, daily and annual volatility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6396739" y="1189775"/>
            <a:ext cx="2541300" cy="3483050"/>
            <a:chOff x="6396739" y="1189775"/>
            <a:chExt cx="2541300" cy="3483050"/>
          </a:xfrm>
        </p:grpSpPr>
        <p:sp>
          <p:nvSpPr>
            <p:cNvPr id="76" name="Google Shape;76;p14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PIN Estimate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6714905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04800" lvl="0" marL="3429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Estimated the Probability of Informed Trading by using the YZ and GAN models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TAQ Data Overview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Received TSM TAQ data from Hanlon Lab’s Refinitiv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Pulled data from October 17, 2024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TSMC reported their 2024 3Q earnings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Exceeded revenue </a:t>
            </a:r>
            <a:r>
              <a:rPr lang="en"/>
              <a:t>expectations and their stock increased 12.57%, rising from the previous day’s close to the high on October 17th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dataset included a total of 326,120 trades with 292,527 trades occurring during active trading hours (9:30 AM to 4:00 PM)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2000" y="2939575"/>
            <a:ext cx="2939952" cy="210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Trades Breakdown by Exchange</a:t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Figure 1 shows the trade breakdown by exchange for the entire day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Figure 2 shows the trade breakdown by exchange only during active trading hours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ADF </a:t>
            </a:r>
            <a:r>
              <a:rPr lang="en" sz="1600"/>
              <a:t>exchange</a:t>
            </a:r>
            <a:r>
              <a:rPr lang="en" sz="1600"/>
              <a:t> experienced the most trades </a:t>
            </a:r>
            <a:r>
              <a:rPr lang="en" sz="1600"/>
              <a:t>throughout</a:t>
            </a:r>
            <a:r>
              <a:rPr lang="en" sz="1600"/>
              <a:t> the day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top five exchanges are similar for the whole day and only during active trading hours</a:t>
            </a:r>
            <a:endParaRPr sz="16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88" y="1731882"/>
            <a:ext cx="1228725" cy="2804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2564" y="1731875"/>
            <a:ext cx="1278274" cy="2804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1159175"/>
            <a:ext cx="19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Figure 1</a:t>
            </a:r>
            <a:endParaRPr sz="2000"/>
          </a:p>
        </p:txBody>
      </p:sp>
      <p:sp>
        <p:nvSpPr>
          <p:cNvPr id="99" name="Google Shape;99;p17"/>
          <p:cNvSpPr txBox="1"/>
          <p:nvPr>
            <p:ph type="title"/>
          </p:nvPr>
        </p:nvSpPr>
        <p:spPr>
          <a:xfrm>
            <a:off x="2367250" y="1159163"/>
            <a:ext cx="19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Figure 2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Liquidity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Spread Calculations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average spreads begin high when trading opens but start to narrow as trading goes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narrowing of spreads over the session indicates increased liquidity and reduced uncertainty later in the day.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363" y="2574328"/>
            <a:ext cx="698927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988" y="3288350"/>
            <a:ext cx="6986015" cy="16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Spread Breakdown by Hour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results demonstrate that TSM experiences improving liquidity as the trading session progresses, likely due to higher trading volumes and reduced uncertainty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2092375"/>
            <a:ext cx="24669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8513" y="2092375"/>
            <a:ext cx="2466975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5325" y="2092375"/>
            <a:ext cx="2466975" cy="24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Volatility Estimate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