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4"/>
  </p:notesMasterIdLst>
  <p:handoutMasterIdLst>
    <p:handoutMasterId r:id="rId15"/>
  </p:handoutMasterIdLst>
  <p:sldIdLst>
    <p:sldId id="281" r:id="rId5"/>
    <p:sldId id="377" r:id="rId6"/>
    <p:sldId id="353" r:id="rId7"/>
    <p:sldId id="351" r:id="rId8"/>
    <p:sldId id="362" r:id="rId9"/>
    <p:sldId id="368" r:id="rId10"/>
    <p:sldId id="375" r:id="rId11"/>
    <p:sldId id="364" r:id="rId12"/>
    <p:sldId id="3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8D8B3-F7B0-44CC-B26B-3F6653AF5CB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EB1F4A-5547-41E1-898A-7B4D26790857}">
      <dgm:prSet phldrT="[Text]" custT="1"/>
      <dgm:spPr/>
      <dgm:t>
        <a:bodyPr/>
        <a:lstStyle/>
        <a:p>
          <a:r>
            <a:rPr lang="en-IN" sz="2400" dirty="0"/>
            <a:t>Data Collection</a:t>
          </a:r>
          <a:r>
            <a:rPr lang="en-IN" sz="4300" dirty="0"/>
            <a:t> </a:t>
          </a:r>
        </a:p>
      </dgm:t>
    </dgm:pt>
    <dgm:pt modelId="{B23943F9-9951-4BB8-925C-66F56B0B7FA4}" type="parTrans" cxnId="{3D7C0D1D-177D-43F8-80A8-DB0A927C7A39}">
      <dgm:prSet/>
      <dgm:spPr/>
      <dgm:t>
        <a:bodyPr/>
        <a:lstStyle/>
        <a:p>
          <a:endParaRPr lang="en-IN"/>
        </a:p>
      </dgm:t>
    </dgm:pt>
    <dgm:pt modelId="{81A6F0AD-B9A1-453B-A8D6-2DC64C03B02E}" type="sibTrans" cxnId="{3D7C0D1D-177D-43F8-80A8-DB0A927C7A39}">
      <dgm:prSet/>
      <dgm:spPr/>
      <dgm:t>
        <a:bodyPr/>
        <a:lstStyle/>
        <a:p>
          <a:endParaRPr lang="en-IN"/>
        </a:p>
      </dgm:t>
    </dgm:pt>
    <dgm:pt modelId="{F219B1F4-0417-4FD8-A9DB-833047E592BB}">
      <dgm:prSet phldrT="[Text]" custT="1"/>
      <dgm:spPr/>
      <dgm:t>
        <a:bodyPr/>
        <a:lstStyle/>
        <a:p>
          <a:r>
            <a:rPr lang="en-IN" sz="2400" dirty="0"/>
            <a:t>Image Pre-processing</a:t>
          </a:r>
        </a:p>
      </dgm:t>
    </dgm:pt>
    <dgm:pt modelId="{C7FA64B0-A96F-419E-A84D-CB790C6335BC}" type="parTrans" cxnId="{CA38B7F2-79A0-413E-955B-FD947169FECD}">
      <dgm:prSet/>
      <dgm:spPr/>
      <dgm:t>
        <a:bodyPr/>
        <a:lstStyle/>
        <a:p>
          <a:endParaRPr lang="en-IN"/>
        </a:p>
      </dgm:t>
    </dgm:pt>
    <dgm:pt modelId="{EFA283F1-161D-4469-B9A8-3002471778A4}" type="sibTrans" cxnId="{CA38B7F2-79A0-413E-955B-FD947169FECD}">
      <dgm:prSet/>
      <dgm:spPr/>
      <dgm:t>
        <a:bodyPr/>
        <a:lstStyle/>
        <a:p>
          <a:endParaRPr lang="en-IN"/>
        </a:p>
      </dgm:t>
    </dgm:pt>
    <dgm:pt modelId="{60417BFD-626D-4D1D-9057-61DBE8D7F09F}">
      <dgm:prSet phldrT="[Text]" custT="1"/>
      <dgm:spPr/>
      <dgm:t>
        <a:bodyPr/>
        <a:lstStyle/>
        <a:p>
          <a:r>
            <a:rPr lang="en-IN" sz="2800" dirty="0"/>
            <a:t>Model Building</a:t>
          </a:r>
          <a:endParaRPr lang="en-IN" sz="4500" dirty="0"/>
        </a:p>
      </dgm:t>
    </dgm:pt>
    <dgm:pt modelId="{C95093EE-7024-4475-9BA3-2DAC11219040}" type="parTrans" cxnId="{BABEB753-1100-40DB-B6A4-F84BB0024DF9}">
      <dgm:prSet/>
      <dgm:spPr/>
      <dgm:t>
        <a:bodyPr/>
        <a:lstStyle/>
        <a:p>
          <a:endParaRPr lang="en-IN"/>
        </a:p>
      </dgm:t>
    </dgm:pt>
    <dgm:pt modelId="{011F4F3D-48D1-482D-8621-2CA544F941E2}" type="sibTrans" cxnId="{BABEB753-1100-40DB-B6A4-F84BB0024DF9}">
      <dgm:prSet/>
      <dgm:spPr/>
      <dgm:t>
        <a:bodyPr/>
        <a:lstStyle/>
        <a:p>
          <a:endParaRPr lang="en-IN"/>
        </a:p>
      </dgm:t>
    </dgm:pt>
    <dgm:pt modelId="{CF830342-18FE-4023-AB44-D250D41AF4A2}" type="pres">
      <dgm:prSet presAssocID="{15C8D8B3-F7B0-44CC-B26B-3F6653AF5CB0}" presName="rootnode" presStyleCnt="0">
        <dgm:presLayoutVars>
          <dgm:chMax/>
          <dgm:chPref/>
          <dgm:dir/>
          <dgm:animLvl val="lvl"/>
        </dgm:presLayoutVars>
      </dgm:prSet>
      <dgm:spPr/>
    </dgm:pt>
    <dgm:pt modelId="{E4C1E0C3-ED45-477A-B9BD-056DDCBDC7A2}" type="pres">
      <dgm:prSet presAssocID="{DBEB1F4A-5547-41E1-898A-7B4D26790857}" presName="composite" presStyleCnt="0"/>
      <dgm:spPr/>
    </dgm:pt>
    <dgm:pt modelId="{C0DB3200-6086-4AD8-9647-F8AF400F5815}" type="pres">
      <dgm:prSet presAssocID="{DBEB1F4A-5547-41E1-898A-7B4D26790857}" presName="bentUpArrow1" presStyleLbl="alignImgPlace1" presStyleIdx="0" presStyleCnt="2"/>
      <dgm:spPr/>
    </dgm:pt>
    <dgm:pt modelId="{E18DF242-67E8-4E94-9FF1-09A63AEFB927}" type="pres">
      <dgm:prSet presAssocID="{DBEB1F4A-5547-41E1-898A-7B4D26790857}" presName="ParentText" presStyleLbl="node1" presStyleIdx="0" presStyleCnt="3" custScaleX="133703" custScaleY="67798" custLinFactNeighborX="-1510" custLinFactNeighborY="8496">
        <dgm:presLayoutVars>
          <dgm:chMax val="1"/>
          <dgm:chPref val="1"/>
          <dgm:bulletEnabled val="1"/>
        </dgm:presLayoutVars>
      </dgm:prSet>
      <dgm:spPr/>
    </dgm:pt>
    <dgm:pt modelId="{3D5F095E-D026-4C70-9DDC-C17CDBF41372}" type="pres">
      <dgm:prSet presAssocID="{DBEB1F4A-5547-41E1-898A-7B4D2679085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CB4497F7-900E-4B64-9AA6-0A89C6A41B66}" type="pres">
      <dgm:prSet presAssocID="{81A6F0AD-B9A1-453B-A8D6-2DC64C03B02E}" presName="sibTrans" presStyleCnt="0"/>
      <dgm:spPr/>
    </dgm:pt>
    <dgm:pt modelId="{9EE710C1-FE76-4068-86C4-BAF60943785C}" type="pres">
      <dgm:prSet presAssocID="{F219B1F4-0417-4FD8-A9DB-833047E592BB}" presName="composite" presStyleCnt="0"/>
      <dgm:spPr/>
    </dgm:pt>
    <dgm:pt modelId="{9286BDAB-667B-44A2-960F-C1622525C985}" type="pres">
      <dgm:prSet presAssocID="{F219B1F4-0417-4FD8-A9DB-833047E592BB}" presName="bentUpArrow1" presStyleLbl="alignImgPlace1" presStyleIdx="1" presStyleCnt="2"/>
      <dgm:spPr/>
    </dgm:pt>
    <dgm:pt modelId="{EBCD56D1-F2DA-4A6B-B9DA-DFC123C42488}" type="pres">
      <dgm:prSet presAssocID="{F219B1F4-0417-4FD8-A9DB-833047E592BB}" presName="ParentText" presStyleLbl="node1" presStyleIdx="1" presStyleCnt="3" custScaleX="149573" custScaleY="66058" custLinFactNeighborX="1873" custLinFactNeighborY="8285">
        <dgm:presLayoutVars>
          <dgm:chMax val="1"/>
          <dgm:chPref val="1"/>
          <dgm:bulletEnabled val="1"/>
        </dgm:presLayoutVars>
      </dgm:prSet>
      <dgm:spPr/>
    </dgm:pt>
    <dgm:pt modelId="{D30BBD7E-0251-4236-B81F-ADB5435C41B3}" type="pres">
      <dgm:prSet presAssocID="{F219B1F4-0417-4FD8-A9DB-833047E592B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ACA7EEB4-845C-4789-9DE1-CEFB6DF75DD0}" type="pres">
      <dgm:prSet presAssocID="{EFA283F1-161D-4469-B9A8-3002471778A4}" presName="sibTrans" presStyleCnt="0"/>
      <dgm:spPr/>
    </dgm:pt>
    <dgm:pt modelId="{FB436066-CA48-4C83-B6EC-004BF0432A23}" type="pres">
      <dgm:prSet presAssocID="{60417BFD-626D-4D1D-9057-61DBE8D7F09F}" presName="composite" presStyleCnt="0"/>
      <dgm:spPr/>
    </dgm:pt>
    <dgm:pt modelId="{C243CFBE-3D13-41B4-9539-3F28F51E4F7A}" type="pres">
      <dgm:prSet presAssocID="{60417BFD-626D-4D1D-9057-61DBE8D7F09F}" presName="ParentText" presStyleLbl="node1" presStyleIdx="2" presStyleCnt="3" custScaleX="133715" custScaleY="62724" custLinFactNeighborX="15268" custLinFactNeighborY="10536">
        <dgm:presLayoutVars>
          <dgm:chMax val="1"/>
          <dgm:chPref val="1"/>
          <dgm:bulletEnabled val="1"/>
        </dgm:presLayoutVars>
      </dgm:prSet>
      <dgm:spPr/>
    </dgm:pt>
  </dgm:ptLst>
  <dgm:cxnLst>
    <dgm:cxn modelId="{FCBC3E07-9097-48C8-9639-C5EE65F13C60}" type="presOf" srcId="{F219B1F4-0417-4FD8-A9DB-833047E592BB}" destId="{EBCD56D1-F2DA-4A6B-B9DA-DFC123C42488}" srcOrd="0" destOrd="0" presId="urn:microsoft.com/office/officeart/2005/8/layout/StepDownProcess"/>
    <dgm:cxn modelId="{5CD1F017-86A9-4CCF-B719-55560C0C7395}" type="presOf" srcId="{15C8D8B3-F7B0-44CC-B26B-3F6653AF5CB0}" destId="{CF830342-18FE-4023-AB44-D250D41AF4A2}" srcOrd="0" destOrd="0" presId="urn:microsoft.com/office/officeart/2005/8/layout/StepDownProcess"/>
    <dgm:cxn modelId="{3D7C0D1D-177D-43F8-80A8-DB0A927C7A39}" srcId="{15C8D8B3-F7B0-44CC-B26B-3F6653AF5CB0}" destId="{DBEB1F4A-5547-41E1-898A-7B4D26790857}" srcOrd="0" destOrd="0" parTransId="{B23943F9-9951-4BB8-925C-66F56B0B7FA4}" sibTransId="{81A6F0AD-B9A1-453B-A8D6-2DC64C03B02E}"/>
    <dgm:cxn modelId="{279C0452-7C34-49F3-9F1E-7220E4099D02}" type="presOf" srcId="{DBEB1F4A-5547-41E1-898A-7B4D26790857}" destId="{E18DF242-67E8-4E94-9FF1-09A63AEFB927}" srcOrd="0" destOrd="0" presId="urn:microsoft.com/office/officeart/2005/8/layout/StepDownProcess"/>
    <dgm:cxn modelId="{BABEB753-1100-40DB-B6A4-F84BB0024DF9}" srcId="{15C8D8B3-F7B0-44CC-B26B-3F6653AF5CB0}" destId="{60417BFD-626D-4D1D-9057-61DBE8D7F09F}" srcOrd="2" destOrd="0" parTransId="{C95093EE-7024-4475-9BA3-2DAC11219040}" sibTransId="{011F4F3D-48D1-482D-8621-2CA544F941E2}"/>
    <dgm:cxn modelId="{DC9B289D-72CF-48C4-B71A-7A0CD505BEDA}" type="presOf" srcId="{60417BFD-626D-4D1D-9057-61DBE8D7F09F}" destId="{C243CFBE-3D13-41B4-9539-3F28F51E4F7A}" srcOrd="0" destOrd="0" presId="urn:microsoft.com/office/officeart/2005/8/layout/StepDownProcess"/>
    <dgm:cxn modelId="{CA38B7F2-79A0-413E-955B-FD947169FECD}" srcId="{15C8D8B3-F7B0-44CC-B26B-3F6653AF5CB0}" destId="{F219B1F4-0417-4FD8-A9DB-833047E592BB}" srcOrd="1" destOrd="0" parTransId="{C7FA64B0-A96F-419E-A84D-CB790C6335BC}" sibTransId="{EFA283F1-161D-4469-B9A8-3002471778A4}"/>
    <dgm:cxn modelId="{53B59C29-F2B2-443B-AEDB-39444C7D0FEA}" type="presParOf" srcId="{CF830342-18FE-4023-AB44-D250D41AF4A2}" destId="{E4C1E0C3-ED45-477A-B9BD-056DDCBDC7A2}" srcOrd="0" destOrd="0" presId="urn:microsoft.com/office/officeart/2005/8/layout/StepDownProcess"/>
    <dgm:cxn modelId="{B60D6FC8-E558-4A41-BCAD-5DBBA2278298}" type="presParOf" srcId="{E4C1E0C3-ED45-477A-B9BD-056DDCBDC7A2}" destId="{C0DB3200-6086-4AD8-9647-F8AF400F5815}" srcOrd="0" destOrd="0" presId="urn:microsoft.com/office/officeart/2005/8/layout/StepDownProcess"/>
    <dgm:cxn modelId="{2E787A79-D508-4CFC-AB9C-7596518F09B5}" type="presParOf" srcId="{E4C1E0C3-ED45-477A-B9BD-056DDCBDC7A2}" destId="{E18DF242-67E8-4E94-9FF1-09A63AEFB927}" srcOrd="1" destOrd="0" presId="urn:microsoft.com/office/officeart/2005/8/layout/StepDownProcess"/>
    <dgm:cxn modelId="{1D9BA9FF-4600-4551-A8F5-384000E3DDDD}" type="presParOf" srcId="{E4C1E0C3-ED45-477A-B9BD-056DDCBDC7A2}" destId="{3D5F095E-D026-4C70-9DDC-C17CDBF41372}" srcOrd="2" destOrd="0" presId="urn:microsoft.com/office/officeart/2005/8/layout/StepDownProcess"/>
    <dgm:cxn modelId="{4BCD049E-1E8D-44E6-B5DB-AA5FA72369E0}" type="presParOf" srcId="{CF830342-18FE-4023-AB44-D250D41AF4A2}" destId="{CB4497F7-900E-4B64-9AA6-0A89C6A41B66}" srcOrd="1" destOrd="0" presId="urn:microsoft.com/office/officeart/2005/8/layout/StepDownProcess"/>
    <dgm:cxn modelId="{FF80195C-022A-4C17-AE1E-8C1D4FD12E25}" type="presParOf" srcId="{CF830342-18FE-4023-AB44-D250D41AF4A2}" destId="{9EE710C1-FE76-4068-86C4-BAF60943785C}" srcOrd="2" destOrd="0" presId="urn:microsoft.com/office/officeart/2005/8/layout/StepDownProcess"/>
    <dgm:cxn modelId="{069164D8-2CB7-41BB-B868-557FC389B64B}" type="presParOf" srcId="{9EE710C1-FE76-4068-86C4-BAF60943785C}" destId="{9286BDAB-667B-44A2-960F-C1622525C985}" srcOrd="0" destOrd="0" presId="urn:microsoft.com/office/officeart/2005/8/layout/StepDownProcess"/>
    <dgm:cxn modelId="{D4FCDFE7-9654-441B-AE7B-B81F3711009F}" type="presParOf" srcId="{9EE710C1-FE76-4068-86C4-BAF60943785C}" destId="{EBCD56D1-F2DA-4A6B-B9DA-DFC123C42488}" srcOrd="1" destOrd="0" presId="urn:microsoft.com/office/officeart/2005/8/layout/StepDownProcess"/>
    <dgm:cxn modelId="{F755E073-BB22-44F8-87BD-52884705A2B3}" type="presParOf" srcId="{9EE710C1-FE76-4068-86C4-BAF60943785C}" destId="{D30BBD7E-0251-4236-B81F-ADB5435C41B3}" srcOrd="2" destOrd="0" presId="urn:microsoft.com/office/officeart/2005/8/layout/StepDownProcess"/>
    <dgm:cxn modelId="{7B63051E-5679-4D05-AAAC-1AD0A3BD078D}" type="presParOf" srcId="{CF830342-18FE-4023-AB44-D250D41AF4A2}" destId="{ACA7EEB4-845C-4789-9DE1-CEFB6DF75DD0}" srcOrd="3" destOrd="0" presId="urn:microsoft.com/office/officeart/2005/8/layout/StepDownProcess"/>
    <dgm:cxn modelId="{A52FDD94-4BC8-4BAE-A9FF-23600B5BC7BC}" type="presParOf" srcId="{CF830342-18FE-4023-AB44-D250D41AF4A2}" destId="{FB436066-CA48-4C83-B6EC-004BF0432A23}" srcOrd="4" destOrd="0" presId="urn:microsoft.com/office/officeart/2005/8/layout/StepDownProcess"/>
    <dgm:cxn modelId="{6581FE0E-E13A-4265-AFAF-2C7D16EC066F}" type="presParOf" srcId="{FB436066-CA48-4C83-B6EC-004BF0432A23}" destId="{C243CFBE-3D13-41B4-9539-3F28F51E4F7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B3200-6086-4AD8-9647-F8AF400F5815}">
      <dsp:nvSpPr>
        <dsp:cNvPr id="0" name=""/>
        <dsp:cNvSpPr/>
      </dsp:nvSpPr>
      <dsp:spPr>
        <a:xfrm rot="5400000">
          <a:off x="2761118" y="1139674"/>
          <a:ext cx="1101523" cy="1254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DF242-67E8-4E94-9FF1-09A63AEFB927}">
      <dsp:nvSpPr>
        <dsp:cNvPr id="0" name=""/>
        <dsp:cNvSpPr/>
      </dsp:nvSpPr>
      <dsp:spPr>
        <a:xfrm>
          <a:off x="2128801" y="237873"/>
          <a:ext cx="2479277" cy="8799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Data Collection</a:t>
          </a:r>
          <a:r>
            <a:rPr lang="en-IN" sz="4300" kern="1200" dirty="0"/>
            <a:t> </a:t>
          </a:r>
        </a:p>
      </dsp:txBody>
      <dsp:txXfrm>
        <a:off x="2171766" y="280838"/>
        <a:ext cx="2393347" cy="794062"/>
      </dsp:txXfrm>
    </dsp:sp>
    <dsp:sp modelId="{3D5F095E-D026-4C70-9DDC-C17CDBF41372}">
      <dsp:nvSpPr>
        <dsp:cNvPr id="0" name=""/>
        <dsp:cNvSpPr/>
      </dsp:nvSpPr>
      <dsp:spPr>
        <a:xfrm>
          <a:off x="4323599" y="42403"/>
          <a:ext cx="1348653" cy="10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6BDAB-667B-44A2-960F-C1622525C985}">
      <dsp:nvSpPr>
        <dsp:cNvPr id="0" name=""/>
        <dsp:cNvSpPr/>
      </dsp:nvSpPr>
      <dsp:spPr>
        <a:xfrm rot="5400000">
          <a:off x="4595675" y="2473923"/>
          <a:ext cx="1101523" cy="1254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D56D1-F2DA-4A6B-B9DA-DFC123C42488}">
      <dsp:nvSpPr>
        <dsp:cNvPr id="0" name=""/>
        <dsp:cNvSpPr/>
      </dsp:nvSpPr>
      <dsp:spPr>
        <a:xfrm>
          <a:off x="3878949" y="1580675"/>
          <a:ext cx="2773558" cy="8574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Image Pre-processing</a:t>
          </a:r>
        </a:p>
      </dsp:txBody>
      <dsp:txXfrm>
        <a:off x="3920812" y="1622538"/>
        <a:ext cx="2689832" cy="773681"/>
      </dsp:txXfrm>
    </dsp:sp>
    <dsp:sp modelId="{D30BBD7E-0251-4236-B81F-ADB5435C41B3}">
      <dsp:nvSpPr>
        <dsp:cNvPr id="0" name=""/>
        <dsp:cNvSpPr/>
      </dsp:nvSpPr>
      <dsp:spPr>
        <a:xfrm>
          <a:off x="6158155" y="1376652"/>
          <a:ext cx="1348653" cy="10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3CFBE-3D13-41B4-9539-3F28F51E4F7A}">
      <dsp:nvSpPr>
        <dsp:cNvPr id="0" name=""/>
        <dsp:cNvSpPr/>
      </dsp:nvSpPr>
      <dsp:spPr>
        <a:xfrm>
          <a:off x="5814752" y="2847655"/>
          <a:ext cx="2479500" cy="81413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Model Building</a:t>
          </a:r>
          <a:endParaRPr lang="en-IN" sz="4500" kern="1200" dirty="0"/>
        </a:p>
      </dsp:txBody>
      <dsp:txXfrm>
        <a:off x="5854502" y="2887405"/>
        <a:ext cx="2400000" cy="734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14-Nov-22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14-Nov-22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Fabric defect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3629320"/>
            <a:ext cx="11163300" cy="1216057"/>
          </a:xfrm>
        </p:spPr>
        <p:txBody>
          <a:bodyPr/>
          <a:lstStyle/>
          <a:p>
            <a:r>
              <a:rPr lang="en-US" dirty="0"/>
              <a:t>                         By :- Amit Puranik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EAF2-5BF6-884E-C9DF-9DD97AAC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666C-97FE-2502-3C63-572C43000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Flow Chart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Experimentation and result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30FB3-2FD0-26A6-0CD9-117D02A5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ABDC9-5E24-3C5E-2A3C-C1B0E9FC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F8C2-70B2-AFD0-22DB-7EDD4096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8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0687" y="1938528"/>
            <a:ext cx="5691297" cy="2990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Prepare a cost effective and accurate fabric defect detection system using machine learning. </a:t>
            </a:r>
          </a:p>
          <a:p>
            <a:endParaRPr lang="en-IN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C71417-2578-49D0-A44A-63E3ABFB1BA3}"/>
              </a:ext>
            </a:extLst>
          </p:cNvPr>
          <p:cNvSpPr txBox="1">
            <a:spLocks/>
          </p:cNvSpPr>
          <p:nvPr/>
        </p:nvSpPr>
        <p:spPr>
          <a:xfrm>
            <a:off x="5835470" y="6309360"/>
            <a:ext cx="36416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5A5C87-DF58-40C8-B092-1DE63DB4547E}" type="slidenum">
              <a:rPr lang="en-US" sz="14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/>
              <a:t>3</a:t>
            </a:fld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Flow Chart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9001" y="6436946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8009851-AB9F-455C-B6F3-481CE2D55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571999"/>
              </p:ext>
            </p:extLst>
          </p:nvPr>
        </p:nvGraphicFramePr>
        <p:xfrm>
          <a:off x="-311319" y="208193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Bent-Up 4">
            <a:extLst>
              <a:ext uri="{FF2B5EF4-FFF2-40B4-BE49-F238E27FC236}">
                <a16:creationId xmlns:a16="http://schemas.microsoft.com/office/drawing/2014/main" id="{4A6A49C5-BDBB-47A6-853F-9D941196C648}"/>
              </a:ext>
            </a:extLst>
          </p:cNvPr>
          <p:cNvSpPr/>
          <p:nvPr/>
        </p:nvSpPr>
        <p:spPr>
          <a:xfrm rot="5400000">
            <a:off x="6414228" y="5709964"/>
            <a:ext cx="954552" cy="108672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167591-2E1A-4853-9435-852EEFB29BDD}"/>
              </a:ext>
            </a:extLst>
          </p:cNvPr>
          <p:cNvGrpSpPr/>
          <p:nvPr/>
        </p:nvGrpSpPr>
        <p:grpSpPr>
          <a:xfrm>
            <a:off x="7540994" y="5838090"/>
            <a:ext cx="2483575" cy="963981"/>
            <a:chOff x="4061245" y="1284665"/>
            <a:chExt cx="2317494" cy="113589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31B8E72-07B2-46F6-AAF8-C776B697536B}"/>
                </a:ext>
              </a:extLst>
            </p:cNvPr>
            <p:cNvSpPr/>
            <p:nvPr/>
          </p:nvSpPr>
          <p:spPr>
            <a:xfrm>
              <a:off x="4061245" y="1284665"/>
              <a:ext cx="2317494" cy="1124781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D6C83119-44E5-4EC9-86C7-74AAD1497E6D}"/>
                </a:ext>
              </a:extLst>
            </p:cNvPr>
            <p:cNvSpPr txBox="1"/>
            <p:nvPr/>
          </p:nvSpPr>
          <p:spPr>
            <a:xfrm>
              <a:off x="4171079" y="1405608"/>
              <a:ext cx="2207660" cy="10149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Evaluation &amp;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35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BAEE-9129-4114-B8D9-D9FBFAF9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4986-D91D-4017-B46F-DD840E9D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This project helps to detect faults in the fabric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Real time detection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Robustness in detection of defects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D8A8-0A7F-407D-8B19-987DB5A7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6432" y="6400738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2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48315-70A2-4708-8A56-29C3DC3FA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87" y="1423061"/>
            <a:ext cx="10168128" cy="161191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Performance of model: 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24B4D-308D-48AA-A4CD-2E6942D9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20849A-E2C4-49A1-BE5C-2A0DCD2A8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55218"/>
              </p:ext>
            </p:extLst>
          </p:nvPr>
        </p:nvGraphicFramePr>
        <p:xfrm>
          <a:off x="6254497" y="3524365"/>
          <a:ext cx="3657599" cy="2238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8599">
                  <a:extLst>
                    <a:ext uri="{9D8B030D-6E8A-4147-A177-3AD203B41FA5}">
                      <a16:colId xmlns:a16="http://schemas.microsoft.com/office/drawing/2014/main" val="2898106342"/>
                    </a:ext>
                  </a:extLst>
                </a:gridCol>
                <a:gridCol w="1013987">
                  <a:extLst>
                    <a:ext uri="{9D8B030D-6E8A-4147-A177-3AD203B41FA5}">
                      <a16:colId xmlns:a16="http://schemas.microsoft.com/office/drawing/2014/main" val="555384529"/>
                    </a:ext>
                  </a:extLst>
                </a:gridCol>
                <a:gridCol w="1013987">
                  <a:extLst>
                    <a:ext uri="{9D8B030D-6E8A-4147-A177-3AD203B41FA5}">
                      <a16:colId xmlns:a16="http://schemas.microsoft.com/office/drawing/2014/main" val="1787823049"/>
                    </a:ext>
                  </a:extLst>
                </a:gridCol>
                <a:gridCol w="851026">
                  <a:extLst>
                    <a:ext uri="{9D8B030D-6E8A-4147-A177-3AD203B41FA5}">
                      <a16:colId xmlns:a16="http://schemas.microsoft.com/office/drawing/2014/main" val="3579550858"/>
                    </a:ext>
                  </a:extLst>
                </a:gridCol>
              </a:tblGrid>
              <a:tr h="7116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No. of Epochs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Batch size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Accuracy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Loss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5291133"/>
                  </a:ext>
                </a:extLst>
              </a:tr>
              <a:tr h="5089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70%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44%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73727904"/>
                  </a:ext>
                </a:extLst>
              </a:tr>
              <a:tr h="5089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77%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40%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83492220"/>
                  </a:ext>
                </a:extLst>
              </a:tr>
              <a:tr h="5089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85%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35%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1478513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74E9966-01C7-4381-8EF2-11630659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04" y="2748404"/>
            <a:ext cx="2743201" cy="3790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6463C7-5D9D-7AB2-696A-D3D7F412950C}"/>
              </a:ext>
            </a:extLst>
          </p:cNvPr>
          <p:cNvSpPr txBox="1"/>
          <p:nvPr/>
        </p:nvSpPr>
        <p:spPr>
          <a:xfrm>
            <a:off x="695143" y="498533"/>
            <a:ext cx="10275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Experimentation and Result</a:t>
            </a:r>
          </a:p>
        </p:txBody>
      </p:sp>
    </p:spTree>
    <p:extLst>
      <p:ext uri="{BB962C8B-B14F-4D97-AF65-F5344CB8AC3E}">
        <p14:creationId xmlns:p14="http://schemas.microsoft.com/office/powerpoint/2010/main" val="171348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EEC1-0DD8-41AF-BA8C-580FF3D4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IN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9B4F-4981-4768-9322-201A48C4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1980" y="6356350"/>
            <a:ext cx="541715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D462206-54E3-4355-BF6F-27CCBFDC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03081"/>
            <a:ext cx="11660885" cy="666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39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13ADEF-CC4D-4D5A-BF1C-86EB3DEC5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t="31210" r="57147" b="26812"/>
          <a:stretch/>
        </p:blipFill>
        <p:spPr bwMode="auto">
          <a:xfrm>
            <a:off x="1650321" y="2147271"/>
            <a:ext cx="3797424" cy="386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805B82-89B2-4BA4-B83E-2B70E1CC3814}"/>
              </a:ext>
            </a:extLst>
          </p:cNvPr>
          <p:cNvSpPr txBox="1"/>
          <p:nvPr/>
        </p:nvSpPr>
        <p:spPr>
          <a:xfrm>
            <a:off x="1489903" y="6061628"/>
            <a:ext cx="37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Fig.3. Predictions on defective image.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FB69DF5-8184-47DB-9D50-07CAF877B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987665"/>
            <a:ext cx="10881825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36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5BE7747-3097-4853-A024-2284A19F3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7" t="47742" r="58152" b="11244"/>
          <a:stretch/>
        </p:blipFill>
        <p:spPr bwMode="auto">
          <a:xfrm>
            <a:off x="6023107" y="2204990"/>
            <a:ext cx="3453805" cy="374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249C2C-ACE8-49F0-AFA8-3304F7C67B6C}"/>
              </a:ext>
            </a:extLst>
          </p:cNvPr>
          <p:cNvSpPr txBox="1"/>
          <p:nvPr/>
        </p:nvSpPr>
        <p:spPr>
          <a:xfrm>
            <a:off x="6096000" y="603671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Fig. 4. Prediction 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defectless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image.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54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BAEE-9129-4114-B8D9-D9FBFAF9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4986-D91D-4017-B46F-DD840E9D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D8A8-0A7F-407D-8B19-987DB5A7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6432" y="6400738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84C5F6-DD54-46E8-AC73-FD31B9742BD3}"/>
              </a:ext>
            </a:extLst>
          </p:cNvPr>
          <p:cNvSpPr txBox="1">
            <a:spLocks/>
          </p:cNvSpPr>
          <p:nvPr/>
        </p:nvSpPr>
        <p:spPr>
          <a:xfrm>
            <a:off x="1115568" y="2418929"/>
            <a:ext cx="10168127" cy="3867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This fabric fault detection system is very effective to use in industries.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Using Machine learning, this project attains commendable results.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This project also satisfies its motive of cost – efficiency.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Thus, this project can be regarded as flagship.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27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1031674"/>
            <a:ext cx="3721608" cy="110642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3781884" y="6377214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A56EE87-AD09-4495-8E7F-6B778AD25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100"/>
                    </a14:imgEffect>
                    <a14:imgEffect>
                      <a14:brightnessContrast contras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1603" y="2689074"/>
            <a:ext cx="2743201" cy="27432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577528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690</TotalTime>
  <Words>202</Words>
  <Application>Microsoft Office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Segoe UI</vt:lpstr>
      <vt:lpstr>Times New Roman</vt:lpstr>
      <vt:lpstr>AccentBoxVTI</vt:lpstr>
      <vt:lpstr>Fabric defect detection</vt:lpstr>
      <vt:lpstr>Index</vt:lpstr>
      <vt:lpstr>Problem Statement</vt:lpstr>
      <vt:lpstr>Flow Chart</vt:lpstr>
      <vt:lpstr>Features </vt:lpstr>
      <vt:lpstr>PowerPoint Presentation</vt:lpstr>
      <vt:lpstr>RESULTS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Detector Android App</dc:title>
  <dc:creator>ASUS</dc:creator>
  <cp:lastModifiedBy>Amit Puranik</cp:lastModifiedBy>
  <cp:revision>51</cp:revision>
  <dcterms:created xsi:type="dcterms:W3CDTF">2021-04-06T13:51:46Z</dcterms:created>
  <dcterms:modified xsi:type="dcterms:W3CDTF">2022-11-13T19:28:53Z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