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5" r:id="rId5"/>
    <p:sldId id="261" r:id="rId6"/>
    <p:sldId id="262" r:id="rId7"/>
    <p:sldId id="263" r:id="rId8"/>
    <p:sldId id="264" r:id="rId9"/>
    <p:sldId id="266" r:id="rId10"/>
    <p:sldId id="267"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autoAdjust="0"/>
    <p:restoredTop sz="94660"/>
  </p:normalViewPr>
  <p:slideViewPr>
    <p:cSldViewPr snapToGrid="0">
      <p:cViewPr varScale="1">
        <p:scale>
          <a:sx n="152" d="100"/>
          <a:sy n="152" d="100"/>
        </p:scale>
        <p:origin x="15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98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82D0CD8-C558-4C6E-A0A6-C297E3CA8C64}" type="datetimeFigureOut">
              <a:rPr lang="en-GB" smtClean="0"/>
              <a:t>13/01/2024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20462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2946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0651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12092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271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91975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71222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113895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88995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D0CD8-C558-4C6E-A0A6-C297E3CA8C64}" type="datetimeFigureOut">
              <a:rPr lang="en-GB" smtClean="0"/>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60452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D0CD8-C558-4C6E-A0A6-C297E3CA8C64}"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21589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D0CD8-C558-4C6E-A0A6-C297E3CA8C64}" type="datetimeFigureOut">
              <a:rPr lang="en-GB" smtClean="0"/>
              <a:t>13/01/2024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227151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D0CD8-C558-4C6E-A0A6-C297E3CA8C64}" type="datetimeFigureOut">
              <a:rPr lang="en-GB" smtClean="0"/>
              <a:t>13/01/2024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81279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D0CD8-C558-4C6E-A0A6-C297E3CA8C64}" type="datetimeFigureOut">
              <a:rPr lang="en-GB" smtClean="0"/>
              <a:t>13/01/2024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152364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D0CD8-C558-4C6E-A0A6-C297E3CA8C64}"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326846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D0CD8-C558-4C6E-A0A6-C297E3CA8C64}" type="datetimeFigureOut">
              <a:rPr lang="en-GB" smtClean="0"/>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F33107-7BAA-45D4-8607-E0400025A980}" type="slidenum">
              <a:rPr lang="en-GB" smtClean="0"/>
              <a:t>‹#›</a:t>
            </a:fld>
            <a:endParaRPr lang="en-GB"/>
          </a:p>
        </p:txBody>
      </p:sp>
    </p:spTree>
    <p:extLst>
      <p:ext uri="{BB962C8B-B14F-4D97-AF65-F5344CB8AC3E}">
        <p14:creationId xmlns:p14="http://schemas.microsoft.com/office/powerpoint/2010/main" val="22435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82D0CD8-C558-4C6E-A0A6-C297E3CA8C64}" type="datetimeFigureOut">
              <a:rPr lang="en-GB" smtClean="0"/>
              <a:t>13/01/2024</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AF33107-7BAA-45D4-8607-E0400025A980}" type="slidenum">
              <a:rPr lang="en-GB" smtClean="0"/>
              <a:t>‹#›</a:t>
            </a:fld>
            <a:endParaRPr lang="en-GB"/>
          </a:p>
        </p:txBody>
      </p:sp>
    </p:spTree>
    <p:extLst>
      <p:ext uri="{BB962C8B-B14F-4D97-AF65-F5344CB8AC3E}">
        <p14:creationId xmlns:p14="http://schemas.microsoft.com/office/powerpoint/2010/main" val="19020301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6227-5EBC-BADF-E48B-043F2CA9BCEF}"/>
              </a:ext>
            </a:extLst>
          </p:cNvPr>
          <p:cNvSpPr>
            <a:spLocks noGrp="1"/>
          </p:cNvSpPr>
          <p:nvPr>
            <p:ph type="ctrTitle"/>
          </p:nvPr>
        </p:nvSpPr>
        <p:spPr>
          <a:xfrm>
            <a:off x="642377" y="346635"/>
            <a:ext cx="8001000" cy="3357282"/>
          </a:xfrm>
        </p:spPr>
        <p:txBody>
          <a:bodyPr>
            <a:normAutofit fontScale="90000"/>
          </a:bodyPr>
          <a:lstStyle/>
          <a:p>
            <a:r>
              <a:rPr lang="en-GB" dirty="0"/>
              <a:t>CST2550</a:t>
            </a:r>
            <a:br>
              <a:rPr lang="en-GB" dirty="0"/>
            </a:br>
            <a:r>
              <a:rPr lang="en-GB" dirty="0"/>
              <a:t>Software Engineering Management and Development</a:t>
            </a:r>
            <a:br>
              <a:rPr lang="en-GB" dirty="0"/>
            </a:br>
            <a:r>
              <a:rPr lang="en-GB" dirty="0"/>
              <a:t>coursework 1</a:t>
            </a:r>
          </a:p>
        </p:txBody>
      </p:sp>
      <p:sp>
        <p:nvSpPr>
          <p:cNvPr id="3" name="Subtitle 2">
            <a:extLst>
              <a:ext uri="{FF2B5EF4-FFF2-40B4-BE49-F238E27FC236}">
                <a16:creationId xmlns:a16="http://schemas.microsoft.com/office/drawing/2014/main" id="{527F729C-BA0A-C2B4-344F-D9F1FA351E42}"/>
              </a:ext>
            </a:extLst>
          </p:cNvPr>
          <p:cNvSpPr>
            <a:spLocks noGrp="1"/>
          </p:cNvSpPr>
          <p:nvPr>
            <p:ph type="subTitle" idx="1"/>
          </p:nvPr>
        </p:nvSpPr>
        <p:spPr>
          <a:xfrm>
            <a:off x="642377" y="4794126"/>
            <a:ext cx="6400800" cy="584698"/>
          </a:xfrm>
        </p:spPr>
        <p:txBody>
          <a:bodyPr>
            <a:normAutofit/>
          </a:bodyPr>
          <a:lstStyle/>
          <a:p>
            <a:r>
              <a:rPr lang="en-GB" dirty="0">
                <a:solidFill>
                  <a:schemeClr val="tx1"/>
                </a:solidFill>
              </a:rPr>
              <a:t>Anikhil Patel M00861390</a:t>
            </a:r>
          </a:p>
        </p:txBody>
      </p:sp>
    </p:spTree>
    <p:extLst>
      <p:ext uri="{BB962C8B-B14F-4D97-AF65-F5344CB8AC3E}">
        <p14:creationId xmlns:p14="http://schemas.microsoft.com/office/powerpoint/2010/main" val="25905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Testing Approach Continued</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1" y="1549399"/>
            <a:ext cx="10396165" cy="4534647"/>
          </a:xfrm>
        </p:spPr>
        <p:txBody>
          <a:bodyPr anchor="t">
            <a:normAutofit/>
          </a:bodyPr>
          <a:lstStyle/>
          <a:p>
            <a:r>
              <a:rPr lang="en-GB" sz="1400" dirty="0">
                <a:solidFill>
                  <a:schemeClr val="tx1"/>
                </a:solidFill>
              </a:rPr>
              <a:t>Test Case: Add Member Function:</a:t>
            </a:r>
            <a:br>
              <a:rPr lang="en-GB" sz="1400" dirty="0">
                <a:solidFill>
                  <a:schemeClr val="tx1"/>
                </a:solidFill>
              </a:rPr>
            </a:br>
            <a:r>
              <a:rPr lang="en-GB" sz="1400" dirty="0">
                <a:solidFill>
                  <a:schemeClr val="tx1"/>
                </a:solidFill>
              </a:rPr>
              <a:t>Section: Adding a member and checking to see if the name was added</a:t>
            </a:r>
            <a:br>
              <a:rPr lang="en-GB" sz="1400" dirty="0">
                <a:solidFill>
                  <a:schemeClr val="tx1"/>
                </a:solidFill>
              </a:rPr>
            </a:br>
            <a:r>
              <a:rPr lang="en-GB" sz="1400" dirty="0">
                <a:solidFill>
                  <a:schemeClr val="tx1"/>
                </a:solidFill>
              </a:rPr>
              <a:t>Section: Add multiple members and check if the size of the members vector is 2</a:t>
            </a:r>
          </a:p>
          <a:p>
            <a:r>
              <a:rPr lang="en-GB" sz="1400" dirty="0">
                <a:solidFill>
                  <a:schemeClr val="tx1"/>
                </a:solidFill>
              </a:rPr>
              <a:t>Test Case: Issue book Function:</a:t>
            </a:r>
            <a:br>
              <a:rPr lang="en-GB" sz="1400" dirty="0">
                <a:solidFill>
                  <a:schemeClr val="tx1"/>
                </a:solidFill>
              </a:rPr>
            </a:br>
            <a:r>
              <a:rPr lang="en-GB" sz="1400" dirty="0">
                <a:solidFill>
                  <a:schemeClr val="tx1"/>
                </a:solidFill>
              </a:rPr>
              <a:t>Section: Issuing a valid book to a member</a:t>
            </a:r>
            <a:br>
              <a:rPr lang="en-GB" sz="1400" dirty="0">
                <a:solidFill>
                  <a:schemeClr val="tx1"/>
                </a:solidFill>
              </a:rPr>
            </a:br>
            <a:r>
              <a:rPr lang="en-GB" sz="1400" dirty="0">
                <a:solidFill>
                  <a:schemeClr val="tx1"/>
                </a:solidFill>
              </a:rPr>
              <a:t>Section: Issuing an already borrowed book</a:t>
            </a:r>
            <a:br>
              <a:rPr lang="en-GB" sz="1400" dirty="0">
                <a:solidFill>
                  <a:schemeClr val="tx1"/>
                </a:solidFill>
              </a:rPr>
            </a:br>
            <a:r>
              <a:rPr lang="en-GB" sz="1400" dirty="0">
                <a:solidFill>
                  <a:schemeClr val="tx1"/>
                </a:solidFill>
              </a:rPr>
              <a:t>Section: Issuing a book with invalid member ID</a:t>
            </a:r>
            <a:br>
              <a:rPr lang="en-GB" sz="1400" dirty="0">
                <a:solidFill>
                  <a:schemeClr val="tx1"/>
                </a:solidFill>
              </a:rPr>
            </a:br>
            <a:r>
              <a:rPr lang="en-GB" sz="1400" dirty="0">
                <a:solidFill>
                  <a:schemeClr val="tx1"/>
                </a:solidFill>
              </a:rPr>
              <a:t>Section: Issuing a book with invalid book ID</a:t>
            </a:r>
          </a:p>
          <a:p>
            <a:r>
              <a:rPr lang="en-GB" sz="1400" dirty="0">
                <a:solidFill>
                  <a:schemeClr val="tx1"/>
                </a:solidFill>
              </a:rPr>
              <a:t>Test Case: Return book Function:</a:t>
            </a:r>
            <a:br>
              <a:rPr lang="en-GB" sz="1400" dirty="0">
                <a:solidFill>
                  <a:schemeClr val="tx1"/>
                </a:solidFill>
              </a:rPr>
            </a:br>
            <a:r>
              <a:rPr lang="en-GB" sz="1400" dirty="0">
                <a:solidFill>
                  <a:schemeClr val="tx1"/>
                </a:solidFill>
              </a:rPr>
              <a:t>Section: Return a valid book</a:t>
            </a:r>
            <a:br>
              <a:rPr lang="en-GB" sz="1400" dirty="0">
                <a:solidFill>
                  <a:schemeClr val="tx1"/>
                </a:solidFill>
              </a:rPr>
            </a:br>
            <a:r>
              <a:rPr lang="en-GB" sz="1400" dirty="0">
                <a:solidFill>
                  <a:schemeClr val="tx1"/>
                </a:solidFill>
              </a:rPr>
              <a:t>Section: Returning an already returned book</a:t>
            </a:r>
          </a:p>
          <a:p>
            <a:r>
              <a:rPr lang="en-GB" sz="1400" dirty="0">
                <a:solidFill>
                  <a:schemeClr val="tx1"/>
                </a:solidFill>
              </a:rPr>
              <a:t>Test Case: Display Borrowed Books Function:</a:t>
            </a:r>
            <a:br>
              <a:rPr lang="en-GB" sz="1400" dirty="0">
                <a:solidFill>
                  <a:schemeClr val="tx1"/>
                </a:solidFill>
              </a:rPr>
            </a:br>
            <a:r>
              <a:rPr lang="en-GB" sz="1400" dirty="0">
                <a:solidFill>
                  <a:schemeClr val="tx1"/>
                </a:solidFill>
              </a:rPr>
              <a:t>Section: Displaying borrowed books for a valid member</a:t>
            </a:r>
            <a:br>
              <a:rPr lang="en-GB" sz="1400" dirty="0">
                <a:solidFill>
                  <a:schemeClr val="tx1"/>
                </a:solidFill>
              </a:rPr>
            </a:br>
            <a:r>
              <a:rPr lang="en-GB" sz="1400" dirty="0">
                <a:solidFill>
                  <a:schemeClr val="tx1"/>
                </a:solidFill>
              </a:rPr>
              <a:t>Section: Displaying borrowed books for an invalid member</a:t>
            </a:r>
          </a:p>
          <a:p>
            <a:r>
              <a:rPr lang="en-GB" sz="1400" dirty="0">
                <a:solidFill>
                  <a:schemeClr val="tx1"/>
                </a:solidFill>
              </a:rPr>
              <a:t>Test Case: Calculate Fine Function:</a:t>
            </a:r>
            <a:br>
              <a:rPr lang="en-GB" sz="1400" dirty="0">
                <a:solidFill>
                  <a:schemeClr val="tx1"/>
                </a:solidFill>
              </a:rPr>
            </a:br>
            <a:r>
              <a:rPr lang="en-GB" sz="1400" dirty="0">
                <a:solidFill>
                  <a:schemeClr val="tx1"/>
                </a:solidFill>
              </a:rPr>
              <a:t>Section: Calculating fine for a member with overdue books</a:t>
            </a:r>
            <a:br>
              <a:rPr lang="en-GB" sz="1400" dirty="0">
                <a:solidFill>
                  <a:schemeClr val="tx1"/>
                </a:solidFill>
              </a:rPr>
            </a:br>
            <a:r>
              <a:rPr lang="en-GB" sz="1400" dirty="0">
                <a:solidFill>
                  <a:schemeClr val="tx1"/>
                </a:solidFill>
              </a:rPr>
              <a:t>Section: Calculating fine for a member with no overdue books</a:t>
            </a:r>
            <a:br>
              <a:rPr lang="en-GB" sz="1400" dirty="0">
                <a:solidFill>
                  <a:schemeClr val="tx1"/>
                </a:solidFill>
              </a:rPr>
            </a:br>
            <a:r>
              <a:rPr lang="en-GB" sz="1400" dirty="0">
                <a:solidFill>
                  <a:schemeClr val="tx1"/>
                </a:solidFill>
              </a:rPr>
              <a:t>Section: Calculating fine for an invalid member</a:t>
            </a:r>
          </a:p>
        </p:txBody>
      </p:sp>
    </p:spTree>
    <p:extLst>
      <p:ext uri="{BB962C8B-B14F-4D97-AF65-F5344CB8AC3E}">
        <p14:creationId xmlns:p14="http://schemas.microsoft.com/office/powerpoint/2010/main" val="31634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Testing Approach Continued</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1" y="1549399"/>
            <a:ext cx="10396165" cy="4534647"/>
          </a:xfrm>
        </p:spPr>
        <p:txBody>
          <a:bodyPr anchor="t">
            <a:normAutofit/>
          </a:bodyPr>
          <a:lstStyle/>
          <a:p>
            <a:r>
              <a:rPr lang="en-GB" sz="1400" dirty="0">
                <a:solidFill>
                  <a:schemeClr val="tx1"/>
                </a:solidFill>
              </a:rPr>
              <a:t>Catch2 Tests </a:t>
            </a: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r>
              <a:rPr lang="en-GB" sz="1400" dirty="0">
                <a:solidFill>
                  <a:schemeClr val="tx1"/>
                </a:solidFill>
              </a:rPr>
              <a:t>2 Tests will always fail this as they are dependent on the date: </a:t>
            </a: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r>
              <a:rPr lang="en-GB" sz="1400" dirty="0">
                <a:solidFill>
                  <a:schemeClr val="tx1"/>
                </a:solidFill>
              </a:rPr>
              <a:t>If I change the date to the correct date they do pass successfully</a:t>
            </a:r>
          </a:p>
        </p:txBody>
      </p:sp>
      <p:pic>
        <p:nvPicPr>
          <p:cNvPr id="3" name="Picture 2">
            <a:extLst>
              <a:ext uri="{FF2B5EF4-FFF2-40B4-BE49-F238E27FC236}">
                <a16:creationId xmlns:a16="http://schemas.microsoft.com/office/drawing/2014/main" id="{27E873C4-7C4D-098C-42C3-1BC7B040B7B7}"/>
              </a:ext>
            </a:extLst>
          </p:cNvPr>
          <p:cNvPicPr>
            <a:picLocks noChangeAspect="1"/>
          </p:cNvPicPr>
          <p:nvPr/>
        </p:nvPicPr>
        <p:blipFill>
          <a:blip r:embed="rId2"/>
          <a:stretch>
            <a:fillRect/>
          </a:stretch>
        </p:blipFill>
        <p:spPr>
          <a:xfrm>
            <a:off x="784052" y="1928930"/>
            <a:ext cx="6878010" cy="666843"/>
          </a:xfrm>
          <a:prstGeom prst="rect">
            <a:avLst/>
          </a:prstGeom>
        </p:spPr>
      </p:pic>
      <p:pic>
        <p:nvPicPr>
          <p:cNvPr id="7" name="Picture 6">
            <a:extLst>
              <a:ext uri="{FF2B5EF4-FFF2-40B4-BE49-F238E27FC236}">
                <a16:creationId xmlns:a16="http://schemas.microsoft.com/office/drawing/2014/main" id="{80746348-EFCA-6726-3B0F-A7B4C08758E9}"/>
              </a:ext>
            </a:extLst>
          </p:cNvPr>
          <p:cNvPicPr>
            <a:picLocks noChangeAspect="1"/>
          </p:cNvPicPr>
          <p:nvPr/>
        </p:nvPicPr>
        <p:blipFill>
          <a:blip r:embed="rId3"/>
          <a:stretch>
            <a:fillRect/>
          </a:stretch>
        </p:blipFill>
        <p:spPr>
          <a:xfrm>
            <a:off x="4359211" y="3415930"/>
            <a:ext cx="4708076" cy="1290687"/>
          </a:xfrm>
          <a:prstGeom prst="rect">
            <a:avLst/>
          </a:prstGeom>
        </p:spPr>
      </p:pic>
      <p:pic>
        <p:nvPicPr>
          <p:cNvPr id="9" name="Picture 8">
            <a:extLst>
              <a:ext uri="{FF2B5EF4-FFF2-40B4-BE49-F238E27FC236}">
                <a16:creationId xmlns:a16="http://schemas.microsoft.com/office/drawing/2014/main" id="{D4DF4707-E294-D96C-24A5-DDC51BD33B33}"/>
              </a:ext>
            </a:extLst>
          </p:cNvPr>
          <p:cNvPicPr>
            <a:picLocks noChangeAspect="1"/>
          </p:cNvPicPr>
          <p:nvPr/>
        </p:nvPicPr>
        <p:blipFill>
          <a:blip r:embed="rId4"/>
          <a:stretch>
            <a:fillRect/>
          </a:stretch>
        </p:blipFill>
        <p:spPr>
          <a:xfrm>
            <a:off x="862314" y="3192955"/>
            <a:ext cx="3221697" cy="2000429"/>
          </a:xfrm>
          <a:prstGeom prst="rect">
            <a:avLst/>
          </a:prstGeom>
        </p:spPr>
      </p:pic>
    </p:spTree>
    <p:extLst>
      <p:ext uri="{BB962C8B-B14F-4D97-AF65-F5344CB8AC3E}">
        <p14:creationId xmlns:p14="http://schemas.microsoft.com/office/powerpoint/2010/main" val="81048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Conclusion</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2" y="1549399"/>
            <a:ext cx="9613824" cy="4534647"/>
          </a:xfrm>
        </p:spPr>
        <p:txBody>
          <a:bodyPr anchor="t">
            <a:normAutofit fontScale="85000" lnSpcReduction="20000"/>
          </a:bodyPr>
          <a:lstStyle/>
          <a:p>
            <a:r>
              <a:rPr lang="en-GB" dirty="0">
                <a:solidFill>
                  <a:schemeClr val="tx1"/>
                </a:solidFill>
              </a:rPr>
              <a:t>The project successfully works for the librarian to add members to issue books, see the books that the members are borrowing and return the borrowed books. The librarian is also successfully able to see the fine due for overdue books, however the only way I managed to test this is to manually change the date on my system to a few days into the future while the program is running. </a:t>
            </a:r>
          </a:p>
          <a:p>
            <a:r>
              <a:rPr lang="en-GB" dirty="0">
                <a:solidFill>
                  <a:schemeClr val="tx1"/>
                </a:solidFill>
              </a:rPr>
              <a:t>Limitations:</a:t>
            </a:r>
          </a:p>
          <a:p>
            <a:r>
              <a:rPr lang="en-GB" dirty="0">
                <a:solidFill>
                  <a:schemeClr val="tx1"/>
                </a:solidFill>
              </a:rPr>
              <a:t>There were many limitations to this project, the main limitation being time, if more time were allocated, perhaps the librarian login details would have been saved in a separate file for ease of use, same for the member details, the details could have been saved elsewhere so that its easier instead of adding a member each time the program is run</a:t>
            </a:r>
          </a:p>
          <a:p>
            <a:r>
              <a:rPr lang="en-GB" dirty="0">
                <a:solidFill>
                  <a:schemeClr val="tx1"/>
                </a:solidFill>
              </a:rPr>
              <a:t>I also had issues with calculating the fine, the function worked, but I had to change the date on my computer to check while the program was still running</a:t>
            </a:r>
          </a:p>
          <a:p>
            <a:r>
              <a:rPr lang="en-GB" dirty="0">
                <a:solidFill>
                  <a:schemeClr val="tx1"/>
                </a:solidFill>
              </a:rPr>
              <a:t>In future projects, I would approach them in a similar way, designing and creating UML class diagram to start with and then implement them</a:t>
            </a:r>
          </a:p>
          <a:p>
            <a:r>
              <a:rPr lang="en-GB" dirty="0">
                <a:solidFill>
                  <a:schemeClr val="tx1"/>
                </a:solidFill>
              </a:rPr>
              <a:t>I would change the testing approach and include more testing approaches to ensure the project is tested more, but as time was a limitation on this project, I could only test it with </a:t>
            </a:r>
            <a:r>
              <a:rPr lang="en-GB">
                <a:solidFill>
                  <a:schemeClr val="tx1"/>
                </a:solidFill>
              </a:rPr>
              <a:t>unit testing</a:t>
            </a:r>
            <a:endParaRPr lang="en-GB" dirty="0">
              <a:solidFill>
                <a:schemeClr val="tx1"/>
              </a:solidFill>
            </a:endParaRPr>
          </a:p>
        </p:txBody>
      </p:sp>
    </p:spTree>
    <p:extLst>
      <p:ext uri="{BB962C8B-B14F-4D97-AF65-F5344CB8AC3E}">
        <p14:creationId xmlns:p14="http://schemas.microsoft.com/office/powerpoint/2010/main" val="79484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Introduction</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1" y="1549399"/>
            <a:ext cx="10058399" cy="4534647"/>
          </a:xfrm>
        </p:spPr>
        <p:txBody>
          <a:bodyPr anchor="t">
            <a:normAutofit fontScale="92500" lnSpcReduction="10000"/>
          </a:bodyPr>
          <a:lstStyle/>
          <a:p>
            <a:r>
              <a:rPr lang="en-GB" dirty="0">
                <a:solidFill>
                  <a:schemeClr val="tx1"/>
                </a:solidFill>
              </a:rPr>
              <a:t>My project is made for librarians to simply add members, issue and return books from these members, and see which books are borrowed by which member</a:t>
            </a:r>
          </a:p>
          <a:p>
            <a:r>
              <a:rPr lang="en-GB" dirty="0">
                <a:solidFill>
                  <a:schemeClr val="tx1"/>
                </a:solidFill>
              </a:rPr>
              <a:t>The librarian logs into the system inputting their ID, name, address, email and salary.</a:t>
            </a:r>
            <a:br>
              <a:rPr lang="en-GB" dirty="0">
                <a:solidFill>
                  <a:schemeClr val="tx1"/>
                </a:solidFill>
              </a:rPr>
            </a:br>
            <a:r>
              <a:rPr lang="en-GB" dirty="0">
                <a:solidFill>
                  <a:schemeClr val="tx1"/>
                </a:solidFill>
              </a:rPr>
              <a:t>Then the librarian has the option to add a member issue and return books, display the books borrowed by a member and calculate the fine depending on the due date of the book borrowed.</a:t>
            </a:r>
          </a:p>
          <a:p>
            <a:r>
              <a:rPr lang="en-GB" dirty="0">
                <a:solidFill>
                  <a:schemeClr val="tx1"/>
                </a:solidFill>
              </a:rPr>
              <a:t>The program has a simple and easy to understand UI for the librarian to be able to carry out these following tasks as easy as possible</a:t>
            </a:r>
          </a:p>
          <a:p>
            <a:r>
              <a:rPr lang="en-GB" dirty="0">
                <a:solidFill>
                  <a:schemeClr val="tx1"/>
                </a:solidFill>
              </a:rPr>
              <a:t>Overview:</a:t>
            </a:r>
          </a:p>
          <a:p>
            <a:pPr marL="342900" indent="-342900">
              <a:buFont typeface="Arial" panose="020B0604020202020204" pitchFamily="34" charset="0"/>
              <a:buChar char="•"/>
            </a:pPr>
            <a:r>
              <a:rPr lang="en-GB" dirty="0">
                <a:solidFill>
                  <a:schemeClr val="tx1"/>
                </a:solidFill>
              </a:rPr>
              <a:t>Design – Use cases</a:t>
            </a:r>
          </a:p>
          <a:p>
            <a:pPr marL="342900" indent="-342900">
              <a:buFont typeface="Arial" panose="020B0604020202020204" pitchFamily="34" charset="0"/>
              <a:buChar char="•"/>
            </a:pPr>
            <a:r>
              <a:rPr lang="en-GB" dirty="0">
                <a:solidFill>
                  <a:schemeClr val="tx1"/>
                </a:solidFill>
              </a:rPr>
              <a:t>Approach – Implementation and Makefile</a:t>
            </a:r>
          </a:p>
          <a:p>
            <a:pPr marL="342900" indent="-342900">
              <a:buFont typeface="Arial" panose="020B0604020202020204" pitchFamily="34" charset="0"/>
              <a:buChar char="•"/>
            </a:pPr>
            <a:r>
              <a:rPr lang="en-GB" dirty="0">
                <a:solidFill>
                  <a:schemeClr val="tx1"/>
                </a:solidFill>
              </a:rPr>
              <a:t>Test cases</a:t>
            </a:r>
          </a:p>
          <a:p>
            <a:pPr marL="342900" indent="-342900">
              <a:buFont typeface="Arial" panose="020B0604020202020204" pitchFamily="34" charset="0"/>
              <a:buChar char="•"/>
            </a:pPr>
            <a:r>
              <a:rPr lang="en-GB" dirty="0">
                <a:solidFill>
                  <a:schemeClr val="tx1"/>
                </a:solidFill>
              </a:rPr>
              <a:t>Conclusion – Summary and Limitations</a:t>
            </a:r>
          </a:p>
        </p:txBody>
      </p:sp>
    </p:spTree>
    <p:extLst>
      <p:ext uri="{BB962C8B-B14F-4D97-AF65-F5344CB8AC3E}">
        <p14:creationId xmlns:p14="http://schemas.microsoft.com/office/powerpoint/2010/main" val="317124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Use case Diagram</a:t>
            </a:r>
          </a:p>
        </p:txBody>
      </p:sp>
      <p:pic>
        <p:nvPicPr>
          <p:cNvPr id="7" name="Picture 6">
            <a:extLst>
              <a:ext uri="{FF2B5EF4-FFF2-40B4-BE49-F238E27FC236}">
                <a16:creationId xmlns:a16="http://schemas.microsoft.com/office/drawing/2014/main" id="{F1C9DDB6-2457-78AB-1B70-B4281433F810}"/>
              </a:ext>
            </a:extLst>
          </p:cNvPr>
          <p:cNvPicPr>
            <a:picLocks noChangeAspect="1"/>
          </p:cNvPicPr>
          <p:nvPr/>
        </p:nvPicPr>
        <p:blipFill>
          <a:blip r:embed="rId2"/>
          <a:stretch>
            <a:fillRect/>
          </a:stretch>
        </p:blipFill>
        <p:spPr>
          <a:xfrm>
            <a:off x="2677811" y="1348274"/>
            <a:ext cx="6565580" cy="4657459"/>
          </a:xfrm>
          <a:prstGeom prst="rect">
            <a:avLst/>
          </a:prstGeom>
        </p:spPr>
      </p:pic>
    </p:spTree>
    <p:extLst>
      <p:ext uri="{BB962C8B-B14F-4D97-AF65-F5344CB8AC3E}">
        <p14:creationId xmlns:p14="http://schemas.microsoft.com/office/powerpoint/2010/main" val="132022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187512"/>
            <a:ext cx="10058400" cy="766482"/>
          </a:xfrm>
        </p:spPr>
        <p:txBody>
          <a:bodyPr>
            <a:normAutofit/>
          </a:bodyPr>
          <a:lstStyle/>
          <a:p>
            <a:r>
              <a:rPr lang="en-GB" dirty="0"/>
              <a:t>Uml Class diagram</a:t>
            </a:r>
          </a:p>
        </p:txBody>
      </p:sp>
      <p:pic>
        <p:nvPicPr>
          <p:cNvPr id="3" name="Picture 2">
            <a:extLst>
              <a:ext uri="{FF2B5EF4-FFF2-40B4-BE49-F238E27FC236}">
                <a16:creationId xmlns:a16="http://schemas.microsoft.com/office/drawing/2014/main" id="{D7150EA7-022E-0916-2420-594B00DD62D7}"/>
              </a:ext>
            </a:extLst>
          </p:cNvPr>
          <p:cNvPicPr>
            <a:picLocks noChangeAspect="1"/>
          </p:cNvPicPr>
          <p:nvPr/>
        </p:nvPicPr>
        <p:blipFill>
          <a:blip r:embed="rId2"/>
          <a:stretch>
            <a:fillRect/>
          </a:stretch>
        </p:blipFill>
        <p:spPr>
          <a:xfrm>
            <a:off x="3980912" y="953994"/>
            <a:ext cx="4230175" cy="5647616"/>
          </a:xfrm>
          <a:prstGeom prst="rect">
            <a:avLst/>
          </a:prstGeom>
        </p:spPr>
      </p:pic>
    </p:spTree>
    <p:extLst>
      <p:ext uri="{BB962C8B-B14F-4D97-AF65-F5344CB8AC3E}">
        <p14:creationId xmlns:p14="http://schemas.microsoft.com/office/powerpoint/2010/main" val="167858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Use case specifications</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2" y="1477681"/>
            <a:ext cx="3523224" cy="4307542"/>
          </a:xfrm>
        </p:spPr>
        <p:txBody>
          <a:bodyPr anchor="t">
            <a:normAutofit fontScale="85000" lnSpcReduction="20000"/>
          </a:bodyPr>
          <a:lstStyle/>
          <a:p>
            <a:r>
              <a:rPr lang="en-GB" sz="1600" dirty="0">
                <a:solidFill>
                  <a:schemeClr val="tx1"/>
                </a:solidFill>
              </a:rPr>
              <a:t>Use case: Add a Member</a:t>
            </a:r>
          </a:p>
          <a:p>
            <a:r>
              <a:rPr lang="en-GB" sz="1600" dirty="0">
                <a:solidFill>
                  <a:schemeClr val="tx1"/>
                </a:solidFill>
              </a:rPr>
              <a:t>ID: 1</a:t>
            </a:r>
          </a:p>
          <a:p>
            <a:r>
              <a:rPr lang="en-GB" sz="1600" dirty="0">
                <a:solidFill>
                  <a:schemeClr val="tx1"/>
                </a:solidFill>
              </a:rPr>
              <a:t>Brief Description: </a:t>
            </a:r>
            <a:br>
              <a:rPr lang="en-GB" sz="1600" dirty="0">
                <a:solidFill>
                  <a:schemeClr val="tx1"/>
                </a:solidFill>
              </a:rPr>
            </a:br>
            <a:r>
              <a:rPr lang="en-GB" sz="1600" dirty="0">
                <a:solidFill>
                  <a:schemeClr val="tx1"/>
                </a:solidFill>
              </a:rPr>
              <a:t>Add a member to the program</a:t>
            </a:r>
          </a:p>
          <a:p>
            <a:r>
              <a:rPr lang="en-GB" sz="1600" dirty="0">
                <a:solidFill>
                  <a:schemeClr val="tx1"/>
                </a:solidFill>
              </a:rPr>
              <a:t>Primary actors: Librarian</a:t>
            </a:r>
          </a:p>
          <a:p>
            <a:r>
              <a:rPr lang="en-GB" sz="1600" dirty="0">
                <a:solidFill>
                  <a:schemeClr val="tx1"/>
                </a:solidFill>
              </a:rPr>
              <a:t>Secondary actors: None</a:t>
            </a:r>
          </a:p>
          <a:p>
            <a:r>
              <a:rPr lang="en-GB" sz="1600" dirty="0">
                <a:solidFill>
                  <a:schemeClr val="tx1"/>
                </a:solidFill>
              </a:rPr>
              <a:t>Preconditions: </a:t>
            </a:r>
            <a:br>
              <a:rPr lang="en-GB" sz="1600" dirty="0">
                <a:solidFill>
                  <a:schemeClr val="tx1"/>
                </a:solidFill>
              </a:rPr>
            </a:br>
            <a:r>
              <a:rPr lang="en-GB" sz="1600" dirty="0">
                <a:solidFill>
                  <a:schemeClr val="tx1"/>
                </a:solidFill>
              </a:rPr>
              <a:t>Librarian is Logged in to the program</a:t>
            </a:r>
          </a:p>
          <a:p>
            <a:r>
              <a:rPr lang="en-GB" sz="1600" dirty="0">
                <a:solidFill>
                  <a:schemeClr val="tx1"/>
                </a:solidFill>
              </a:rPr>
              <a:t>Main flow:</a:t>
            </a:r>
            <a:br>
              <a:rPr lang="en-GB" sz="1600" dirty="0">
                <a:solidFill>
                  <a:schemeClr val="tx1"/>
                </a:solidFill>
              </a:rPr>
            </a:br>
            <a:r>
              <a:rPr lang="en-GB" sz="1600" dirty="0">
                <a:solidFill>
                  <a:schemeClr val="tx1"/>
                </a:solidFill>
              </a:rPr>
              <a:t>1. Librarian enters Member Name</a:t>
            </a:r>
            <a:br>
              <a:rPr lang="en-GB" sz="1600" dirty="0">
                <a:solidFill>
                  <a:schemeClr val="tx1"/>
                </a:solidFill>
              </a:rPr>
            </a:br>
            <a:r>
              <a:rPr lang="en-GB" sz="1600" dirty="0">
                <a:solidFill>
                  <a:schemeClr val="tx1"/>
                </a:solidFill>
              </a:rPr>
              <a:t>2. Librarian enters Member Address</a:t>
            </a:r>
            <a:br>
              <a:rPr lang="en-GB" sz="1600" dirty="0">
                <a:solidFill>
                  <a:schemeClr val="tx1"/>
                </a:solidFill>
              </a:rPr>
            </a:br>
            <a:r>
              <a:rPr lang="en-GB" sz="1600" dirty="0">
                <a:solidFill>
                  <a:schemeClr val="tx1"/>
                </a:solidFill>
              </a:rPr>
              <a:t>3. Librarian enters Member email</a:t>
            </a:r>
            <a:br>
              <a:rPr lang="en-GB" sz="1600" dirty="0">
                <a:solidFill>
                  <a:schemeClr val="tx1"/>
                </a:solidFill>
              </a:rPr>
            </a:br>
            <a:r>
              <a:rPr lang="en-GB" sz="1600" dirty="0">
                <a:solidFill>
                  <a:schemeClr val="tx1"/>
                </a:solidFill>
              </a:rPr>
              <a:t>4. System creates and stores Member details</a:t>
            </a:r>
          </a:p>
          <a:p>
            <a:r>
              <a:rPr lang="en-GB" sz="1600" dirty="0">
                <a:solidFill>
                  <a:schemeClr val="tx1"/>
                </a:solidFill>
              </a:rPr>
              <a:t>Postconditions:</a:t>
            </a:r>
            <a:br>
              <a:rPr lang="en-GB" sz="1600" dirty="0">
                <a:solidFill>
                  <a:schemeClr val="tx1"/>
                </a:solidFill>
              </a:rPr>
            </a:br>
            <a:r>
              <a:rPr lang="en-GB" sz="1600" dirty="0">
                <a:solidFill>
                  <a:schemeClr val="tx1"/>
                </a:solidFill>
              </a:rPr>
              <a:t>Member is successfully added</a:t>
            </a:r>
          </a:p>
          <a:p>
            <a:r>
              <a:rPr lang="en-GB" sz="1600" dirty="0">
                <a:solidFill>
                  <a:schemeClr val="tx1"/>
                </a:solidFill>
              </a:rPr>
              <a:t>Alternate flows: </a:t>
            </a:r>
            <a:br>
              <a:rPr lang="en-GB" sz="1600" dirty="0">
                <a:solidFill>
                  <a:schemeClr val="tx1"/>
                </a:solidFill>
              </a:rPr>
            </a:br>
            <a:r>
              <a:rPr lang="en-GB" sz="1600" dirty="0">
                <a:solidFill>
                  <a:schemeClr val="tx1"/>
                </a:solidFill>
              </a:rPr>
              <a:t>None</a:t>
            </a:r>
          </a:p>
        </p:txBody>
      </p:sp>
      <p:pic>
        <p:nvPicPr>
          <p:cNvPr id="2" name="Picture 1">
            <a:extLst>
              <a:ext uri="{FF2B5EF4-FFF2-40B4-BE49-F238E27FC236}">
                <a16:creationId xmlns:a16="http://schemas.microsoft.com/office/drawing/2014/main" id="{33D0B1B2-74BF-3F7C-2C41-2197686B8B71}"/>
              </a:ext>
            </a:extLst>
          </p:cNvPr>
          <p:cNvPicPr>
            <a:picLocks noChangeAspect="1"/>
          </p:cNvPicPr>
          <p:nvPr/>
        </p:nvPicPr>
        <p:blipFill>
          <a:blip r:embed="rId2"/>
          <a:stretch>
            <a:fillRect/>
          </a:stretch>
        </p:blipFill>
        <p:spPr>
          <a:xfrm>
            <a:off x="8077199" y="480359"/>
            <a:ext cx="3430589" cy="2433574"/>
          </a:xfrm>
          <a:prstGeom prst="rect">
            <a:avLst/>
          </a:prstGeom>
        </p:spPr>
      </p:pic>
      <p:sp>
        <p:nvSpPr>
          <p:cNvPr id="3" name="Text Placeholder 4">
            <a:extLst>
              <a:ext uri="{FF2B5EF4-FFF2-40B4-BE49-F238E27FC236}">
                <a16:creationId xmlns:a16="http://schemas.microsoft.com/office/drawing/2014/main" id="{ADC6DF6A-C0C4-D6EB-6D38-B13982278B1B}"/>
              </a:ext>
            </a:extLst>
          </p:cNvPr>
          <p:cNvSpPr txBox="1">
            <a:spLocks/>
          </p:cNvSpPr>
          <p:nvPr/>
        </p:nvSpPr>
        <p:spPr>
          <a:xfrm>
            <a:off x="4334387" y="1477681"/>
            <a:ext cx="3742811" cy="4552578"/>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600" dirty="0">
                <a:solidFill>
                  <a:schemeClr val="tx1"/>
                </a:solidFill>
              </a:rPr>
              <a:t>Use case: Issue a book</a:t>
            </a:r>
          </a:p>
          <a:p>
            <a:r>
              <a:rPr lang="en-GB" sz="1600" dirty="0">
                <a:solidFill>
                  <a:schemeClr val="tx1"/>
                </a:solidFill>
              </a:rPr>
              <a:t>ID: 2</a:t>
            </a:r>
          </a:p>
          <a:p>
            <a:r>
              <a:rPr lang="en-GB" sz="1600" dirty="0">
                <a:solidFill>
                  <a:schemeClr val="tx1"/>
                </a:solidFill>
              </a:rPr>
              <a:t>Brief Description: </a:t>
            </a:r>
            <a:br>
              <a:rPr lang="en-GB" sz="1600" dirty="0">
                <a:solidFill>
                  <a:schemeClr val="tx1"/>
                </a:solidFill>
              </a:rPr>
            </a:br>
            <a:r>
              <a:rPr lang="en-GB" sz="1600" dirty="0">
                <a:solidFill>
                  <a:schemeClr val="tx1"/>
                </a:solidFill>
              </a:rPr>
              <a:t>Book is issued to the Member</a:t>
            </a:r>
          </a:p>
          <a:p>
            <a:r>
              <a:rPr lang="en-GB" sz="1600" dirty="0">
                <a:solidFill>
                  <a:schemeClr val="tx1"/>
                </a:solidFill>
              </a:rPr>
              <a:t>Primary actors: Librarian</a:t>
            </a:r>
          </a:p>
          <a:p>
            <a:r>
              <a:rPr lang="en-GB" sz="1600" dirty="0">
                <a:solidFill>
                  <a:schemeClr val="tx1"/>
                </a:solidFill>
              </a:rPr>
              <a:t>Secondary actors: None</a:t>
            </a:r>
          </a:p>
          <a:p>
            <a:r>
              <a:rPr lang="en-GB" sz="1600" dirty="0">
                <a:solidFill>
                  <a:schemeClr val="tx1"/>
                </a:solidFill>
              </a:rPr>
              <a:t>Preconditions: Librarian is logged in to the program and a member has been created</a:t>
            </a:r>
            <a:br>
              <a:rPr lang="en-GB" sz="1600" dirty="0">
                <a:solidFill>
                  <a:schemeClr val="tx1"/>
                </a:solidFill>
              </a:rPr>
            </a:br>
            <a:endParaRPr lang="en-GB" sz="1600" dirty="0">
              <a:solidFill>
                <a:schemeClr val="tx1"/>
              </a:solidFill>
            </a:endParaRPr>
          </a:p>
          <a:p>
            <a:r>
              <a:rPr lang="en-GB" sz="1600" dirty="0">
                <a:solidFill>
                  <a:schemeClr val="tx1"/>
                </a:solidFill>
              </a:rPr>
              <a:t>Main flow:</a:t>
            </a:r>
            <a:br>
              <a:rPr lang="en-GB" sz="1600" dirty="0">
                <a:solidFill>
                  <a:schemeClr val="tx1"/>
                </a:solidFill>
              </a:rPr>
            </a:br>
            <a:r>
              <a:rPr lang="en-GB" sz="1600" dirty="0">
                <a:solidFill>
                  <a:schemeClr val="tx1"/>
                </a:solidFill>
              </a:rPr>
              <a:t>1. Librarian enters Member ID</a:t>
            </a:r>
            <a:br>
              <a:rPr lang="en-GB" sz="1600" dirty="0">
                <a:solidFill>
                  <a:schemeClr val="tx1"/>
                </a:solidFill>
              </a:rPr>
            </a:br>
            <a:r>
              <a:rPr lang="en-GB" sz="1600" dirty="0">
                <a:solidFill>
                  <a:schemeClr val="tx1"/>
                </a:solidFill>
              </a:rPr>
              <a:t>2. Librarian enters Book ID</a:t>
            </a:r>
            <a:br>
              <a:rPr lang="en-GB" sz="1600" dirty="0">
                <a:solidFill>
                  <a:schemeClr val="tx1"/>
                </a:solidFill>
              </a:rPr>
            </a:br>
            <a:r>
              <a:rPr lang="en-GB" sz="1600" dirty="0">
                <a:solidFill>
                  <a:schemeClr val="tx1"/>
                </a:solidFill>
              </a:rPr>
              <a:t>3. System issues the Book with the Book ID entered to the Member ID</a:t>
            </a:r>
          </a:p>
          <a:p>
            <a:r>
              <a:rPr lang="en-GB" sz="1600" dirty="0">
                <a:solidFill>
                  <a:schemeClr val="tx1"/>
                </a:solidFill>
              </a:rPr>
              <a:t>Postconditions:</a:t>
            </a:r>
            <a:br>
              <a:rPr lang="en-GB" sz="1600" dirty="0">
                <a:solidFill>
                  <a:schemeClr val="tx1"/>
                </a:solidFill>
              </a:rPr>
            </a:br>
            <a:r>
              <a:rPr lang="en-GB" sz="1600" dirty="0">
                <a:solidFill>
                  <a:schemeClr val="tx1"/>
                </a:solidFill>
              </a:rPr>
              <a:t>Book is issued to the corresponding Member</a:t>
            </a:r>
          </a:p>
          <a:p>
            <a:r>
              <a:rPr lang="en-GB" sz="1600" dirty="0">
                <a:solidFill>
                  <a:schemeClr val="tx1"/>
                </a:solidFill>
              </a:rPr>
              <a:t>Alternate flows: </a:t>
            </a:r>
            <a:br>
              <a:rPr lang="en-GB" sz="1600" dirty="0">
                <a:solidFill>
                  <a:schemeClr val="tx1"/>
                </a:solidFill>
              </a:rPr>
            </a:br>
            <a:r>
              <a:rPr lang="en-GB" sz="1600" dirty="0">
                <a:solidFill>
                  <a:schemeClr val="tx1"/>
                </a:solidFill>
              </a:rPr>
              <a:t>None</a:t>
            </a:r>
          </a:p>
        </p:txBody>
      </p:sp>
    </p:spTree>
    <p:extLst>
      <p:ext uri="{BB962C8B-B14F-4D97-AF65-F5344CB8AC3E}">
        <p14:creationId xmlns:p14="http://schemas.microsoft.com/office/powerpoint/2010/main" val="52062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Use cases Specifications continued</a:t>
            </a:r>
          </a:p>
        </p:txBody>
      </p:sp>
      <p:sp>
        <p:nvSpPr>
          <p:cNvPr id="2" name="Text Placeholder 4">
            <a:extLst>
              <a:ext uri="{FF2B5EF4-FFF2-40B4-BE49-F238E27FC236}">
                <a16:creationId xmlns:a16="http://schemas.microsoft.com/office/drawing/2014/main" id="{89C039F0-BA20-8DFF-0663-CACFE9AC4CF9}"/>
              </a:ext>
            </a:extLst>
          </p:cNvPr>
          <p:cNvSpPr txBox="1">
            <a:spLocks/>
          </p:cNvSpPr>
          <p:nvPr/>
        </p:nvSpPr>
        <p:spPr>
          <a:xfrm>
            <a:off x="684211" y="1543422"/>
            <a:ext cx="3523224" cy="4307542"/>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600" dirty="0">
                <a:solidFill>
                  <a:schemeClr val="tx1"/>
                </a:solidFill>
              </a:rPr>
              <a:t>Use case: Return a book</a:t>
            </a:r>
          </a:p>
          <a:p>
            <a:r>
              <a:rPr lang="en-GB" sz="1600" dirty="0">
                <a:solidFill>
                  <a:schemeClr val="tx1"/>
                </a:solidFill>
              </a:rPr>
              <a:t>ID: 3</a:t>
            </a:r>
          </a:p>
          <a:p>
            <a:r>
              <a:rPr lang="en-GB" sz="1600" dirty="0">
                <a:solidFill>
                  <a:schemeClr val="tx1"/>
                </a:solidFill>
              </a:rPr>
              <a:t>Brief Description: Return an issued book from a member</a:t>
            </a:r>
            <a:br>
              <a:rPr lang="en-GB" sz="1600" dirty="0">
                <a:solidFill>
                  <a:schemeClr val="tx1"/>
                </a:solidFill>
              </a:rPr>
            </a:br>
            <a:endParaRPr lang="en-GB" sz="1600" dirty="0">
              <a:solidFill>
                <a:schemeClr val="tx1"/>
              </a:solidFill>
            </a:endParaRPr>
          </a:p>
          <a:p>
            <a:r>
              <a:rPr lang="en-GB" sz="1600" dirty="0">
                <a:solidFill>
                  <a:schemeClr val="tx1"/>
                </a:solidFill>
              </a:rPr>
              <a:t>Primary actors: Librarian</a:t>
            </a:r>
          </a:p>
          <a:p>
            <a:r>
              <a:rPr lang="en-GB" sz="1600" dirty="0">
                <a:solidFill>
                  <a:schemeClr val="tx1"/>
                </a:solidFill>
              </a:rPr>
              <a:t>Secondary actors: None</a:t>
            </a:r>
          </a:p>
          <a:p>
            <a:r>
              <a:rPr lang="en-GB" sz="1600" dirty="0">
                <a:solidFill>
                  <a:schemeClr val="tx1"/>
                </a:solidFill>
              </a:rPr>
              <a:t>Preconditions: Librarian is logged in, a member is created, and a book has been issued to the Member</a:t>
            </a:r>
            <a:br>
              <a:rPr lang="en-GB" sz="1600" dirty="0">
                <a:solidFill>
                  <a:schemeClr val="tx1"/>
                </a:solidFill>
              </a:rPr>
            </a:br>
            <a:endParaRPr lang="en-GB" sz="1600" dirty="0">
              <a:solidFill>
                <a:schemeClr val="tx1"/>
              </a:solidFill>
            </a:endParaRPr>
          </a:p>
          <a:p>
            <a:r>
              <a:rPr lang="en-GB" sz="1600" dirty="0">
                <a:solidFill>
                  <a:schemeClr val="tx1"/>
                </a:solidFill>
              </a:rPr>
              <a:t>Main flow:</a:t>
            </a:r>
            <a:br>
              <a:rPr lang="en-GB" sz="1600" dirty="0">
                <a:solidFill>
                  <a:schemeClr val="tx1"/>
                </a:solidFill>
              </a:rPr>
            </a:br>
            <a:r>
              <a:rPr lang="en-GB" sz="1600" dirty="0">
                <a:solidFill>
                  <a:schemeClr val="tx1"/>
                </a:solidFill>
              </a:rPr>
              <a:t>1. Librarian enters Member ID</a:t>
            </a:r>
            <a:br>
              <a:rPr lang="en-GB" sz="1600" dirty="0">
                <a:solidFill>
                  <a:schemeClr val="tx1"/>
                </a:solidFill>
              </a:rPr>
            </a:br>
            <a:r>
              <a:rPr lang="en-GB" sz="1600" dirty="0">
                <a:solidFill>
                  <a:schemeClr val="tx1"/>
                </a:solidFill>
              </a:rPr>
              <a:t>2. Librarian enters Book ID of book to be returned</a:t>
            </a:r>
            <a:br>
              <a:rPr lang="en-GB" sz="1600" dirty="0">
                <a:solidFill>
                  <a:schemeClr val="tx1"/>
                </a:solidFill>
              </a:rPr>
            </a:br>
            <a:r>
              <a:rPr lang="en-GB" sz="1600" dirty="0">
                <a:solidFill>
                  <a:schemeClr val="tx1"/>
                </a:solidFill>
              </a:rPr>
              <a:t>3. System returns the book borrowed by the Member</a:t>
            </a:r>
          </a:p>
          <a:p>
            <a:r>
              <a:rPr lang="en-GB" sz="1600" dirty="0">
                <a:solidFill>
                  <a:schemeClr val="tx1"/>
                </a:solidFill>
              </a:rPr>
              <a:t>Postconditions:</a:t>
            </a:r>
            <a:br>
              <a:rPr lang="en-GB" sz="1600" dirty="0">
                <a:solidFill>
                  <a:schemeClr val="tx1"/>
                </a:solidFill>
              </a:rPr>
            </a:br>
            <a:r>
              <a:rPr lang="en-GB" sz="1600" dirty="0">
                <a:solidFill>
                  <a:schemeClr val="tx1"/>
                </a:solidFill>
              </a:rPr>
              <a:t>Book is returned and can be issued again</a:t>
            </a:r>
          </a:p>
          <a:p>
            <a:r>
              <a:rPr lang="en-GB" sz="1600" dirty="0">
                <a:solidFill>
                  <a:schemeClr val="tx1"/>
                </a:solidFill>
              </a:rPr>
              <a:t>Alternate flows: </a:t>
            </a:r>
            <a:br>
              <a:rPr lang="en-GB" sz="1600" dirty="0">
                <a:solidFill>
                  <a:schemeClr val="tx1"/>
                </a:solidFill>
              </a:rPr>
            </a:br>
            <a:r>
              <a:rPr lang="en-GB" sz="1600" dirty="0">
                <a:solidFill>
                  <a:schemeClr val="tx1"/>
                </a:solidFill>
              </a:rPr>
              <a:t>None</a:t>
            </a:r>
          </a:p>
        </p:txBody>
      </p:sp>
      <p:sp>
        <p:nvSpPr>
          <p:cNvPr id="3" name="Text Placeholder 4">
            <a:extLst>
              <a:ext uri="{FF2B5EF4-FFF2-40B4-BE49-F238E27FC236}">
                <a16:creationId xmlns:a16="http://schemas.microsoft.com/office/drawing/2014/main" id="{A2472176-43FE-8C44-09F9-BBD48C70C0BC}"/>
              </a:ext>
            </a:extLst>
          </p:cNvPr>
          <p:cNvSpPr txBox="1">
            <a:spLocks/>
          </p:cNvSpPr>
          <p:nvPr/>
        </p:nvSpPr>
        <p:spPr>
          <a:xfrm>
            <a:off x="4207435" y="1543422"/>
            <a:ext cx="3523224" cy="4307542"/>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600" dirty="0">
                <a:solidFill>
                  <a:schemeClr val="tx1"/>
                </a:solidFill>
              </a:rPr>
              <a:t>Use case: Display books borrowed </a:t>
            </a:r>
          </a:p>
          <a:p>
            <a:r>
              <a:rPr lang="en-GB" sz="1600" dirty="0">
                <a:solidFill>
                  <a:schemeClr val="tx1"/>
                </a:solidFill>
              </a:rPr>
              <a:t>ID: 4</a:t>
            </a:r>
          </a:p>
          <a:p>
            <a:r>
              <a:rPr lang="en-GB" sz="1600" dirty="0">
                <a:solidFill>
                  <a:schemeClr val="tx1"/>
                </a:solidFill>
              </a:rPr>
              <a:t>Brief Description: </a:t>
            </a:r>
            <a:br>
              <a:rPr lang="en-GB" sz="1600" dirty="0">
                <a:solidFill>
                  <a:schemeClr val="tx1"/>
                </a:solidFill>
              </a:rPr>
            </a:br>
            <a:r>
              <a:rPr lang="en-GB" sz="1600" dirty="0">
                <a:solidFill>
                  <a:schemeClr val="tx1"/>
                </a:solidFill>
              </a:rPr>
              <a:t>Show all the books borrowed by a Member</a:t>
            </a:r>
          </a:p>
          <a:p>
            <a:r>
              <a:rPr lang="en-GB" sz="1600" dirty="0">
                <a:solidFill>
                  <a:schemeClr val="tx1"/>
                </a:solidFill>
              </a:rPr>
              <a:t>Primary actors: Librarian</a:t>
            </a:r>
          </a:p>
          <a:p>
            <a:r>
              <a:rPr lang="en-GB" sz="1600" dirty="0">
                <a:solidFill>
                  <a:schemeClr val="tx1"/>
                </a:solidFill>
              </a:rPr>
              <a:t>Secondary actors: None</a:t>
            </a:r>
          </a:p>
          <a:p>
            <a:r>
              <a:rPr lang="en-GB" sz="1600" dirty="0">
                <a:solidFill>
                  <a:schemeClr val="tx1"/>
                </a:solidFill>
              </a:rPr>
              <a:t>Preconditions: Librarian is logged in, a Member has been created and been issued a book</a:t>
            </a:r>
            <a:br>
              <a:rPr lang="en-GB" sz="1600" dirty="0">
                <a:solidFill>
                  <a:schemeClr val="tx1"/>
                </a:solidFill>
              </a:rPr>
            </a:br>
            <a:endParaRPr lang="en-GB" sz="1600" dirty="0">
              <a:solidFill>
                <a:schemeClr val="tx1"/>
              </a:solidFill>
            </a:endParaRPr>
          </a:p>
          <a:p>
            <a:r>
              <a:rPr lang="en-GB" sz="1600" dirty="0">
                <a:solidFill>
                  <a:schemeClr val="tx1"/>
                </a:solidFill>
              </a:rPr>
              <a:t>Main flow:</a:t>
            </a:r>
            <a:br>
              <a:rPr lang="en-GB" sz="1600" dirty="0">
                <a:solidFill>
                  <a:schemeClr val="tx1"/>
                </a:solidFill>
              </a:rPr>
            </a:br>
            <a:r>
              <a:rPr lang="en-GB" sz="1600" dirty="0">
                <a:solidFill>
                  <a:schemeClr val="tx1"/>
                </a:solidFill>
              </a:rPr>
              <a:t>1. Librarian enters Member ID</a:t>
            </a:r>
            <a:br>
              <a:rPr lang="en-GB" sz="1600" dirty="0">
                <a:solidFill>
                  <a:schemeClr val="tx1"/>
                </a:solidFill>
              </a:rPr>
            </a:br>
            <a:r>
              <a:rPr lang="en-GB" sz="1600" dirty="0">
                <a:solidFill>
                  <a:schemeClr val="tx1"/>
                </a:solidFill>
              </a:rPr>
              <a:t>2. System checks and displays all books borrowed by the given Member ID</a:t>
            </a:r>
          </a:p>
          <a:p>
            <a:br>
              <a:rPr lang="en-GB" sz="1600" dirty="0">
                <a:solidFill>
                  <a:schemeClr val="tx1"/>
                </a:solidFill>
              </a:rPr>
            </a:br>
            <a:r>
              <a:rPr lang="en-GB" sz="1600" dirty="0">
                <a:solidFill>
                  <a:schemeClr val="tx1"/>
                </a:solidFill>
              </a:rPr>
              <a:t>Postconditions:</a:t>
            </a:r>
            <a:br>
              <a:rPr lang="en-GB" sz="1600" dirty="0">
                <a:solidFill>
                  <a:schemeClr val="tx1"/>
                </a:solidFill>
              </a:rPr>
            </a:br>
            <a:r>
              <a:rPr lang="en-GB" sz="1600" dirty="0">
                <a:solidFill>
                  <a:schemeClr val="tx1"/>
                </a:solidFill>
              </a:rPr>
              <a:t>Books borrowed by the Member ID given are displayed to the Librarian</a:t>
            </a:r>
          </a:p>
          <a:p>
            <a:r>
              <a:rPr lang="en-GB" sz="1600" dirty="0">
                <a:solidFill>
                  <a:schemeClr val="tx1"/>
                </a:solidFill>
              </a:rPr>
              <a:t>Alternate flows: </a:t>
            </a:r>
            <a:br>
              <a:rPr lang="en-GB" sz="1600" dirty="0">
                <a:solidFill>
                  <a:schemeClr val="tx1"/>
                </a:solidFill>
              </a:rPr>
            </a:br>
            <a:r>
              <a:rPr lang="en-GB" sz="1600" dirty="0">
                <a:solidFill>
                  <a:schemeClr val="tx1"/>
                </a:solidFill>
              </a:rPr>
              <a:t>None</a:t>
            </a:r>
          </a:p>
        </p:txBody>
      </p:sp>
      <p:sp>
        <p:nvSpPr>
          <p:cNvPr id="6" name="Text Placeholder 4">
            <a:extLst>
              <a:ext uri="{FF2B5EF4-FFF2-40B4-BE49-F238E27FC236}">
                <a16:creationId xmlns:a16="http://schemas.microsoft.com/office/drawing/2014/main" id="{7FA0FF2F-4C35-EA25-203C-A915713E9E39}"/>
              </a:ext>
            </a:extLst>
          </p:cNvPr>
          <p:cNvSpPr txBox="1">
            <a:spLocks/>
          </p:cNvSpPr>
          <p:nvPr/>
        </p:nvSpPr>
        <p:spPr>
          <a:xfrm>
            <a:off x="7730659" y="1543422"/>
            <a:ext cx="3080776" cy="4307542"/>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600" dirty="0">
                <a:solidFill>
                  <a:schemeClr val="tx1"/>
                </a:solidFill>
              </a:rPr>
              <a:t>Use case: Calculate Fine</a:t>
            </a:r>
          </a:p>
          <a:p>
            <a:r>
              <a:rPr lang="en-GB" sz="1600" dirty="0">
                <a:solidFill>
                  <a:schemeClr val="tx1"/>
                </a:solidFill>
              </a:rPr>
              <a:t>ID: 5</a:t>
            </a:r>
          </a:p>
          <a:p>
            <a:r>
              <a:rPr lang="en-GB" sz="1600" dirty="0">
                <a:solidFill>
                  <a:schemeClr val="tx1"/>
                </a:solidFill>
              </a:rPr>
              <a:t>Brief Description: </a:t>
            </a:r>
            <a:br>
              <a:rPr lang="en-GB" sz="1600" dirty="0">
                <a:solidFill>
                  <a:schemeClr val="tx1"/>
                </a:solidFill>
              </a:rPr>
            </a:br>
            <a:r>
              <a:rPr lang="en-GB" sz="1600" dirty="0">
                <a:solidFill>
                  <a:schemeClr val="tx1"/>
                </a:solidFill>
              </a:rPr>
              <a:t>Calculate the fine depending on the due date of the borrowed book</a:t>
            </a:r>
          </a:p>
          <a:p>
            <a:r>
              <a:rPr lang="en-GB" sz="1600" dirty="0">
                <a:solidFill>
                  <a:schemeClr val="tx1"/>
                </a:solidFill>
              </a:rPr>
              <a:t>Primary actors: Librarian</a:t>
            </a:r>
          </a:p>
          <a:p>
            <a:r>
              <a:rPr lang="en-GB" sz="1600" dirty="0">
                <a:solidFill>
                  <a:schemeClr val="tx1"/>
                </a:solidFill>
              </a:rPr>
              <a:t>Secondary actors: None</a:t>
            </a:r>
          </a:p>
          <a:p>
            <a:r>
              <a:rPr lang="en-GB" sz="1600" dirty="0">
                <a:solidFill>
                  <a:schemeClr val="tx1"/>
                </a:solidFill>
              </a:rPr>
              <a:t>Preconditions: Librarian is logged in, a Member is added, and the Member has borrowed a book, the book is overdue by 1 day</a:t>
            </a:r>
            <a:br>
              <a:rPr lang="en-GB" sz="1600" dirty="0">
                <a:solidFill>
                  <a:schemeClr val="tx1"/>
                </a:solidFill>
              </a:rPr>
            </a:br>
            <a:endParaRPr lang="en-GB" sz="1600" dirty="0">
              <a:solidFill>
                <a:schemeClr val="tx1"/>
              </a:solidFill>
            </a:endParaRPr>
          </a:p>
          <a:p>
            <a:r>
              <a:rPr lang="en-GB" sz="1600" dirty="0">
                <a:solidFill>
                  <a:schemeClr val="tx1"/>
                </a:solidFill>
              </a:rPr>
              <a:t>Main flow:</a:t>
            </a:r>
            <a:br>
              <a:rPr lang="en-GB" sz="1600" dirty="0">
                <a:solidFill>
                  <a:schemeClr val="tx1"/>
                </a:solidFill>
              </a:rPr>
            </a:br>
            <a:r>
              <a:rPr lang="en-GB" sz="1600" dirty="0">
                <a:solidFill>
                  <a:schemeClr val="tx1"/>
                </a:solidFill>
              </a:rPr>
              <a:t>1. Librarian enters the Member ID</a:t>
            </a:r>
            <a:br>
              <a:rPr lang="en-GB" sz="1600" dirty="0">
                <a:solidFill>
                  <a:schemeClr val="tx1"/>
                </a:solidFill>
              </a:rPr>
            </a:br>
            <a:r>
              <a:rPr lang="en-GB" sz="1600" dirty="0">
                <a:solidFill>
                  <a:schemeClr val="tx1"/>
                </a:solidFill>
              </a:rPr>
              <a:t>2. System checks according to the date the book was issued if there is a fine</a:t>
            </a:r>
            <a:br>
              <a:rPr lang="en-GB" sz="1600" dirty="0">
                <a:solidFill>
                  <a:schemeClr val="tx1"/>
                </a:solidFill>
              </a:rPr>
            </a:br>
            <a:r>
              <a:rPr lang="en-GB" sz="1600" dirty="0">
                <a:solidFill>
                  <a:schemeClr val="tx1"/>
                </a:solidFill>
              </a:rPr>
              <a:t>3. System issues a fine for the number of days late the book is £1 per late day</a:t>
            </a:r>
            <a:br>
              <a:rPr lang="en-GB" sz="1600" dirty="0">
                <a:solidFill>
                  <a:schemeClr val="tx1"/>
                </a:solidFill>
              </a:rPr>
            </a:br>
            <a:endParaRPr lang="en-GB" sz="1600" dirty="0">
              <a:solidFill>
                <a:schemeClr val="tx1"/>
              </a:solidFill>
            </a:endParaRPr>
          </a:p>
          <a:p>
            <a:r>
              <a:rPr lang="en-GB" sz="1600" dirty="0">
                <a:solidFill>
                  <a:schemeClr val="tx1"/>
                </a:solidFill>
              </a:rPr>
              <a:t>Postconditions:</a:t>
            </a:r>
            <a:br>
              <a:rPr lang="en-GB" sz="1600" dirty="0">
                <a:solidFill>
                  <a:schemeClr val="tx1"/>
                </a:solidFill>
              </a:rPr>
            </a:br>
            <a:r>
              <a:rPr lang="en-GB" sz="1600" dirty="0">
                <a:solidFill>
                  <a:schemeClr val="tx1"/>
                </a:solidFill>
              </a:rPr>
              <a:t>Displays the fine the Member is dues depending on how many days past the due date is</a:t>
            </a:r>
          </a:p>
          <a:p>
            <a:r>
              <a:rPr lang="en-GB" sz="1600" dirty="0">
                <a:solidFill>
                  <a:schemeClr val="tx1"/>
                </a:solidFill>
              </a:rPr>
              <a:t>Alternate flows: </a:t>
            </a:r>
            <a:br>
              <a:rPr lang="en-GB" sz="1600" dirty="0">
                <a:solidFill>
                  <a:schemeClr val="tx1"/>
                </a:solidFill>
              </a:rPr>
            </a:br>
            <a:r>
              <a:rPr lang="en-GB" sz="1600" dirty="0">
                <a:solidFill>
                  <a:schemeClr val="tx1"/>
                </a:solidFill>
              </a:rPr>
              <a:t>None</a:t>
            </a:r>
          </a:p>
        </p:txBody>
      </p:sp>
      <p:pic>
        <p:nvPicPr>
          <p:cNvPr id="7" name="Picture 6">
            <a:extLst>
              <a:ext uri="{FF2B5EF4-FFF2-40B4-BE49-F238E27FC236}">
                <a16:creationId xmlns:a16="http://schemas.microsoft.com/office/drawing/2014/main" id="{4EBB3FD7-0075-726D-C542-6AA67D42F188}"/>
              </a:ext>
            </a:extLst>
          </p:cNvPr>
          <p:cNvPicPr>
            <a:picLocks noChangeAspect="1"/>
          </p:cNvPicPr>
          <p:nvPr/>
        </p:nvPicPr>
        <p:blipFill>
          <a:blip r:embed="rId2"/>
          <a:stretch>
            <a:fillRect/>
          </a:stretch>
        </p:blipFill>
        <p:spPr>
          <a:xfrm>
            <a:off x="10040471" y="0"/>
            <a:ext cx="2151529" cy="1524797"/>
          </a:xfrm>
          <a:prstGeom prst="rect">
            <a:avLst/>
          </a:prstGeom>
        </p:spPr>
      </p:pic>
    </p:spTree>
    <p:extLst>
      <p:ext uri="{BB962C8B-B14F-4D97-AF65-F5344CB8AC3E}">
        <p14:creationId xmlns:p14="http://schemas.microsoft.com/office/powerpoint/2010/main" val="385690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Approach and Implementation</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1" y="1549399"/>
            <a:ext cx="10058399" cy="4534647"/>
          </a:xfrm>
        </p:spPr>
        <p:txBody>
          <a:bodyPr anchor="t"/>
          <a:lstStyle/>
          <a:p>
            <a:r>
              <a:rPr lang="en-GB" dirty="0">
                <a:solidFill>
                  <a:schemeClr val="tx1"/>
                </a:solidFill>
              </a:rPr>
              <a:t>Given the UML Class Diagram, I used this to help implement the design into a working software</a:t>
            </a:r>
          </a:p>
          <a:p>
            <a:r>
              <a:rPr lang="en-GB" dirty="0">
                <a:solidFill>
                  <a:schemeClr val="tx1"/>
                </a:solidFill>
              </a:rPr>
              <a:t>I declared the classes and the functions that would be needed in separate C++ header (.h) files</a:t>
            </a:r>
          </a:p>
          <a:p>
            <a:r>
              <a:rPr lang="en-GB" dirty="0">
                <a:solidFill>
                  <a:schemeClr val="tx1"/>
                </a:solidFill>
              </a:rPr>
              <a:t>The .cpp files, corresponding to the .h files, contained the implementation of these functions and the uses of these declared classes</a:t>
            </a:r>
          </a:p>
          <a:p>
            <a:r>
              <a:rPr lang="en-GB" dirty="0">
                <a:solidFill>
                  <a:schemeClr val="tx1"/>
                </a:solidFill>
              </a:rPr>
              <a:t>It helped to develop an understandable project and I made use of actual time within C++ using &lt;ctime&gt;</a:t>
            </a:r>
          </a:p>
          <a:p>
            <a:endParaRPr lang="en-GB" dirty="0">
              <a:solidFill>
                <a:schemeClr val="tx1"/>
              </a:solidFill>
            </a:endParaRPr>
          </a:p>
        </p:txBody>
      </p:sp>
    </p:spTree>
    <p:extLst>
      <p:ext uri="{BB962C8B-B14F-4D97-AF65-F5344CB8AC3E}">
        <p14:creationId xmlns:p14="http://schemas.microsoft.com/office/powerpoint/2010/main" val="39654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Approach and Implementation</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84211" y="1549399"/>
            <a:ext cx="10396165" cy="4534647"/>
          </a:xfrm>
        </p:spPr>
        <p:txBody>
          <a:bodyPr anchor="t">
            <a:normAutofit lnSpcReduction="10000"/>
          </a:bodyPr>
          <a:lstStyle/>
          <a:p>
            <a:r>
              <a:rPr lang="en-GB" dirty="0">
                <a:solidFill>
                  <a:schemeClr val="tx1"/>
                </a:solidFill>
              </a:rPr>
              <a:t>Makefile: </a:t>
            </a:r>
          </a:p>
          <a:p>
            <a:r>
              <a:rPr lang="en-GB" dirty="0">
                <a:solidFill>
                  <a:schemeClr val="tx1"/>
                </a:solidFill>
              </a:rPr>
              <a:t>The Makefile was used to construct and compile all the .cpp files and .h files together into an executable file</a:t>
            </a:r>
          </a:p>
          <a:p>
            <a:r>
              <a:rPr lang="en-GB" dirty="0">
                <a:solidFill>
                  <a:schemeClr val="tx1"/>
                </a:solidFill>
              </a:rPr>
              <a:t>The compiler was set to g++ and the compiler flags –g -Wall -Wextra –Wpedantic for enabling additional warning messages</a:t>
            </a:r>
          </a:p>
          <a:p>
            <a:r>
              <a:rPr lang="en-GB" dirty="0">
                <a:solidFill>
                  <a:schemeClr val="tx1"/>
                </a:solidFill>
              </a:rPr>
              <a:t>The Makefile was used to make an executable file to run the program and the executable file relied on several object files</a:t>
            </a:r>
          </a:p>
          <a:p>
            <a:r>
              <a:rPr lang="en-GB" dirty="0">
                <a:solidFill>
                  <a:schemeClr val="tx1"/>
                </a:solidFill>
              </a:rPr>
              <a:t>For each source file Librarian.cpp, Member.cpp, Book.cpp, Date.cpp, main.cpp, there is a compilation rule that specifies how to compile it into an object file</a:t>
            </a:r>
          </a:p>
          <a:p>
            <a:r>
              <a:rPr lang="en-GB" dirty="0">
                <a:solidFill>
                  <a:schemeClr val="tx1"/>
                </a:solidFill>
              </a:rPr>
              <a:t>The Makefile also defines what make clean does in this case it removes the .o (objects created for the executable) and the executable itself</a:t>
            </a:r>
          </a:p>
          <a:p>
            <a:r>
              <a:rPr lang="en-GB" dirty="0">
                <a:solidFill>
                  <a:schemeClr val="tx1"/>
                </a:solidFill>
              </a:rPr>
              <a:t>The ‘make’ command itself compiles and links all the .cpp files together to get an executable program</a:t>
            </a:r>
          </a:p>
        </p:txBody>
      </p:sp>
    </p:spTree>
    <p:extLst>
      <p:ext uri="{BB962C8B-B14F-4D97-AF65-F5344CB8AC3E}">
        <p14:creationId xmlns:p14="http://schemas.microsoft.com/office/powerpoint/2010/main" val="27073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233CB-E9C1-99A3-DF1E-0F5431E671AA}"/>
              </a:ext>
            </a:extLst>
          </p:cNvPr>
          <p:cNvSpPr>
            <a:spLocks noGrp="1"/>
          </p:cNvSpPr>
          <p:nvPr>
            <p:ph type="title"/>
          </p:nvPr>
        </p:nvSpPr>
        <p:spPr>
          <a:xfrm>
            <a:off x="684212" y="480359"/>
            <a:ext cx="10058400" cy="766482"/>
          </a:xfrm>
        </p:spPr>
        <p:txBody>
          <a:bodyPr>
            <a:normAutofit/>
          </a:bodyPr>
          <a:lstStyle/>
          <a:p>
            <a:r>
              <a:rPr lang="en-GB" dirty="0"/>
              <a:t>Testing approach</a:t>
            </a:r>
          </a:p>
        </p:txBody>
      </p:sp>
      <p:sp>
        <p:nvSpPr>
          <p:cNvPr id="5" name="Text Placeholder 4">
            <a:extLst>
              <a:ext uri="{FF2B5EF4-FFF2-40B4-BE49-F238E27FC236}">
                <a16:creationId xmlns:a16="http://schemas.microsoft.com/office/drawing/2014/main" id="{9082C3AA-6881-A362-C6E0-BAFFAACFA91C}"/>
              </a:ext>
            </a:extLst>
          </p:cNvPr>
          <p:cNvSpPr>
            <a:spLocks noGrp="1"/>
          </p:cNvSpPr>
          <p:nvPr>
            <p:ph type="body" idx="1"/>
          </p:nvPr>
        </p:nvSpPr>
        <p:spPr>
          <a:xfrm>
            <a:off x="636400" y="1154952"/>
            <a:ext cx="10396165" cy="5078507"/>
          </a:xfrm>
        </p:spPr>
        <p:txBody>
          <a:bodyPr anchor="t">
            <a:normAutofit fontScale="25000" lnSpcReduction="20000"/>
          </a:bodyPr>
          <a:lstStyle/>
          <a:p>
            <a:r>
              <a:rPr lang="en-GB" sz="4800" dirty="0">
                <a:solidFill>
                  <a:schemeClr val="tx1"/>
                </a:solidFill>
              </a:rPr>
              <a:t>Unit testing:</a:t>
            </a:r>
          </a:p>
          <a:p>
            <a:r>
              <a:rPr lang="en-GB" sz="4800" dirty="0">
                <a:solidFill>
                  <a:schemeClr val="tx1"/>
                </a:solidFill>
              </a:rPr>
              <a:t>The approach I used to test the system is unit testing as I used it to test classes and functions in the program</a:t>
            </a:r>
          </a:p>
          <a:p>
            <a:r>
              <a:rPr lang="en-GB" sz="4800" dirty="0">
                <a:solidFill>
                  <a:schemeClr val="tx1"/>
                </a:solidFill>
              </a:rPr>
              <a:t>I conducted unit tests for individual classes such as Librarian, Member, Book, and Date, this is to make sure that they worked correctly</a:t>
            </a:r>
          </a:p>
          <a:p>
            <a:endParaRPr lang="en-GB" sz="4000" dirty="0">
              <a:solidFill>
                <a:schemeClr val="tx1"/>
              </a:solidFill>
            </a:endParaRPr>
          </a:p>
          <a:p>
            <a:r>
              <a:rPr lang="en-GB" sz="4800" dirty="0">
                <a:solidFill>
                  <a:schemeClr val="tx1"/>
                </a:solidFill>
              </a:rPr>
              <a:t>Details of Test Cases:</a:t>
            </a:r>
          </a:p>
          <a:p>
            <a:r>
              <a:rPr lang="en-GB" sz="4800" dirty="0">
                <a:solidFill>
                  <a:schemeClr val="tx1"/>
                </a:solidFill>
              </a:rPr>
              <a:t>Test Case: Librarian Class:</a:t>
            </a:r>
          </a:p>
          <a:p>
            <a:r>
              <a:rPr lang="en-GB" sz="4800" dirty="0">
                <a:solidFill>
                  <a:schemeClr val="tx1"/>
                </a:solidFill>
              </a:rPr>
              <a:t>Section: Checking if a member can be added</a:t>
            </a:r>
          </a:p>
          <a:p>
            <a:r>
              <a:rPr lang="en-GB" sz="4800" dirty="0">
                <a:solidFill>
                  <a:schemeClr val="tx1"/>
                </a:solidFill>
              </a:rPr>
              <a:t>Section: Issue a valid book to the member</a:t>
            </a:r>
          </a:p>
          <a:p>
            <a:r>
              <a:rPr lang="en-GB" sz="4800" dirty="0">
                <a:solidFill>
                  <a:schemeClr val="tx1"/>
                </a:solidFill>
              </a:rPr>
              <a:t>Section: Return the valid book from the member</a:t>
            </a:r>
            <a:br>
              <a:rPr lang="en-GB" sz="4800" dirty="0">
                <a:solidFill>
                  <a:schemeClr val="tx1"/>
                </a:solidFill>
              </a:rPr>
            </a:br>
            <a:endParaRPr lang="en-GB" sz="4800" dirty="0">
              <a:solidFill>
                <a:schemeClr val="tx1"/>
              </a:solidFill>
            </a:endParaRPr>
          </a:p>
          <a:p>
            <a:r>
              <a:rPr lang="en-GB" sz="4800" dirty="0">
                <a:solidFill>
                  <a:schemeClr val="tx1"/>
                </a:solidFill>
              </a:rPr>
              <a:t>Test Case: Member Class:</a:t>
            </a:r>
          </a:p>
          <a:p>
            <a:r>
              <a:rPr lang="en-GB" sz="4800" dirty="0">
                <a:solidFill>
                  <a:schemeClr val="tx1"/>
                </a:solidFill>
              </a:rPr>
              <a:t>Section: Returning a book from the member</a:t>
            </a:r>
          </a:p>
          <a:p>
            <a:endParaRPr lang="en-GB" sz="4800" dirty="0">
              <a:solidFill>
                <a:schemeClr val="tx1"/>
              </a:solidFill>
            </a:endParaRPr>
          </a:p>
          <a:p>
            <a:r>
              <a:rPr lang="en-GB" sz="4800" dirty="0">
                <a:solidFill>
                  <a:schemeClr val="tx1"/>
                </a:solidFill>
              </a:rPr>
              <a:t>Test Case: Book Class:</a:t>
            </a:r>
          </a:p>
          <a:p>
            <a:r>
              <a:rPr lang="en-GB" sz="4800" dirty="0">
                <a:solidFill>
                  <a:schemeClr val="tx1"/>
                </a:solidFill>
              </a:rPr>
              <a:t>Section: Borrowing the defined book</a:t>
            </a:r>
          </a:p>
          <a:p>
            <a:r>
              <a:rPr lang="en-GB" sz="4800" dirty="0">
                <a:solidFill>
                  <a:schemeClr val="tx1"/>
                </a:solidFill>
              </a:rPr>
              <a:t>Section: Returning the defined book</a:t>
            </a:r>
          </a:p>
          <a:p>
            <a:endParaRPr lang="en-GB" sz="4800" dirty="0">
              <a:solidFill>
                <a:schemeClr val="tx1"/>
              </a:solidFill>
            </a:endParaRPr>
          </a:p>
          <a:p>
            <a:r>
              <a:rPr lang="en-GB" sz="4800" dirty="0">
                <a:solidFill>
                  <a:schemeClr val="tx1"/>
                </a:solidFill>
              </a:rPr>
              <a:t>Test Case: Date Class:</a:t>
            </a:r>
          </a:p>
          <a:p>
            <a:r>
              <a:rPr lang="en-GB" sz="4800" dirty="0">
                <a:solidFill>
                  <a:schemeClr val="tx1"/>
                </a:solidFill>
              </a:rPr>
              <a:t>Section: Printing the date that is defined</a:t>
            </a:r>
          </a:p>
        </p:txBody>
      </p:sp>
    </p:spTree>
    <p:extLst>
      <p:ext uri="{BB962C8B-B14F-4D97-AF65-F5344CB8AC3E}">
        <p14:creationId xmlns:p14="http://schemas.microsoft.com/office/powerpoint/2010/main" val="6147310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1161</TotalTime>
  <Words>1486</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CST2550 Software Engineering Management and Development coursework 1</vt:lpstr>
      <vt:lpstr>Introduction</vt:lpstr>
      <vt:lpstr>Use case Diagram</vt:lpstr>
      <vt:lpstr>Uml Class diagram</vt:lpstr>
      <vt:lpstr>Use case specifications</vt:lpstr>
      <vt:lpstr>Use cases Specifications continued</vt:lpstr>
      <vt:lpstr>Approach and Implementation</vt:lpstr>
      <vt:lpstr>Approach and Implementation</vt:lpstr>
      <vt:lpstr>Testing approach</vt:lpstr>
      <vt:lpstr>Testing Approach Continued</vt:lpstr>
      <vt:lpstr>Testing Approach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 Patel</dc:creator>
  <cp:lastModifiedBy>Nikhi Patel</cp:lastModifiedBy>
  <cp:revision>2</cp:revision>
  <dcterms:created xsi:type="dcterms:W3CDTF">2024-01-10T20:51:28Z</dcterms:created>
  <dcterms:modified xsi:type="dcterms:W3CDTF">2024-01-13T20:54:58Z</dcterms:modified>
</cp:coreProperties>
</file>