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8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2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01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389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963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937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53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9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15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1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1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4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29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5A158-EF9F-4D30-9DCD-6343A56F9C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9A0F40-ECF8-4E4F-989C-6D373A051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27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8D52-31FA-189B-9E55-FC45FC9BA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2682" y="2297609"/>
            <a:ext cx="8915399" cy="91212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Underlay Device-to-Device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7BE6-32C3-9037-E508-0FEC29D62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682" y="3778898"/>
            <a:ext cx="8915399" cy="2469997"/>
          </a:xfrm>
        </p:spPr>
        <p:txBody>
          <a:bodyPr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Submitted By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</a:rPr>
              <a:t>SRIPADA SRIKAR  - AP19110010474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</a:rPr>
              <a:t>SOUVIK MANDAL - AP19110010485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</a:rPr>
              <a:t>RUDRARAJU NITIN VARMA - AP19110010336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</a:rPr>
              <a:t>DANDU GIREESWAR VARMA - AP19110010557</a:t>
            </a:r>
          </a:p>
          <a:p>
            <a:pPr algn="ctr"/>
            <a:endParaRPr lang="en-IN" b="1" dirty="0"/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3FD64-F2D1-39A9-F2D8-2C5E0632C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35" y="465336"/>
            <a:ext cx="3944863" cy="16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1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30E2-8D10-24C8-7DD0-065DD3B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48249"/>
            <a:ext cx="8911687" cy="1280890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ea typeface="黑体" pitchFamily="2" charset="-122"/>
              </a:rPr>
              <a:t>Can we match to the growth?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58C4-E210-5AFA-9452-6574D01C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126" y="957941"/>
            <a:ext cx="8915400" cy="575181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Increasing Access Capacity...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Add more BTS(Base Transceiver System)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•At present we have 7,36,654 BTS in India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•Tata Teleservices alone has 3000+ BTS in Bangalore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•New BTS will add CAPEX and OPEX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Release new spectrum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•Huge cost for the operators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•Seems to be a challenge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Only 200+ MHz available in India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Improve the spectral efficiency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•Not possible always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Theoretical Limits are being reached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•Usability is the key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Yet to deploy LTE Rel8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Spectral efficiency 4-5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Increasing Backhaul Capacity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*Nationwide optical fiber backbone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*Only a few operators can do this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•CAPEX and OPEX issue again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4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C1F2-AC7E-C397-EED2-A86433C8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21" y="12025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ea typeface="黑体" pitchFamily="2" charset="-122"/>
              </a:rPr>
              <a:t>Challenges in D2D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3620-A035-B9CA-044C-A3A945757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464" y="1191207"/>
            <a:ext cx="9680543" cy="534022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Challenges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Location of the devices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Ensure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Signaling techniques need to be amended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Signaling overhead to be evaluated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New Modulation Schemes can be proposed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Cellular: SC-FDMA Tx (UE-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and OFDMA Rx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-UE)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D2D: SC-FDMA receiver in UE (UE-UE)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Interference Management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To ensure interference below threshold in case of overlapping D2D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Power control model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Select the transmit power depending on distance/channel characteristics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Channel model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Short distance (indoor/outdoor) channel model can be explored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D2D traffic characterization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What percentage of the users are D2D?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4DDE-B693-A2A7-A950-0E4F8CC6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10926"/>
            <a:ext cx="8911687" cy="1280890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ea typeface="黑体" pitchFamily="2" charset="-122"/>
              </a:rPr>
              <a:t>Definition and Benefits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812DD2-C7CE-E0DD-C481-42A1D6EAD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25" y="1861279"/>
            <a:ext cx="6581775" cy="3990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4C257-6A6A-BC87-AE77-8BCEA226E8A0}"/>
              </a:ext>
            </a:extLst>
          </p:cNvPr>
          <p:cNvSpPr txBox="1"/>
          <p:nvPr/>
        </p:nvSpPr>
        <p:spPr>
          <a:xfrm>
            <a:off x="8712460" y="2379438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ea"/>
              <a:buAutoNum type="circleNumDbPlain"/>
            </a:pPr>
            <a:r>
              <a:rPr lang="en-US" altLang="zh-CN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Extend coverage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en-US" altLang="zh-CN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Increase network capacity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en-US" altLang="zh-CN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Offload data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en-US" altLang="zh-CN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Improve energy efficiency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en-US" altLang="zh-CN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Create new applications</a:t>
            </a:r>
          </a:p>
        </p:txBody>
      </p:sp>
    </p:spTree>
    <p:extLst>
      <p:ext uri="{BB962C8B-B14F-4D97-AF65-F5344CB8AC3E}">
        <p14:creationId xmlns:p14="http://schemas.microsoft.com/office/powerpoint/2010/main" val="56615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65F8-2448-960D-E952-59CF6EAA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669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D2D bandwidth spectrum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7E7DE8-EE61-DB7B-8D44-2439119A6E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6" y="875489"/>
            <a:ext cx="9079725" cy="437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720144-4076-8FC3-4378-5B052AA8188C}"/>
              </a:ext>
            </a:extLst>
          </p:cNvPr>
          <p:cNvSpPr txBox="1"/>
          <p:nvPr/>
        </p:nvSpPr>
        <p:spPr>
          <a:xfrm>
            <a:off x="2414890" y="5597976"/>
            <a:ext cx="90797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solidFill>
                  <a:prstClr val="black"/>
                </a:solidFill>
              </a:rPr>
              <a:t>Asadi</a:t>
            </a:r>
            <a:r>
              <a:rPr lang="en-IN" sz="1800" dirty="0">
                <a:solidFill>
                  <a:prstClr val="black"/>
                </a:solidFill>
              </a:rPr>
              <a:t>, </a:t>
            </a:r>
            <a:r>
              <a:rPr lang="en-IN" sz="1800" dirty="0" err="1">
                <a:solidFill>
                  <a:prstClr val="black"/>
                </a:solidFill>
              </a:rPr>
              <a:t>Arash</a:t>
            </a:r>
            <a:r>
              <a:rPr lang="en-IN" sz="1800" dirty="0">
                <a:solidFill>
                  <a:prstClr val="black"/>
                </a:solidFill>
              </a:rPr>
              <a:t>, Qing Wang, and Vincenzo Mancuso. "A survey on device-to-device communication in cellular networks." </a:t>
            </a:r>
            <a:r>
              <a:rPr lang="en-IN" sz="1800" i="1" dirty="0">
                <a:solidFill>
                  <a:prstClr val="black"/>
                </a:solidFill>
              </a:rPr>
              <a:t>IEEE Communications Surveys &amp; Tutorials</a:t>
            </a:r>
            <a:r>
              <a:rPr lang="en-IN" sz="1800" dirty="0">
                <a:solidFill>
                  <a:prstClr val="black"/>
                </a:solidFill>
              </a:rPr>
              <a:t> 16, no. 4 (2014): 1801-1819.</a:t>
            </a:r>
          </a:p>
        </p:txBody>
      </p:sp>
    </p:spTree>
    <p:extLst>
      <p:ext uri="{BB962C8B-B14F-4D97-AF65-F5344CB8AC3E}">
        <p14:creationId xmlns:p14="http://schemas.microsoft.com/office/powerpoint/2010/main" val="400229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8D94-3821-440A-6EEA-42551789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29588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 Formulation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27CC3C1-20D7-C5CC-CF38-F25326CBE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085" y="1200080"/>
            <a:ext cx="10926148" cy="3194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5B204-8970-860D-3413-7613387AA319}"/>
              </a:ext>
            </a:extLst>
          </p:cNvPr>
          <p:cNvSpPr txBox="1"/>
          <p:nvPr/>
        </p:nvSpPr>
        <p:spPr>
          <a:xfrm>
            <a:off x="1517779" y="5046316"/>
            <a:ext cx="10674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rgbClr val="222222"/>
                </a:solidFill>
                <a:effectLst/>
              </a:rPr>
              <a:t>Lee, </a:t>
            </a:r>
            <a:r>
              <a:rPr lang="en-IN" sz="1800" b="0" i="0" dirty="0" err="1">
                <a:solidFill>
                  <a:srgbClr val="222222"/>
                </a:solidFill>
                <a:effectLst/>
              </a:rPr>
              <a:t>Woongsup</a:t>
            </a:r>
            <a:r>
              <a:rPr lang="en-IN" sz="18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IN" sz="1800" b="0" i="0" dirty="0" err="1">
                <a:solidFill>
                  <a:srgbClr val="222222"/>
                </a:solidFill>
                <a:effectLst/>
              </a:rPr>
              <a:t>Minhoe</a:t>
            </a:r>
            <a:r>
              <a:rPr lang="en-IN" sz="1800" b="0" i="0" dirty="0">
                <a:solidFill>
                  <a:srgbClr val="222222"/>
                </a:solidFill>
                <a:effectLst/>
              </a:rPr>
              <a:t> Kim, and Dong-Ho Cho. "Transmit power control using deep neural network for underlay device-to-device communication." </a:t>
            </a:r>
            <a:r>
              <a:rPr lang="en-IN" sz="1800" b="0" i="1" dirty="0">
                <a:solidFill>
                  <a:srgbClr val="222222"/>
                </a:solidFill>
                <a:effectLst/>
              </a:rPr>
              <a:t>IEEE Wireless Communications Letters</a:t>
            </a:r>
            <a:r>
              <a:rPr lang="en-IN" sz="1800" b="0" i="0" dirty="0">
                <a:solidFill>
                  <a:srgbClr val="222222"/>
                </a:solidFill>
                <a:effectLst/>
              </a:rPr>
              <a:t> 8, no. 1 (2018): 141-144.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1318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F519-0CA6-C31B-D3DE-964FE42D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5757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 Formulation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F9CE-A276-069B-E55A-91F231F3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862" y="1219198"/>
            <a:ext cx="9616275" cy="5050973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proposed model consists of 2 FC ‘s, a convolution part along with </a:t>
            </a:r>
            <a:r>
              <a:rPr lang="en-IN" sz="2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layer  between 2 FC’s then, a sigmoid Part at the end of 2</a:t>
            </a:r>
            <a:r>
              <a:rPr lang="en-IN" sz="2400" baseline="30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FC. 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Normalized Channel Gain is given as input to the 1</a:t>
            </a:r>
            <a:r>
              <a:rPr lang="en-IN" sz="2400" baseline="30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FC where the FC find the optimal fusion strategy .</a:t>
            </a:r>
          </a:p>
          <a:p>
            <a:r>
              <a:rPr lang="en-IN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Convolution part extracts Spatial features used for transmit power and pass it to </a:t>
            </a:r>
            <a:r>
              <a:rPr lang="en-IN" sz="2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layer.</a:t>
            </a:r>
          </a:p>
          <a:p>
            <a:r>
              <a:rPr lang="en-IN" sz="2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layer normalizes the output.</a:t>
            </a:r>
          </a:p>
          <a:p>
            <a:r>
              <a:rPr lang="en-IN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Role of the 2</a:t>
            </a:r>
            <a:r>
              <a:rPr lang="en-IN" sz="2400" baseline="30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FC is to integrate the output from convolution part.</a:t>
            </a:r>
          </a:p>
          <a:p>
            <a:r>
              <a:rPr lang="en-IN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Sigmoid part is used to normalize the output from 2</a:t>
            </a:r>
            <a:r>
              <a:rPr lang="en-IN" sz="2400" baseline="30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FC. </a:t>
            </a:r>
          </a:p>
          <a:p>
            <a:pPr algn="just"/>
            <a:endParaRPr lang="en-IN" sz="24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62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5554-4315-95B4-AFC8-4D48E81E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85572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 Formulation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09D71C-F6EF-C7E8-760F-3DA15B1B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845" y="1321836"/>
            <a:ext cx="8915400" cy="3777622"/>
          </a:xfrm>
        </p:spPr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Spectral Efficiency hereby is calculated as follows: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F19DA-9A30-97B3-B692-E3A1A6722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45" y="2179826"/>
            <a:ext cx="6224269" cy="110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988BBB-22E9-5318-07F6-47737CA6D494}"/>
              </a:ext>
            </a:extLst>
          </p:cNvPr>
          <p:cNvSpPr txBox="1"/>
          <p:nvPr/>
        </p:nvSpPr>
        <p:spPr>
          <a:xfrm>
            <a:off x="3321698" y="3862316"/>
            <a:ext cx="74644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8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indicates the channel gain between the transmitter of TP and receiver of TP.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indicates transmit power of DUE TP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and N</a:t>
            </a:r>
            <a:r>
              <a:rPr lang="en-IN" sz="1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indicates bandwidth and noise spectral density </a:t>
            </a:r>
          </a:p>
          <a:p>
            <a:pPr algn="just"/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indicates the transmit power of CUE TP.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76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4D80-6E33-0005-8FEF-51B0C807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57579"/>
            <a:ext cx="8911687" cy="96209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F8CC98-363D-042C-D891-52EAF603B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00" y="834569"/>
            <a:ext cx="5420399" cy="2624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77F76-2DD6-4D5B-2082-EDA80FF73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04" y="834568"/>
            <a:ext cx="4900994" cy="2594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3E305-C0E9-F0A2-C7AC-D06BCE230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00" y="3546674"/>
            <a:ext cx="5420399" cy="3153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CF82E-1C84-C817-142B-BD45FA401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04" y="3478365"/>
            <a:ext cx="4900994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9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8C2B-990E-E897-BF5A-670890C8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04232"/>
            <a:ext cx="8911687" cy="128089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Conclusion</a:t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F0A4-25FD-E798-5AC7-04DC8FCB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852" y="1204287"/>
            <a:ext cx="10352347" cy="4692660"/>
          </a:xfrm>
        </p:spPr>
        <p:txBody>
          <a:bodyPr>
            <a:norm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proposed DNN structure is investigated and trained autonomously to obtain the Transmit power.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Trade-off between the SE of DUE and Interference caused at CUE </a:t>
            </a: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</a:t>
            </a:r>
            <a:r>
              <a:rPr lang="en-IN" sz="28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CUE</a:t>
            </a: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is achieved.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Low Computational time.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94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EA61-3369-3E94-A3C1-E3392755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66910"/>
            <a:ext cx="8911687" cy="128089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Future Works</a:t>
            </a:r>
            <a:br>
              <a:rPr lang="en-US" sz="3600" b="1" dirty="0">
                <a:solidFill>
                  <a:prstClr val="white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DC2A-CB37-8D67-20C5-97649FEE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377819"/>
            <a:ext cx="8915400" cy="5200263"/>
          </a:xfrm>
        </p:spPr>
        <p:txBody>
          <a:bodyPr>
            <a:noAutofit/>
          </a:bodyPr>
          <a:lstStyle/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Full-Duplex D2D Communications</a:t>
            </a:r>
          </a:p>
          <a:p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Unlicensed- Band D2D Communications</a:t>
            </a:r>
          </a:p>
          <a:p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D2D-Aissitend Small Cell Deployment</a:t>
            </a:r>
          </a:p>
          <a:p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Cooperative D2D Caching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2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6C1E-6E0F-F340-4D2F-CFA35F38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574" y="194902"/>
            <a:ext cx="8911687" cy="1280890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5439-6F1F-A7FA-D944-4E899E1CA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861" y="1565988"/>
            <a:ext cx="8915400" cy="49390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Increasing demand for broadband mobile wireless communications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 growth rate of wireless communication and data traffic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Subscriber base increase exponentially etc.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Device-to-device (D2D) communications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a promising technique for offloading local traffic from cellular base stations by allowing local devices, in physical proximity, to communicate directly with each other.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Through relaying, D2D is also a promising approach to enhancing service coverage at cell edges or in black spots..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up opportunities for new proximity-based services and applications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88650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2966-7879-0485-1671-FBF3CD80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57580"/>
            <a:ext cx="8911687" cy="1280890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References</a:t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26F3-B721-9E9D-7EF4-9EACE350C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914400"/>
            <a:ext cx="8915400" cy="5786020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Cisco, "Visual networking index,"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white paper at Cisco.com,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2014.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Bangerter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(2014) Intel.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Communications Magazine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90-96. </a:t>
            </a:r>
          </a:p>
          <a:p>
            <a:r>
              <a:rPr lang="en-IN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Celik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N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Aslihan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Jessica </a:t>
            </a:r>
            <a:r>
              <a:rPr lang="en-IN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Tetzner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Koushik Sinha, and John Matta. “5G device-to-device communication security and multipath routing solutions.” Applied Network Science 4, no. 1 (2019): 1-24.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Jee</a:t>
            </a: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Hyeong Kim, </a:t>
            </a:r>
            <a:r>
              <a:rPr lang="en-IN" sz="1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Joohan</a:t>
            </a: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Park, </a:t>
            </a:r>
            <a:r>
              <a:rPr lang="en-IN" sz="1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Jaewon</a:t>
            </a: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Noh, </a:t>
            </a:r>
            <a:r>
              <a:rPr lang="en-IN" sz="18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Sunghyun</a:t>
            </a: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Cho, “Autonomous Power Allocation based on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Distributed Deep Learning for Device-to-Device Communication Underlaying Cellular Network”. IEEE Access (2020): 107853-107864.    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Hung, Shao-Chou, Hsiang Hsu, Shao-Yu Lien, and Kwang-Cheng Chen. "Architecture harmonization between cloud radio access networks and fog networks." </a:t>
            </a:r>
            <a:r>
              <a:rPr lang="en-IN" sz="1800" i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IEEE Access</a:t>
            </a:r>
            <a:r>
              <a:rPr lang="en-IN" sz="18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3 (2015): 3019-3034.</a:t>
            </a:r>
            <a:endParaRPr lang="en-IN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Trung-Dinh</a:t>
            </a:r>
            <a:r>
              <a:rPr lang="en-IN" sz="18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00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Han,"Device</a:t>
            </a:r>
            <a:r>
              <a:rPr lang="en-IN" sz="18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-To-Device (D2D) communication in 5G cellular networks." IEEE Access (2015): 2090-4886.</a:t>
            </a:r>
            <a:endParaRPr lang="en-IN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Mohsen Nader Tehrani, Murat </a:t>
            </a:r>
            <a:r>
              <a:rPr lang="en-IN" sz="1800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Uysal</a:t>
            </a:r>
            <a:r>
              <a:rPr lang="en-IN" sz="18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Halim </a:t>
            </a:r>
            <a:r>
              <a:rPr lang="en-IN" sz="1800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Yanikomeroglu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"Device-to-Device Communication in 5G Cellular Networks: Challenges, Solutions, and Future Directions." IEEE Access (2021): 86-92.</a:t>
            </a:r>
            <a:endParaRPr lang="en-IN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Sanjay Kumar </a:t>
            </a:r>
            <a:r>
              <a:rPr lang="en-IN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Biswash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Artur </a:t>
            </a:r>
            <a:r>
              <a:rPr lang="en-IN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Ziviani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Raj Jain, Jia-Chin Lin, Joel J. P. C. Rodrigues. "Device-to-Device Communication in 5G Networks." IEEE Access (2017): 995–997.</a:t>
            </a:r>
            <a:endParaRPr lang="en-IN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Zexian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Li, Fernando Sanchez Moya, </a:t>
            </a:r>
            <a:r>
              <a:rPr lang="en-IN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Fodor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Gabor, Jose </a:t>
            </a:r>
            <a:r>
              <a:rPr lang="en-IN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Mairton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B. da Silva, Jr. Konstantinos Koufos. "5 - Device-to-device (D2D) communications." (2016): 107-136.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28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- Brilliant Overseas">
            <a:extLst>
              <a:ext uri="{FF2B5EF4-FFF2-40B4-BE49-F238E27FC236}">
                <a16:creationId xmlns:a16="http://schemas.microsoft.com/office/drawing/2014/main" id="{C129A6B1-8111-A06D-7A56-D317ABA8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9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2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043C-EF70-175C-1163-7D750B12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222" y="250885"/>
            <a:ext cx="8911687" cy="1280890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Central Idea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92757-922F-020D-A6C2-A5590137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256" y="1099457"/>
            <a:ext cx="10296363" cy="55076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Exploiting the natural proximity of communicating devices may provide multiple performance benefits.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D2D user equipment (UE) may enjoy high data rates and low end-to-end delay due to the short-range direct communication.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more resource-efficient for proximate UE devices to communicate directly with each other than routing through an evolved Node B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and possibly the core network. compared to normal downlink/uplink cellular communication, direct communication saves energy and improves radio resource utilization.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Switching from an infrastructure path to a direct path offloads cellular traffic, alleviating congestion, and thus benefitting other non-D2D UE as well.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222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30FF-BD6A-06DB-A69F-7267355B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758" y="213563"/>
            <a:ext cx="8911687" cy="1280890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ea typeface="黑体" pitchFamily="2" charset="-122"/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67D386-BA8B-F703-8EC6-EC2A4921B1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36" y="1331912"/>
            <a:ext cx="9731828" cy="510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40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A48B-A71B-62FE-A1B6-EC74D3CB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52" y="222894"/>
            <a:ext cx="8911687" cy="1280890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ea typeface="黑体" pitchFamily="2" charset="-122"/>
              </a:rPr>
              <a:t>Introduction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269FC0C-482F-A3D3-41B8-DE0570220C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4" y="1098550"/>
            <a:ext cx="8985378" cy="542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08A6-7491-40B8-B0B9-60C59E4E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1596"/>
            <a:ext cx="8911687" cy="1280890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Why D2D Communications?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6CC7-49D0-E588-E39A-499028D5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902" y="1097902"/>
            <a:ext cx="8915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5G Perspective: Common View</a:t>
            </a:r>
          </a:p>
          <a:p>
            <a:pPr lvl="1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High connection density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High date rate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High traffic volume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High mobility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Low latency</a:t>
            </a:r>
          </a:p>
          <a:p>
            <a:pPr lvl="1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Design principles              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Spectrum efficiency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Energy efficiency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Cost efficiency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87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31DA-424C-DF81-63AE-213B609D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57580"/>
            <a:ext cx="8911687" cy="1280890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Why D2D Communications?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09EE-2A72-2DE0-C5F5-8B8C9E4B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208" y="1321836"/>
            <a:ext cx="8915400" cy="512561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Advantages of D2D Communications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Proximity gain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Hop gain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Reuse gain</a:t>
            </a:r>
          </a:p>
          <a:p>
            <a:pPr lvl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Potential Benefits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Higher data rate /capacity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Lower latency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Higher spectrum-, energy-, and cost-efficiency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Better robustness 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6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A36C-AD42-3F70-925E-3DF458C9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85571"/>
            <a:ext cx="8911687" cy="128089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Big Question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2" descr="A Review in the Core Technologies of 5G: Device-to-Device Communication,  Multi-Access Edge Computing and Network Function Virtualization">
            <a:extLst>
              <a:ext uri="{FF2B5EF4-FFF2-40B4-BE49-F238E27FC236}">
                <a16:creationId xmlns:a16="http://schemas.microsoft.com/office/drawing/2014/main" id="{5F8953F2-0C0E-E837-B028-E37376B9C0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37" y="2991774"/>
            <a:ext cx="6298163" cy="294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63EF5-2C34-364A-43D2-1FFC15401938}"/>
              </a:ext>
            </a:extLst>
          </p:cNvPr>
          <p:cNvSpPr txBox="1"/>
          <p:nvPr/>
        </p:nvSpPr>
        <p:spPr>
          <a:xfrm>
            <a:off x="1817138" y="1363824"/>
            <a:ext cx="8911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Is it possible for UEs in proximity to communicate among themselves?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94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FD0B-CFE9-4A18-63A3-F8B1E740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ea typeface="黑体" pitchFamily="2" charset="-122"/>
              </a:rPr>
              <a:t>Growth of Networks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F19B2-4C66-7177-B54F-9B3C1C6B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514" y="752668"/>
            <a:ext cx="8915400" cy="527490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Challenges for future wireless communication-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Massive growth in connected devices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Smart phones, laptops, sensor devices,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Massive growth on network traffic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Almost 1000+ times or more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61% CAGR expected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Wide range of applications and their requirements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Social media, video on demand, live TVs, gaming,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797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409</TotalTime>
  <Words>1180</Words>
  <Application>Microsoft Office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Underlay Device-to-Device Communication</vt:lpstr>
      <vt:lpstr>Introduction</vt:lpstr>
      <vt:lpstr>Central Idea</vt:lpstr>
      <vt:lpstr>Introduction</vt:lpstr>
      <vt:lpstr>Introduction</vt:lpstr>
      <vt:lpstr>Why D2D Communications?</vt:lpstr>
      <vt:lpstr>Why D2D Communications?</vt:lpstr>
      <vt:lpstr>Big Question</vt:lpstr>
      <vt:lpstr>Growth of Networks</vt:lpstr>
      <vt:lpstr>Can we match to the growth?</vt:lpstr>
      <vt:lpstr>Challenges in D2D</vt:lpstr>
      <vt:lpstr>Definition and Benefits</vt:lpstr>
      <vt:lpstr>D2D bandwidth spectrum</vt:lpstr>
      <vt:lpstr>Problem Formulation</vt:lpstr>
      <vt:lpstr>Problem Formulation</vt:lpstr>
      <vt:lpstr>Problem Formulation</vt:lpstr>
      <vt:lpstr>Results</vt:lpstr>
      <vt:lpstr>Conclusion </vt:lpstr>
      <vt:lpstr>Future Works </vt:lpstr>
      <vt:lpstr>References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Underlay Device-to-Device Communication</dc:title>
  <dc:creator>Souvik Mandal</dc:creator>
  <cp:lastModifiedBy>Souvik Mandal</cp:lastModifiedBy>
  <cp:revision>9</cp:revision>
  <dcterms:created xsi:type="dcterms:W3CDTF">2022-05-11T13:44:05Z</dcterms:created>
  <dcterms:modified xsi:type="dcterms:W3CDTF">2022-05-12T08:30:53Z</dcterms:modified>
</cp:coreProperties>
</file>