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Tomorrow" panose="020B0604020202020204" charset="0"/>
      <p:regular r:id="rId18"/>
    </p:embeddedFont>
    <p:embeddedFont>
      <p:font typeface="Tomorrow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archive.ics.uci.edu/dataset/174/parkins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hysionet.org/content/tappy/1.0.0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2255418" y="2828978"/>
            <a:ext cx="13796213" cy="4656421"/>
            <a:chOff x="0" y="0"/>
            <a:chExt cx="3633571" cy="12263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33570" cy="1226382"/>
            </a:xfrm>
            <a:custGeom>
              <a:avLst/>
              <a:gdLst/>
              <a:ahLst/>
              <a:cxnLst/>
              <a:rect l="l" t="t" r="r" b="b"/>
              <a:pathLst>
                <a:path w="3633570" h="1226382">
                  <a:moveTo>
                    <a:pt x="0" y="0"/>
                  </a:moveTo>
                  <a:lnTo>
                    <a:pt x="3633570" y="0"/>
                  </a:lnTo>
                  <a:lnTo>
                    <a:pt x="3633570" y="1226382"/>
                  </a:lnTo>
                  <a:lnTo>
                    <a:pt x="0" y="122638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33571" cy="12740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1304065">
            <a:off x="1156142" y="1120447"/>
            <a:ext cx="2686742" cy="3001440"/>
          </a:xfrm>
          <a:custGeom>
            <a:avLst/>
            <a:gdLst/>
            <a:ahLst/>
            <a:cxnLst/>
            <a:rect l="l" t="t" r="r" b="b"/>
            <a:pathLst>
              <a:path w="2686742" h="3001440">
                <a:moveTo>
                  <a:pt x="0" y="0"/>
                </a:moveTo>
                <a:lnTo>
                  <a:pt x="2686741" y="0"/>
                </a:lnTo>
                <a:lnTo>
                  <a:pt x="2686741" y="3001441"/>
                </a:lnTo>
                <a:lnTo>
                  <a:pt x="0" y="300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541450">
            <a:off x="14149825" y="6104506"/>
            <a:ext cx="2615300" cy="2761785"/>
          </a:xfrm>
          <a:custGeom>
            <a:avLst/>
            <a:gdLst/>
            <a:ahLst/>
            <a:cxnLst/>
            <a:rect l="l" t="t" r="r" b="b"/>
            <a:pathLst>
              <a:path w="2615300" h="2761785">
                <a:moveTo>
                  <a:pt x="0" y="0"/>
                </a:moveTo>
                <a:lnTo>
                  <a:pt x="2615300" y="0"/>
                </a:lnTo>
                <a:lnTo>
                  <a:pt x="2615300" y="2761785"/>
                </a:lnTo>
                <a:lnTo>
                  <a:pt x="0" y="276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943935" y="4689655"/>
            <a:ext cx="12400129" cy="225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Applications of Machine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35168" y="3583504"/>
            <a:ext cx="11636713" cy="110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Parkinson’s Early Detection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96166" y="7993829"/>
            <a:ext cx="4526072" cy="2528943"/>
          </a:xfrm>
          <a:custGeom>
            <a:avLst/>
            <a:gdLst/>
            <a:ahLst/>
            <a:cxnLst/>
            <a:rect l="l" t="t" r="r" b="b"/>
            <a:pathLst>
              <a:path w="4526072" h="2528943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10800000">
            <a:off x="14192633" y="-235771"/>
            <a:ext cx="4526072" cy="2528943"/>
          </a:xfrm>
          <a:custGeom>
            <a:avLst/>
            <a:gdLst/>
            <a:ahLst/>
            <a:cxnLst/>
            <a:rect l="l" t="t" r="r" b="b"/>
            <a:pathLst>
              <a:path w="4526072" h="2528943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15729015" y="4202312"/>
            <a:ext cx="626183" cy="620693"/>
            <a:chOff x="0" y="0"/>
            <a:chExt cx="164921" cy="163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63475"/>
            </a:xfrm>
            <a:custGeom>
              <a:avLst/>
              <a:gdLst/>
              <a:ahLst/>
              <a:cxnLst/>
              <a:rect l="l" t="t" r="r" b="b"/>
              <a:pathLst>
                <a:path w="164921" h="163475">
                  <a:moveTo>
                    <a:pt x="0" y="0"/>
                  </a:moveTo>
                  <a:lnTo>
                    <a:pt x="164921" y="0"/>
                  </a:lnTo>
                  <a:lnTo>
                    <a:pt x="164921" y="163475"/>
                  </a:lnTo>
                  <a:lnTo>
                    <a:pt x="0" y="163475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211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87048" y="5143500"/>
            <a:ext cx="418486" cy="397926"/>
            <a:chOff x="0" y="0"/>
            <a:chExt cx="110219" cy="10480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0219" cy="104803"/>
            </a:xfrm>
            <a:custGeom>
              <a:avLst/>
              <a:gdLst/>
              <a:ahLst/>
              <a:cxnLst/>
              <a:rect l="l" t="t" r="r" b="b"/>
              <a:pathLst>
                <a:path w="110219" h="104803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936712" y="5668780"/>
            <a:ext cx="291131" cy="270571"/>
            <a:chOff x="0" y="0"/>
            <a:chExt cx="76677" cy="7126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677" cy="71261"/>
            </a:xfrm>
            <a:custGeom>
              <a:avLst/>
              <a:gdLst/>
              <a:ahLst/>
              <a:cxnLst/>
              <a:rect l="l" t="t" r="r" b="b"/>
              <a:pathLst>
                <a:path w="76677" h="71261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036650" y="6169297"/>
            <a:ext cx="418486" cy="397926"/>
            <a:chOff x="0" y="0"/>
            <a:chExt cx="110219" cy="10480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0219" cy="104803"/>
            </a:xfrm>
            <a:custGeom>
              <a:avLst/>
              <a:gdLst/>
              <a:ahLst/>
              <a:cxnLst/>
              <a:rect l="l" t="t" r="r" b="b"/>
              <a:pathLst>
                <a:path w="110219" h="104803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652804" y="6886583"/>
            <a:ext cx="291131" cy="270571"/>
            <a:chOff x="0" y="0"/>
            <a:chExt cx="76677" cy="7126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6677" cy="71261"/>
            </a:xfrm>
            <a:custGeom>
              <a:avLst/>
              <a:gdLst/>
              <a:ahLst/>
              <a:cxnLst/>
              <a:rect l="l" t="t" r="r" b="b"/>
              <a:pathLst>
                <a:path w="76677" h="71261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036650" y="7350113"/>
            <a:ext cx="291131" cy="270571"/>
            <a:chOff x="0" y="0"/>
            <a:chExt cx="76677" cy="7126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6677" cy="71261"/>
            </a:xfrm>
            <a:custGeom>
              <a:avLst/>
              <a:gdLst/>
              <a:ahLst/>
              <a:cxnLst/>
              <a:rect l="l" t="t" r="r" b="b"/>
              <a:pathLst>
                <a:path w="76677" h="71261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7184708" y="1396549"/>
            <a:ext cx="4397692" cy="835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ParkiSense</a:t>
            </a:r>
            <a:endParaRPr lang="en-US" sz="5199" b="1" dirty="0">
              <a:solidFill>
                <a:srgbClr val="FFFFFF"/>
              </a:solidFill>
              <a:latin typeface="Tomorrow Bold"/>
              <a:ea typeface="Tomorrow Bold"/>
              <a:cs typeface="Tomorrow Bold"/>
              <a:sym typeface="Tomorrow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2294347" y="1490163"/>
            <a:ext cx="13699307" cy="7306675"/>
            <a:chOff x="0" y="0"/>
            <a:chExt cx="3608048" cy="19243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08048" cy="1924392"/>
            </a:xfrm>
            <a:custGeom>
              <a:avLst/>
              <a:gdLst/>
              <a:ahLst/>
              <a:cxnLst/>
              <a:rect l="l" t="t" r="r" b="b"/>
              <a:pathLst>
                <a:path w="3608048" h="1924392">
                  <a:moveTo>
                    <a:pt x="0" y="0"/>
                  </a:moveTo>
                  <a:lnTo>
                    <a:pt x="3608048" y="0"/>
                  </a:lnTo>
                  <a:lnTo>
                    <a:pt x="3608048" y="1924392"/>
                  </a:lnTo>
                  <a:lnTo>
                    <a:pt x="0" y="192439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08048" cy="1972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43205" y="5143500"/>
            <a:ext cx="3313774" cy="3701917"/>
          </a:xfrm>
          <a:custGeom>
            <a:avLst/>
            <a:gdLst/>
            <a:ahLst/>
            <a:cxnLst/>
            <a:rect l="l" t="t" r="r" b="b"/>
            <a:pathLst>
              <a:path w="3313774" h="3701917">
                <a:moveTo>
                  <a:pt x="0" y="0"/>
                </a:moveTo>
                <a:lnTo>
                  <a:pt x="3313774" y="0"/>
                </a:lnTo>
                <a:lnTo>
                  <a:pt x="3313774" y="3701917"/>
                </a:lnTo>
                <a:lnTo>
                  <a:pt x="0" y="3701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358366" y="1945708"/>
            <a:ext cx="9694043" cy="178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Performance and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64942" y="3826222"/>
            <a:ext cx="10358115" cy="482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 Observations: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model successfully differentiates between Parkinson’s patients and healthy individuals.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Stochastic Gradient Descent (SGD) helped in efficient and scalable learning from the dataset.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importance analysis revealed that Jitter, Shimmer, and NHR play a significant role in classification.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Challenges faced: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 imbalance required careful handling to improve predictions.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noise impacted learning, requiring preprocessing and feature selection.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Variability in tapping data introduced inconsistencies in predictions.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619993" y="2805531"/>
            <a:ext cx="747321" cy="768415"/>
            <a:chOff x="0" y="0"/>
            <a:chExt cx="196825" cy="2023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633117" y="3873847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386233" y="4128597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89900" y="2264816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139251" y="3040167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83796" y="2890596"/>
            <a:ext cx="310192" cy="299142"/>
            <a:chOff x="0" y="0"/>
            <a:chExt cx="81697" cy="7878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 flipH="1">
            <a:off x="12233981" y="7084097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1"/>
                </a:lnTo>
                <a:lnTo>
                  <a:pt x="6304504" y="3522641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-665027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73152" y="1516544"/>
            <a:ext cx="16141697" cy="7741756"/>
          </a:xfrm>
          <a:custGeom>
            <a:avLst/>
            <a:gdLst/>
            <a:ahLst/>
            <a:cxnLst/>
            <a:rect l="l" t="t" r="r" b="b"/>
            <a:pathLst>
              <a:path w="16141697" h="7741756">
                <a:moveTo>
                  <a:pt x="0" y="0"/>
                </a:moveTo>
                <a:lnTo>
                  <a:pt x="16141696" y="0"/>
                </a:lnTo>
                <a:lnTo>
                  <a:pt x="16141696" y="7741756"/>
                </a:lnTo>
                <a:lnTo>
                  <a:pt x="0" y="7741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2" r="-1708" b="-2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5639477" y="148573"/>
            <a:ext cx="754274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-665027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146303" y="1516544"/>
            <a:ext cx="13995394" cy="7799383"/>
          </a:xfrm>
          <a:custGeom>
            <a:avLst/>
            <a:gdLst/>
            <a:ahLst/>
            <a:cxnLst/>
            <a:rect l="l" t="t" r="r" b="b"/>
            <a:pathLst>
              <a:path w="13995394" h="7799383">
                <a:moveTo>
                  <a:pt x="0" y="0"/>
                </a:moveTo>
                <a:lnTo>
                  <a:pt x="13995394" y="0"/>
                </a:lnTo>
                <a:lnTo>
                  <a:pt x="13995394" y="7799383"/>
                </a:lnTo>
                <a:lnTo>
                  <a:pt x="0" y="779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2" r="-18179" b="-2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861496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5639477" y="148573"/>
            <a:ext cx="754274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-665027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146303" y="1516544"/>
            <a:ext cx="13995394" cy="7799383"/>
          </a:xfrm>
          <a:custGeom>
            <a:avLst/>
            <a:gdLst/>
            <a:ahLst/>
            <a:cxnLst/>
            <a:rect l="l" t="t" r="r" b="b"/>
            <a:pathLst>
              <a:path w="13995394" h="7799383">
                <a:moveTo>
                  <a:pt x="0" y="0"/>
                </a:moveTo>
                <a:lnTo>
                  <a:pt x="13995394" y="0"/>
                </a:lnTo>
                <a:lnTo>
                  <a:pt x="13995394" y="7799383"/>
                </a:lnTo>
                <a:lnTo>
                  <a:pt x="0" y="779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2" r="-18179" b="-2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861496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851971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5639477" y="148573"/>
            <a:ext cx="754274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-665027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146303" y="1516544"/>
            <a:ext cx="13995394" cy="7799383"/>
          </a:xfrm>
          <a:custGeom>
            <a:avLst/>
            <a:gdLst/>
            <a:ahLst/>
            <a:cxnLst/>
            <a:rect l="l" t="t" r="r" b="b"/>
            <a:pathLst>
              <a:path w="13995394" h="7799383">
                <a:moveTo>
                  <a:pt x="0" y="0"/>
                </a:moveTo>
                <a:lnTo>
                  <a:pt x="13995394" y="0"/>
                </a:lnTo>
                <a:lnTo>
                  <a:pt x="13995394" y="7799383"/>
                </a:lnTo>
                <a:lnTo>
                  <a:pt x="0" y="779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2" r="-18179" b="-2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861496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851971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1806826" y="1188749"/>
            <a:ext cx="15208045" cy="8473997"/>
          </a:xfrm>
          <a:custGeom>
            <a:avLst/>
            <a:gdLst/>
            <a:ahLst/>
            <a:cxnLst/>
            <a:rect l="l" t="t" r="r" b="b"/>
            <a:pathLst>
              <a:path w="15208045" h="8473997">
                <a:moveTo>
                  <a:pt x="0" y="0"/>
                </a:moveTo>
                <a:lnTo>
                  <a:pt x="15208045" y="0"/>
                </a:lnTo>
                <a:lnTo>
                  <a:pt x="15208045" y="8473997"/>
                </a:lnTo>
                <a:lnTo>
                  <a:pt x="0" y="8473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75" b="-47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TextBox 20"/>
          <p:cNvSpPr txBox="1"/>
          <p:nvPr/>
        </p:nvSpPr>
        <p:spPr>
          <a:xfrm>
            <a:off x="5639477" y="148573"/>
            <a:ext cx="754274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322725" y="3036716"/>
            <a:ext cx="4748811" cy="5374819"/>
          </a:xfrm>
          <a:custGeom>
            <a:avLst/>
            <a:gdLst/>
            <a:ahLst/>
            <a:cxnLst/>
            <a:rect l="l" t="t" r="r" b="b"/>
            <a:pathLst>
              <a:path w="4748811" h="5374819">
                <a:moveTo>
                  <a:pt x="0" y="0"/>
                </a:moveTo>
                <a:lnTo>
                  <a:pt x="4748811" y="0"/>
                </a:lnTo>
                <a:lnTo>
                  <a:pt x="4748811" y="5374819"/>
                </a:lnTo>
                <a:lnTo>
                  <a:pt x="0" y="5374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384448" y="2810530"/>
            <a:ext cx="9951417" cy="5827191"/>
            <a:chOff x="0" y="0"/>
            <a:chExt cx="2620949" cy="15347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0949" cy="1534733"/>
            </a:xfrm>
            <a:custGeom>
              <a:avLst/>
              <a:gdLst/>
              <a:ahLst/>
              <a:cxnLst/>
              <a:rect l="l" t="t" r="r" b="b"/>
              <a:pathLst>
                <a:path w="2620949" h="1534733">
                  <a:moveTo>
                    <a:pt x="0" y="0"/>
                  </a:moveTo>
                  <a:lnTo>
                    <a:pt x="2620949" y="0"/>
                  </a:lnTo>
                  <a:lnTo>
                    <a:pt x="2620949" y="1534733"/>
                  </a:lnTo>
                  <a:lnTo>
                    <a:pt x="0" y="153473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620949" cy="1582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32145" y="1268870"/>
            <a:ext cx="9337629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Conclusion and Future Work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87274" y="3288583"/>
            <a:ext cx="7145764" cy="482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 Takeaways: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SGD is an effective approach for Parkinson’s prediction.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Tappy data provides valuable insights into motor function decline.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Future Improvements: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Explore deep learning models for improved accuracy.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Incorporate additional biomarkers for enhanced prediction.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Deploy the model for real-world use in early diagnosis.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" name="Freeform 9"/>
          <p:cNvSpPr/>
          <p:nvPr/>
        </p:nvSpPr>
        <p:spPr>
          <a:xfrm rot="-10800000">
            <a:off x="12322725" y="0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197543" y="7565870"/>
            <a:ext cx="686516" cy="705894"/>
            <a:chOff x="0" y="0"/>
            <a:chExt cx="196825" cy="2023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141843" y="6783554"/>
            <a:ext cx="575234" cy="520425"/>
            <a:chOff x="0" y="0"/>
            <a:chExt cx="164921" cy="1492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89668" y="8131657"/>
            <a:ext cx="284953" cy="274803"/>
            <a:chOff x="0" y="0"/>
            <a:chExt cx="81697" cy="787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11177110" y="5106323"/>
            <a:ext cx="284953" cy="274803"/>
            <a:chOff x="0" y="0"/>
            <a:chExt cx="81697" cy="787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1686818" y="5729201"/>
            <a:ext cx="284953" cy="274803"/>
            <a:chOff x="0" y="0"/>
            <a:chExt cx="81697" cy="787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7805757" y="2192665"/>
            <a:ext cx="9180974" cy="5827191"/>
            <a:chOff x="0" y="0"/>
            <a:chExt cx="2418034" cy="15347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18034" cy="1534733"/>
            </a:xfrm>
            <a:custGeom>
              <a:avLst/>
              <a:gdLst/>
              <a:ahLst/>
              <a:cxnLst/>
              <a:rect l="l" t="t" r="r" b="b"/>
              <a:pathLst>
                <a:path w="2418034" h="1534733">
                  <a:moveTo>
                    <a:pt x="0" y="0"/>
                  </a:moveTo>
                  <a:lnTo>
                    <a:pt x="2418034" y="0"/>
                  </a:lnTo>
                  <a:lnTo>
                    <a:pt x="2418034" y="1534733"/>
                  </a:lnTo>
                  <a:lnTo>
                    <a:pt x="0" y="153473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18034" cy="1582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035779" y="7073027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633596" y="3245184"/>
            <a:ext cx="5273292" cy="4704316"/>
          </a:xfrm>
          <a:custGeom>
            <a:avLst/>
            <a:gdLst/>
            <a:ahLst/>
            <a:cxnLst/>
            <a:rect l="l" t="t" r="r" b="b"/>
            <a:pathLst>
              <a:path w="5273292" h="4704316">
                <a:moveTo>
                  <a:pt x="0" y="0"/>
                </a:moveTo>
                <a:lnTo>
                  <a:pt x="5273292" y="0"/>
                </a:lnTo>
                <a:lnTo>
                  <a:pt x="5273292" y="4704316"/>
                </a:lnTo>
                <a:lnTo>
                  <a:pt x="0" y="4704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6721788" y="7136129"/>
            <a:ext cx="544528" cy="530497"/>
            <a:chOff x="0" y="0"/>
            <a:chExt cx="156117" cy="1520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6117" cy="152094"/>
            </a:xfrm>
            <a:custGeom>
              <a:avLst/>
              <a:gdLst/>
              <a:ahLst/>
              <a:cxnLst/>
              <a:rect l="l" t="t" r="r" b="b"/>
              <a:pathLst>
                <a:path w="156117" h="152094">
                  <a:moveTo>
                    <a:pt x="0" y="0"/>
                  </a:moveTo>
                  <a:lnTo>
                    <a:pt x="156117" y="0"/>
                  </a:lnTo>
                  <a:lnTo>
                    <a:pt x="156117" y="152094"/>
                  </a:lnTo>
                  <a:lnTo>
                    <a:pt x="0" y="152094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56117" cy="199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17429611" y="7877361"/>
            <a:ext cx="427597" cy="438623"/>
            <a:chOff x="0" y="0"/>
            <a:chExt cx="122593" cy="12575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2593" cy="125754"/>
            </a:xfrm>
            <a:custGeom>
              <a:avLst/>
              <a:gdLst/>
              <a:ahLst/>
              <a:cxnLst/>
              <a:rect l="l" t="t" r="r" b="b"/>
              <a:pathLst>
                <a:path w="122593" h="125754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6419142" y="8311975"/>
            <a:ext cx="311166" cy="308157"/>
            <a:chOff x="0" y="0"/>
            <a:chExt cx="89212" cy="883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9212" cy="88349"/>
            </a:xfrm>
            <a:custGeom>
              <a:avLst/>
              <a:gdLst/>
              <a:ahLst/>
              <a:cxnLst/>
              <a:rect l="l" t="t" r="r" b="b"/>
              <a:pathLst>
                <a:path w="89212" h="88349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7650336" y="3710081"/>
            <a:ext cx="311166" cy="308157"/>
            <a:chOff x="0" y="0"/>
            <a:chExt cx="89212" cy="8834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9212" cy="88349"/>
            </a:xfrm>
            <a:custGeom>
              <a:avLst/>
              <a:gdLst/>
              <a:ahLst/>
              <a:cxnLst/>
              <a:rect l="l" t="t" r="r" b="b"/>
              <a:pathLst>
                <a:path w="89212" h="88349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7958493" y="4796599"/>
            <a:ext cx="311166" cy="308157"/>
            <a:chOff x="0" y="0"/>
            <a:chExt cx="89212" cy="8834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212" cy="88349"/>
            </a:xfrm>
            <a:custGeom>
              <a:avLst/>
              <a:gdLst/>
              <a:ahLst/>
              <a:cxnLst/>
              <a:rect l="l" t="t" r="r" b="b"/>
              <a:pathLst>
                <a:path w="89212" h="88349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7200821" y="4408923"/>
            <a:ext cx="311166" cy="308157"/>
            <a:chOff x="0" y="0"/>
            <a:chExt cx="89212" cy="8834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9212" cy="88349"/>
            </a:xfrm>
            <a:custGeom>
              <a:avLst/>
              <a:gdLst/>
              <a:ahLst/>
              <a:cxnLst/>
              <a:rect l="l" t="t" r="r" b="b"/>
              <a:pathLst>
                <a:path w="89212" h="88349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11780" y="3838457"/>
            <a:ext cx="4968927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THANK YOU !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33135" y="5362607"/>
            <a:ext cx="7726541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Made By:-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Ayush Pandita - J013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Prithvi Singh - J046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Suchir Thaokar - J065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2113107"/>
            <a:ext cx="14839668" cy="7145193"/>
            <a:chOff x="0" y="0"/>
            <a:chExt cx="3908390" cy="1881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1881862"/>
            </a:xfrm>
            <a:custGeom>
              <a:avLst/>
              <a:gdLst/>
              <a:ahLst/>
              <a:cxnLst/>
              <a:rect l="l" t="t" r="r" b="b"/>
              <a:pathLst>
                <a:path w="3908390" h="1881862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2542991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3957462"/>
            <a:ext cx="9210005" cy="445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What is Parkinson’s Disease?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 progressive nervous system disorder that affects movement.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Symptoms include tremors, stiffness, and difficulty with balance and coordination.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Why is Early Detection Important?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Early diagnosis can help manage symptoms and improve the patient’s quality of life.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Traditional diagnosis methods rely on clinical assessments, which can be subjective.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2113107"/>
            <a:ext cx="14839668" cy="7145193"/>
            <a:chOff x="0" y="0"/>
            <a:chExt cx="3908390" cy="1881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1881862"/>
            </a:xfrm>
            <a:custGeom>
              <a:avLst/>
              <a:gdLst/>
              <a:ahLst/>
              <a:cxnLst/>
              <a:rect l="l" t="t" r="r" b="b"/>
              <a:pathLst>
                <a:path w="3908390" h="1881862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2542991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3977913"/>
            <a:ext cx="9210005" cy="408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Our Goal: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Develop a comprehensive platform for keystroke analysis and voice analysis to aid in the early detection of Parkinson’s Disease.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Utilize Stochastic Gradient Descent (SGD) classifier for keystroke-based analysis.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Apply CatBoost for voice-based classification to enhance prediction accuracy.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Build an interactive chatbot to assist users by answering queries related to Parkinson’s Disease and providing insights based on test results.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94154" y="777860"/>
            <a:ext cx="16065146" cy="9103802"/>
            <a:chOff x="0" y="0"/>
            <a:chExt cx="4231150" cy="23977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31149" cy="2397709"/>
            </a:xfrm>
            <a:custGeom>
              <a:avLst/>
              <a:gdLst/>
              <a:ahLst/>
              <a:cxnLst/>
              <a:rect l="l" t="t" r="r" b="b"/>
              <a:pathLst>
                <a:path w="4231149" h="2397709">
                  <a:moveTo>
                    <a:pt x="0" y="0"/>
                  </a:moveTo>
                  <a:lnTo>
                    <a:pt x="4231149" y="0"/>
                  </a:lnTo>
                  <a:lnTo>
                    <a:pt x="4231149" y="2397709"/>
                  </a:lnTo>
                  <a:lnTo>
                    <a:pt x="0" y="239770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31150" cy="2445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42001" y="1349885"/>
            <a:ext cx="886669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Dataset Overview</a:t>
            </a:r>
          </a:p>
        </p:txBody>
      </p:sp>
      <p:sp>
        <p:nvSpPr>
          <p:cNvPr id="7" name="Freeform 7"/>
          <p:cNvSpPr/>
          <p:nvPr/>
        </p:nvSpPr>
        <p:spPr>
          <a:xfrm>
            <a:off x="10314226" y="3176179"/>
            <a:ext cx="5973130" cy="4911097"/>
          </a:xfrm>
          <a:custGeom>
            <a:avLst/>
            <a:gdLst/>
            <a:ahLst/>
            <a:cxnLst/>
            <a:rect l="l" t="t" r="r" b="b"/>
            <a:pathLst>
              <a:path w="5973130" h="4911097">
                <a:moveTo>
                  <a:pt x="0" y="0"/>
                </a:moveTo>
                <a:lnTo>
                  <a:pt x="5973130" y="0"/>
                </a:lnTo>
                <a:lnTo>
                  <a:pt x="5973130" y="4911097"/>
                </a:lnTo>
                <a:lnTo>
                  <a:pt x="0" y="49110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1983496" y="-868048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9052685" y="6933768"/>
            <a:ext cx="310192" cy="299142"/>
            <a:chOff x="0" y="0"/>
            <a:chExt cx="81697" cy="787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17027" y="7851090"/>
            <a:ext cx="310192" cy="299142"/>
            <a:chOff x="0" y="0"/>
            <a:chExt cx="81697" cy="7878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20132" y="379573"/>
            <a:ext cx="747321" cy="768415"/>
            <a:chOff x="0" y="0"/>
            <a:chExt cx="196825" cy="2023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56512" y="3579309"/>
            <a:ext cx="626183" cy="566519"/>
            <a:chOff x="0" y="0"/>
            <a:chExt cx="164921" cy="14920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09941" y="1967432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942001" y="2717147"/>
            <a:ext cx="6653484" cy="705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Dataset Used: Tappy Data &amp; Parkinson’s Dataset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Tappy  Data Source:-</a:t>
            </a:r>
            <a:r>
              <a:rPr lang="en-US" sz="2100" u="sng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hlinkClick r:id="rId6" tooltip="https://physionet.org/content/tappy/1.0.0/"/>
              </a:rPr>
              <a:t> https://physionet.org/content/tappy/1.0.0/</a:t>
            </a:r>
          </a:p>
          <a:p>
            <a:pPr algn="l">
              <a:lnSpc>
                <a:spcPts val="2940"/>
              </a:lnSpc>
            </a:pPr>
            <a:endParaRPr lang="en-US" sz="2100" u="sng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  <a:hlinkClick r:id="rId6" tooltip="https://physionet.org/content/tappy/1.0.0/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Parkinsons Data Source:-</a:t>
            </a:r>
          </a:p>
          <a:p>
            <a:pPr algn="l">
              <a:lnSpc>
                <a:spcPts val="2940"/>
              </a:lnSpc>
            </a:pPr>
            <a:r>
              <a:rPr lang="en-US" sz="2100" u="sng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hlinkClick r:id="rId7" tooltip="https://archive.ics.uci.edu/dataset/174/parkinsons"/>
              </a:rPr>
              <a:t>https://archive.ics.uci.edu/dataset/174/parkinsons</a:t>
            </a:r>
          </a:p>
          <a:p>
            <a:pPr algn="just">
              <a:lnSpc>
                <a:spcPts val="2940"/>
              </a:lnSpc>
            </a:pPr>
            <a:endParaRPr lang="en-US" sz="2100" u="sng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  <a:hlinkClick r:id="rId7" tooltip="https://archive.ics.uci.edu/dataset/174/parkinsons"/>
            </a:endParaR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 Features: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Jitter &amp; Shimmer: Measures of frequency and amplitude variation.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Noise-to-Harmonics Ratio (NHR): Represents the proportion of noise in the signal.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Motor Function Data from Tappy: Analyzing typing patterns.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382687"/>
            <a:ext cx="14839668" cy="9538021"/>
            <a:chOff x="0" y="0"/>
            <a:chExt cx="3908390" cy="25120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2512071"/>
            </a:xfrm>
            <a:custGeom>
              <a:avLst/>
              <a:gdLst/>
              <a:ahLst/>
              <a:cxnLst/>
              <a:rect l="l" t="t" r="r" b="b"/>
              <a:pathLst>
                <a:path w="3908390" h="2512071">
                  <a:moveTo>
                    <a:pt x="0" y="0"/>
                  </a:moveTo>
                  <a:lnTo>
                    <a:pt x="3908390" y="0"/>
                  </a:lnTo>
                  <a:lnTo>
                    <a:pt x="3908390" y="2512071"/>
                  </a:lnTo>
                  <a:lnTo>
                    <a:pt x="0" y="251207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2559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722135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Tech Stack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2462037"/>
            <a:ext cx="9210005" cy="713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Keystroke Analysis: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Algorithm: Stochastic Gradient Descent (SGD)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Libraries: Scikit-learn, Pandas, NumPy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Processing: Feature extraction from typing patterns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Voice Analysis: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Algorithm: CatBoost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Libraries: CatBoost, Librosa, Pandas, NumPy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Processing: Feature extraction from audio recordings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Chatbot for Queries: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API: Google API Key for chatbot integration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Platform &amp; Deployment: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Frontend: Gradio (for user-friendly interaction)</a:t>
            </a:r>
          </a:p>
          <a:p>
            <a:pPr algn="just">
              <a:lnSpc>
                <a:spcPts val="3779"/>
              </a:lnSpc>
            </a:pPr>
            <a:endParaRPr lang="en-US" sz="26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3779"/>
              </a:lnSpc>
            </a:pPr>
            <a:endParaRPr lang="en-US" sz="26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2113107"/>
            <a:ext cx="14839668" cy="7145193"/>
            <a:chOff x="0" y="0"/>
            <a:chExt cx="3908390" cy="1881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1881862"/>
            </a:xfrm>
            <a:custGeom>
              <a:avLst/>
              <a:gdLst/>
              <a:ahLst/>
              <a:cxnLst/>
              <a:rect l="l" t="t" r="r" b="b"/>
              <a:pathLst>
                <a:path w="3908390" h="1881862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2542991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Solution Offered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3732495"/>
            <a:ext cx="9210005" cy="5566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/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Machine Learning-Based Early Detection: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Implemented a Stochastic Gradient Descent (SGD) Classifier for efficient and scalable detection of Parkinson’s Disease.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Utilized Tappy data and voice-based features to enhance detection accuracy.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Engineering &amp; Preprocessing: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Identified key biomarkers such as Jitter, Shimmer, and NHR for better classification.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Applied scaling and normalization techniques to handle data variations.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Addressed data imbalance using resampling techniques to improve model performance.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2113107"/>
            <a:ext cx="14839668" cy="7145193"/>
            <a:chOff x="0" y="0"/>
            <a:chExt cx="3908390" cy="1881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1881862"/>
            </a:xfrm>
            <a:custGeom>
              <a:avLst/>
              <a:gdLst/>
              <a:ahLst/>
              <a:cxnLst/>
              <a:rect l="l" t="t" r="r" b="b"/>
              <a:pathLst>
                <a:path w="3908390" h="1881862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2542991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Solution Offered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3732495"/>
            <a:ext cx="9210005" cy="482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/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Lightweight and Deployable Model: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Developed a streamlined model suitable for real-time applications.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Potential integration with mobile or web-based diagnostic tools for easy access.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Interpretability &amp; Explainability: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Conducted feature importance analysis to provide insights into the most critical predictors.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Ensured the model’s decisions are transparent for potential clinical use.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7353028" y="2133760"/>
            <a:ext cx="9906272" cy="5954269"/>
            <a:chOff x="0" y="0"/>
            <a:chExt cx="2609059" cy="15682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09059" cy="1568203"/>
            </a:xfrm>
            <a:custGeom>
              <a:avLst/>
              <a:gdLst/>
              <a:ahLst/>
              <a:cxnLst/>
              <a:rect l="l" t="t" r="r" b="b"/>
              <a:pathLst>
                <a:path w="2609059" h="1568203">
                  <a:moveTo>
                    <a:pt x="0" y="0"/>
                  </a:moveTo>
                  <a:lnTo>
                    <a:pt x="2609059" y="0"/>
                  </a:lnTo>
                  <a:lnTo>
                    <a:pt x="2609059" y="1568203"/>
                  </a:lnTo>
                  <a:lnTo>
                    <a:pt x="0" y="156820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609059" cy="1615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53180" y="2220878"/>
            <a:ext cx="9751387" cy="87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Machine Learning Approach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53180" y="3321808"/>
            <a:ext cx="7080197" cy="445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Steps in Model Development: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 Preprocessing: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selection &amp; scaling.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Handling imbalances in the dataset.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Selection: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Chose Stochastic Gradient Descent (SGD) for classification.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Training &amp; Evaluation: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Trained using labeled data.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Evaluated performance using accuracy, precision, recall, and F1-score.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899330" y="7082729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786287" y="3221294"/>
            <a:ext cx="4356847" cy="4114800"/>
          </a:xfrm>
          <a:custGeom>
            <a:avLst/>
            <a:gdLst/>
            <a:ahLst/>
            <a:cxnLst/>
            <a:rect l="l" t="t" r="r" b="b"/>
            <a:pathLst>
              <a:path w="4356847" h="4114800">
                <a:moveTo>
                  <a:pt x="0" y="0"/>
                </a:moveTo>
                <a:lnTo>
                  <a:pt x="4356847" y="0"/>
                </a:lnTo>
                <a:lnTo>
                  <a:pt x="43568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444080">
            <a:off x="15494559" y="6180712"/>
            <a:ext cx="3529482" cy="3186163"/>
          </a:xfrm>
          <a:custGeom>
            <a:avLst/>
            <a:gdLst/>
            <a:ahLst/>
            <a:cxnLst/>
            <a:rect l="l" t="t" r="r" b="b"/>
            <a:pathLst>
              <a:path w="3529482" h="3186163">
                <a:moveTo>
                  <a:pt x="0" y="0"/>
                </a:moveTo>
                <a:lnTo>
                  <a:pt x="3529482" y="0"/>
                </a:lnTo>
                <a:lnTo>
                  <a:pt x="3529482" y="3186163"/>
                </a:lnTo>
                <a:lnTo>
                  <a:pt x="0" y="31861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1505602" y="1365345"/>
            <a:ext cx="747321" cy="768415"/>
            <a:chOff x="0" y="0"/>
            <a:chExt cx="196825" cy="20238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70704" y="2637209"/>
            <a:ext cx="626183" cy="566519"/>
            <a:chOff x="0" y="0"/>
            <a:chExt cx="164921" cy="1492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24133" y="1025332"/>
            <a:ext cx="310192" cy="299142"/>
            <a:chOff x="0" y="0"/>
            <a:chExt cx="81697" cy="7878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722033" y="2325653"/>
            <a:ext cx="310192" cy="299142"/>
            <a:chOff x="0" y="0"/>
            <a:chExt cx="81697" cy="7878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486375" y="2988253"/>
            <a:ext cx="310192" cy="299142"/>
            <a:chOff x="0" y="0"/>
            <a:chExt cx="81697" cy="7878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83796" y="1024972"/>
            <a:ext cx="12566730" cy="8233328"/>
            <a:chOff x="0" y="0"/>
            <a:chExt cx="3309756" cy="21684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9756" cy="2168449"/>
            </a:xfrm>
            <a:custGeom>
              <a:avLst/>
              <a:gdLst/>
              <a:ahLst/>
              <a:cxnLst/>
              <a:rect l="l" t="t" r="r" b="b"/>
              <a:pathLst>
                <a:path w="3309756" h="2168449">
                  <a:moveTo>
                    <a:pt x="0" y="0"/>
                  </a:moveTo>
                  <a:lnTo>
                    <a:pt x="3309756" y="0"/>
                  </a:lnTo>
                  <a:lnTo>
                    <a:pt x="3309756" y="2168449"/>
                  </a:lnTo>
                  <a:lnTo>
                    <a:pt x="0" y="216844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309756" cy="2216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10448" y="1791453"/>
            <a:ext cx="9813147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WHY SGD?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29498" y="3327071"/>
            <a:ext cx="10769961" cy="481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Scales well with large datasets and high-dimensional data.</a:t>
            </a: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Computationally efficient, as it updates weights incrementally rather than in batches.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Performs well with sparse data and noisy datasets.</a:t>
            </a: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Can be used with hinge loss to approximate SVM, making it a good alternative for linear classification.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Adaptive to streaming data, making it suitable for real-time applications.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580409" y="4053761"/>
            <a:ext cx="4928490" cy="5204539"/>
          </a:xfrm>
          <a:custGeom>
            <a:avLst/>
            <a:gdLst/>
            <a:ahLst/>
            <a:cxnLst/>
            <a:rect l="l" t="t" r="r" b="b"/>
            <a:pathLst>
              <a:path w="4928490" h="5204539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0800000">
            <a:off x="12233981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870704" y="7189743"/>
            <a:ext cx="747321" cy="768415"/>
            <a:chOff x="0" y="0"/>
            <a:chExt cx="196825" cy="2023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26739" y="9010736"/>
            <a:ext cx="626183" cy="566519"/>
            <a:chOff x="0" y="0"/>
            <a:chExt cx="164921" cy="1492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24133" y="8600077"/>
            <a:ext cx="310192" cy="299142"/>
            <a:chOff x="0" y="0"/>
            <a:chExt cx="81697" cy="787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579665" y="2006683"/>
            <a:ext cx="310192" cy="299142"/>
            <a:chOff x="0" y="0"/>
            <a:chExt cx="81697" cy="787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344007" y="2669282"/>
            <a:ext cx="310192" cy="299142"/>
            <a:chOff x="0" y="0"/>
            <a:chExt cx="81697" cy="787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Custom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Tomorrow Bold</vt:lpstr>
      <vt:lpstr>Calibri</vt:lpstr>
      <vt:lpstr>Tomorrow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Parkinson’s Disease prediction</dc:title>
  <cp:lastModifiedBy>YATHARTH THAOKAR - 70031018061</cp:lastModifiedBy>
  <cp:revision>2</cp:revision>
  <dcterms:created xsi:type="dcterms:W3CDTF">2006-08-16T00:00:00Z</dcterms:created>
  <dcterms:modified xsi:type="dcterms:W3CDTF">2025-03-30T07:05:25Z</dcterms:modified>
  <dc:identifier>DAGjHvbPW10</dc:identifier>
</cp:coreProperties>
</file>