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Tomorrow" charset="1" panose="000000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Relationship Id="rId6" Target="../media/image15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Relationship Id="rId6" Target="../media/image15.png" Type="http://schemas.openxmlformats.org/officeDocument/2006/relationships/image"/><Relationship Id="rId7" Target="../media/image16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7.png" Type="http://schemas.openxmlformats.org/officeDocument/2006/relationships/image"/><Relationship Id="rId4" Target="../media/image18.svg" Type="http://schemas.openxmlformats.org/officeDocument/2006/relationships/image"/><Relationship Id="rId5" Target="../media/image6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6.png" Type="http://schemas.openxmlformats.org/officeDocument/2006/relationships/image"/><Relationship Id="rId6" Target="https://physionet.org/content/tappy/1.0.0/" TargetMode="External" Type="http://schemas.openxmlformats.org/officeDocument/2006/relationships/hyperlink"/><Relationship Id="rId7" Target="https://archive.ics.uci.edu/dataset/174/parkinsons" TargetMode="External" Type="http://schemas.openxmlformats.org/officeDocument/2006/relationships/hyperlink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255418" y="2828978"/>
            <a:ext cx="13796213" cy="4656421"/>
            <a:chOff x="0" y="0"/>
            <a:chExt cx="3633571" cy="122638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33570" cy="1226382"/>
            </a:xfrm>
            <a:custGeom>
              <a:avLst/>
              <a:gdLst/>
              <a:ahLst/>
              <a:cxnLst/>
              <a:rect r="r" b="b" t="t" l="l"/>
              <a:pathLst>
                <a:path h="1226382" w="3633570">
                  <a:moveTo>
                    <a:pt x="0" y="0"/>
                  </a:moveTo>
                  <a:lnTo>
                    <a:pt x="3633570" y="0"/>
                  </a:lnTo>
                  <a:lnTo>
                    <a:pt x="3633570" y="1226382"/>
                  </a:lnTo>
                  <a:lnTo>
                    <a:pt x="0" y="1226382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633571" cy="12740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1304065">
            <a:off x="1156142" y="1120447"/>
            <a:ext cx="2686742" cy="3001440"/>
          </a:xfrm>
          <a:custGeom>
            <a:avLst/>
            <a:gdLst/>
            <a:ahLst/>
            <a:cxnLst/>
            <a:rect r="r" b="b" t="t" l="l"/>
            <a:pathLst>
              <a:path h="3001440" w="2686742">
                <a:moveTo>
                  <a:pt x="0" y="0"/>
                </a:moveTo>
                <a:lnTo>
                  <a:pt x="2686741" y="0"/>
                </a:lnTo>
                <a:lnTo>
                  <a:pt x="2686741" y="3001441"/>
                </a:lnTo>
                <a:lnTo>
                  <a:pt x="0" y="30014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1450">
            <a:off x="14149825" y="6104506"/>
            <a:ext cx="2615300" cy="2761785"/>
          </a:xfrm>
          <a:custGeom>
            <a:avLst/>
            <a:gdLst/>
            <a:ahLst/>
            <a:cxnLst/>
            <a:rect r="r" b="b" t="t" l="l"/>
            <a:pathLst>
              <a:path h="2761785" w="2615300">
                <a:moveTo>
                  <a:pt x="0" y="0"/>
                </a:moveTo>
                <a:lnTo>
                  <a:pt x="2615300" y="0"/>
                </a:lnTo>
                <a:lnTo>
                  <a:pt x="2615300" y="2761785"/>
                </a:lnTo>
                <a:lnTo>
                  <a:pt x="0" y="276178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943935" y="4689655"/>
            <a:ext cx="12400129" cy="2254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71"/>
              </a:lnSpc>
            </a:pPr>
            <a:r>
              <a:rPr lang="en-US" sz="647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Applications of Machine Learning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335168" y="3583504"/>
            <a:ext cx="11636713" cy="1104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959"/>
              </a:lnSpc>
              <a:spcBef>
                <a:spcPct val="0"/>
              </a:spcBef>
            </a:pPr>
            <a:r>
              <a:rPr lang="en-US" sz="63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Parkinson’s Early Detection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-496166" y="7993829"/>
            <a:ext cx="4526072" cy="2528943"/>
          </a:xfrm>
          <a:custGeom>
            <a:avLst/>
            <a:gdLst/>
            <a:ahLst/>
            <a:cxnLst/>
            <a:rect r="r" b="b" t="t" l="l"/>
            <a:pathLst>
              <a:path h="2528943" w="4526072">
                <a:moveTo>
                  <a:pt x="0" y="0"/>
                </a:moveTo>
                <a:lnTo>
                  <a:pt x="4526072" y="0"/>
                </a:lnTo>
                <a:lnTo>
                  <a:pt x="4526072" y="2528942"/>
                </a:lnTo>
                <a:lnTo>
                  <a:pt x="0" y="252894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14192633" y="-235771"/>
            <a:ext cx="4526072" cy="2528943"/>
          </a:xfrm>
          <a:custGeom>
            <a:avLst/>
            <a:gdLst/>
            <a:ahLst/>
            <a:cxnLst/>
            <a:rect r="r" b="b" t="t" l="l"/>
            <a:pathLst>
              <a:path h="2528943" w="4526072">
                <a:moveTo>
                  <a:pt x="0" y="0"/>
                </a:moveTo>
                <a:lnTo>
                  <a:pt x="4526072" y="0"/>
                </a:lnTo>
                <a:lnTo>
                  <a:pt x="4526072" y="2528942"/>
                </a:lnTo>
                <a:lnTo>
                  <a:pt x="0" y="252894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5729015" y="4202312"/>
            <a:ext cx="626183" cy="620693"/>
            <a:chOff x="0" y="0"/>
            <a:chExt cx="164921" cy="16347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64921" cy="163475"/>
            </a:xfrm>
            <a:custGeom>
              <a:avLst/>
              <a:gdLst/>
              <a:ahLst/>
              <a:cxnLst/>
              <a:rect r="r" b="b" t="t" l="l"/>
              <a:pathLst>
                <a:path h="163475" w="164921">
                  <a:moveTo>
                    <a:pt x="0" y="0"/>
                  </a:moveTo>
                  <a:lnTo>
                    <a:pt x="164921" y="0"/>
                  </a:lnTo>
                  <a:lnTo>
                    <a:pt x="164921" y="163475"/>
                  </a:lnTo>
                  <a:lnTo>
                    <a:pt x="0" y="163475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164921" cy="2111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6787048" y="5143500"/>
            <a:ext cx="418486" cy="397926"/>
            <a:chOff x="0" y="0"/>
            <a:chExt cx="110219" cy="10480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10219" cy="104803"/>
            </a:xfrm>
            <a:custGeom>
              <a:avLst/>
              <a:gdLst/>
              <a:ahLst/>
              <a:cxnLst/>
              <a:rect r="r" b="b" t="t" l="l"/>
              <a:pathLst>
                <a:path h="104803" w="110219">
                  <a:moveTo>
                    <a:pt x="0" y="0"/>
                  </a:moveTo>
                  <a:lnTo>
                    <a:pt x="110219" y="0"/>
                  </a:lnTo>
                  <a:lnTo>
                    <a:pt x="110219" y="104803"/>
                  </a:lnTo>
                  <a:lnTo>
                    <a:pt x="0" y="104803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110219" cy="1524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5936712" y="5668780"/>
            <a:ext cx="291131" cy="270571"/>
            <a:chOff x="0" y="0"/>
            <a:chExt cx="76677" cy="7126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76677" cy="71261"/>
            </a:xfrm>
            <a:custGeom>
              <a:avLst/>
              <a:gdLst/>
              <a:ahLst/>
              <a:cxnLst/>
              <a:rect r="r" b="b" t="t" l="l"/>
              <a:pathLst>
                <a:path h="71261" w="76677">
                  <a:moveTo>
                    <a:pt x="0" y="0"/>
                  </a:moveTo>
                  <a:lnTo>
                    <a:pt x="76677" y="0"/>
                  </a:lnTo>
                  <a:lnTo>
                    <a:pt x="76677" y="71261"/>
                  </a:lnTo>
                  <a:lnTo>
                    <a:pt x="0" y="71261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76677" cy="1188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2036650" y="6169297"/>
            <a:ext cx="418486" cy="397926"/>
            <a:chOff x="0" y="0"/>
            <a:chExt cx="110219" cy="104803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10219" cy="104803"/>
            </a:xfrm>
            <a:custGeom>
              <a:avLst/>
              <a:gdLst/>
              <a:ahLst/>
              <a:cxnLst/>
              <a:rect r="r" b="b" t="t" l="l"/>
              <a:pathLst>
                <a:path h="104803" w="110219">
                  <a:moveTo>
                    <a:pt x="0" y="0"/>
                  </a:moveTo>
                  <a:lnTo>
                    <a:pt x="110219" y="0"/>
                  </a:lnTo>
                  <a:lnTo>
                    <a:pt x="110219" y="104803"/>
                  </a:lnTo>
                  <a:lnTo>
                    <a:pt x="0" y="104803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47625"/>
              <a:ext cx="110219" cy="1524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2652804" y="6886583"/>
            <a:ext cx="291131" cy="270571"/>
            <a:chOff x="0" y="0"/>
            <a:chExt cx="76677" cy="71261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76677" cy="71261"/>
            </a:xfrm>
            <a:custGeom>
              <a:avLst/>
              <a:gdLst/>
              <a:ahLst/>
              <a:cxnLst/>
              <a:rect r="r" b="b" t="t" l="l"/>
              <a:pathLst>
                <a:path h="71261" w="76677">
                  <a:moveTo>
                    <a:pt x="0" y="0"/>
                  </a:moveTo>
                  <a:lnTo>
                    <a:pt x="76677" y="0"/>
                  </a:lnTo>
                  <a:lnTo>
                    <a:pt x="76677" y="71261"/>
                  </a:lnTo>
                  <a:lnTo>
                    <a:pt x="0" y="71261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47625"/>
              <a:ext cx="76677" cy="1188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2036650" y="7350113"/>
            <a:ext cx="291131" cy="270571"/>
            <a:chOff x="0" y="0"/>
            <a:chExt cx="76677" cy="71261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76677" cy="71261"/>
            </a:xfrm>
            <a:custGeom>
              <a:avLst/>
              <a:gdLst/>
              <a:ahLst/>
              <a:cxnLst/>
              <a:rect r="r" b="b" t="t" l="l"/>
              <a:pathLst>
                <a:path h="71261" w="76677">
                  <a:moveTo>
                    <a:pt x="0" y="0"/>
                  </a:moveTo>
                  <a:lnTo>
                    <a:pt x="76677" y="0"/>
                  </a:lnTo>
                  <a:lnTo>
                    <a:pt x="76677" y="71261"/>
                  </a:lnTo>
                  <a:lnTo>
                    <a:pt x="0" y="71261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47625"/>
              <a:ext cx="76677" cy="1188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294347" y="1490163"/>
            <a:ext cx="13699307" cy="7306675"/>
            <a:chOff x="0" y="0"/>
            <a:chExt cx="3608048" cy="192439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08048" cy="1924392"/>
            </a:xfrm>
            <a:custGeom>
              <a:avLst/>
              <a:gdLst/>
              <a:ahLst/>
              <a:cxnLst/>
              <a:rect r="r" b="b" t="t" l="l"/>
              <a:pathLst>
                <a:path h="1924392" w="3608048">
                  <a:moveTo>
                    <a:pt x="0" y="0"/>
                  </a:moveTo>
                  <a:lnTo>
                    <a:pt x="3608048" y="0"/>
                  </a:lnTo>
                  <a:lnTo>
                    <a:pt x="3608048" y="1924392"/>
                  </a:lnTo>
                  <a:lnTo>
                    <a:pt x="0" y="1924392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608048" cy="19720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343205" y="5143500"/>
            <a:ext cx="3313774" cy="3701917"/>
          </a:xfrm>
          <a:custGeom>
            <a:avLst/>
            <a:gdLst/>
            <a:ahLst/>
            <a:cxnLst/>
            <a:rect r="r" b="b" t="t" l="l"/>
            <a:pathLst>
              <a:path h="3701917" w="3313774">
                <a:moveTo>
                  <a:pt x="0" y="0"/>
                </a:moveTo>
                <a:lnTo>
                  <a:pt x="3313774" y="0"/>
                </a:lnTo>
                <a:lnTo>
                  <a:pt x="3313774" y="3701917"/>
                </a:lnTo>
                <a:lnTo>
                  <a:pt x="0" y="370191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358366" y="1945708"/>
            <a:ext cx="9694043" cy="1785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139"/>
              </a:lnSpc>
              <a:spcBef>
                <a:spcPct val="0"/>
              </a:spcBef>
            </a:pPr>
            <a:r>
              <a:rPr lang="en-US" sz="50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Model Performance and Results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964942" y="3826222"/>
            <a:ext cx="10358115" cy="4823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Key Observations:</a:t>
            </a:r>
          </a:p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The model successfully differentiates between Parkinson’s patients and healthy individuals.</a:t>
            </a:r>
          </a:p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Stochastic Gradient Descent (SGD) helped in efficient and scalable learning from the dataset.</a:t>
            </a:r>
          </a:p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Feature importance analysis revealed that Jitter, Shimmer, and NHR play a significant role in classification.</a:t>
            </a:r>
          </a:p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Challenges faced:</a:t>
            </a:r>
          </a:p>
          <a:p>
            <a:pPr algn="just" marL="906780" indent="-302260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Data imbalance required careful handling to improve predictions.</a:t>
            </a:r>
          </a:p>
          <a:p>
            <a:pPr algn="just" marL="906780" indent="-302260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Feature noise impacted learning, requiring preprocessing and feature selection.</a:t>
            </a:r>
          </a:p>
          <a:p>
            <a:pPr algn="just" marL="906780" indent="-302260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Variability in tapping data introduced inconsistencies in predictions.</a:t>
            </a:r>
          </a:p>
          <a:p>
            <a:pPr algn="just">
              <a:lnSpc>
                <a:spcPts val="2940"/>
              </a:lnSpc>
            </a:pPr>
          </a:p>
        </p:txBody>
      </p:sp>
      <p:grpSp>
        <p:nvGrpSpPr>
          <p:cNvPr name="Group 9" id="9"/>
          <p:cNvGrpSpPr/>
          <p:nvPr/>
        </p:nvGrpSpPr>
        <p:grpSpPr>
          <a:xfrm rot="0">
            <a:off x="15619993" y="2805531"/>
            <a:ext cx="747321" cy="768415"/>
            <a:chOff x="0" y="0"/>
            <a:chExt cx="196825" cy="20238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96825" cy="202381"/>
            </a:xfrm>
            <a:custGeom>
              <a:avLst/>
              <a:gdLst/>
              <a:ahLst/>
              <a:cxnLst/>
              <a:rect r="r" b="b" t="t" l="l"/>
              <a:pathLst>
                <a:path h="202381" w="196825">
                  <a:moveTo>
                    <a:pt x="0" y="0"/>
                  </a:moveTo>
                  <a:lnTo>
                    <a:pt x="196825" y="0"/>
                  </a:lnTo>
                  <a:lnTo>
                    <a:pt x="196825" y="202381"/>
                  </a:lnTo>
                  <a:lnTo>
                    <a:pt x="0" y="202381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96825" cy="250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6633117" y="3873847"/>
            <a:ext cx="626183" cy="566519"/>
            <a:chOff x="0" y="0"/>
            <a:chExt cx="164921" cy="14920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64921" cy="149207"/>
            </a:xfrm>
            <a:custGeom>
              <a:avLst/>
              <a:gdLst/>
              <a:ahLst/>
              <a:cxnLst/>
              <a:rect r="r" b="b" t="t" l="l"/>
              <a:pathLst>
                <a:path h="149207" w="164921">
                  <a:moveTo>
                    <a:pt x="0" y="0"/>
                  </a:moveTo>
                  <a:lnTo>
                    <a:pt x="164921" y="0"/>
                  </a:lnTo>
                  <a:lnTo>
                    <a:pt x="164921" y="149207"/>
                  </a:lnTo>
                  <a:lnTo>
                    <a:pt x="0" y="149207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164921" cy="1968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5386233" y="4128597"/>
            <a:ext cx="310192" cy="299142"/>
            <a:chOff x="0" y="0"/>
            <a:chExt cx="81697" cy="7878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689900" y="2264816"/>
            <a:ext cx="310192" cy="299142"/>
            <a:chOff x="0" y="0"/>
            <a:chExt cx="81697" cy="7878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2139251" y="3040167"/>
            <a:ext cx="310192" cy="299142"/>
            <a:chOff x="0" y="0"/>
            <a:chExt cx="81697" cy="78786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183796" y="2890596"/>
            <a:ext cx="310192" cy="299142"/>
            <a:chOff x="0" y="0"/>
            <a:chExt cx="81697" cy="78786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7" id="27"/>
          <p:cNvSpPr/>
          <p:nvPr/>
        </p:nvSpPr>
        <p:spPr>
          <a:xfrm flipH="true" flipV="false" rot="0">
            <a:off x="12233981" y="7084097"/>
            <a:ext cx="6304504" cy="3522642"/>
          </a:xfrm>
          <a:custGeom>
            <a:avLst/>
            <a:gdLst/>
            <a:ahLst/>
            <a:cxnLst/>
            <a:rect r="r" b="b" t="t" l="l"/>
            <a:pathLst>
              <a:path h="3522642" w="6304504">
                <a:moveTo>
                  <a:pt x="6304504" y="0"/>
                </a:moveTo>
                <a:lnTo>
                  <a:pt x="0" y="0"/>
                </a:lnTo>
                <a:lnTo>
                  <a:pt x="0" y="3522641"/>
                </a:lnTo>
                <a:lnTo>
                  <a:pt x="6304504" y="3522641"/>
                </a:lnTo>
                <a:lnTo>
                  <a:pt x="6304504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10800000">
            <a:off x="-665027" y="-732621"/>
            <a:ext cx="6304504" cy="3522642"/>
          </a:xfrm>
          <a:custGeom>
            <a:avLst/>
            <a:gdLst/>
            <a:ahLst/>
            <a:cxnLst/>
            <a:rect r="r" b="b" t="t" l="l"/>
            <a:pathLst>
              <a:path h="3522642" w="6304504">
                <a:moveTo>
                  <a:pt x="6304504" y="0"/>
                </a:moveTo>
                <a:lnTo>
                  <a:pt x="0" y="0"/>
                </a:lnTo>
                <a:lnTo>
                  <a:pt x="0" y="3522642"/>
                </a:lnTo>
                <a:lnTo>
                  <a:pt x="6304504" y="3522642"/>
                </a:lnTo>
                <a:lnTo>
                  <a:pt x="6304504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-5400000">
            <a:off x="6139221" y="3290237"/>
            <a:ext cx="686516" cy="705894"/>
            <a:chOff x="0" y="0"/>
            <a:chExt cx="196825" cy="20238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6825" cy="202381"/>
            </a:xfrm>
            <a:custGeom>
              <a:avLst/>
              <a:gdLst/>
              <a:ahLst/>
              <a:cxnLst/>
              <a:rect r="r" b="b" t="t" l="l"/>
              <a:pathLst>
                <a:path h="202381" w="196825">
                  <a:moveTo>
                    <a:pt x="0" y="0"/>
                  </a:moveTo>
                  <a:lnTo>
                    <a:pt x="196825" y="0"/>
                  </a:lnTo>
                  <a:lnTo>
                    <a:pt x="196825" y="202381"/>
                  </a:lnTo>
                  <a:lnTo>
                    <a:pt x="0" y="202381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196825" cy="250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-5400000">
            <a:off x="7083521" y="2507921"/>
            <a:ext cx="575234" cy="520425"/>
            <a:chOff x="0" y="0"/>
            <a:chExt cx="164921" cy="14920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64921" cy="149207"/>
            </a:xfrm>
            <a:custGeom>
              <a:avLst/>
              <a:gdLst/>
              <a:ahLst/>
              <a:cxnLst/>
              <a:rect r="r" b="b" t="t" l="l"/>
              <a:pathLst>
                <a:path h="149207" w="164921">
                  <a:moveTo>
                    <a:pt x="0" y="0"/>
                  </a:moveTo>
                  <a:lnTo>
                    <a:pt x="164921" y="0"/>
                  </a:lnTo>
                  <a:lnTo>
                    <a:pt x="164921" y="149207"/>
                  </a:lnTo>
                  <a:lnTo>
                    <a:pt x="0" y="149207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164921" cy="1968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-5400000">
            <a:off x="7531346" y="3856024"/>
            <a:ext cx="284953" cy="274803"/>
            <a:chOff x="0" y="0"/>
            <a:chExt cx="81697" cy="7878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073152" y="1516544"/>
            <a:ext cx="16141697" cy="7741756"/>
          </a:xfrm>
          <a:custGeom>
            <a:avLst/>
            <a:gdLst/>
            <a:ahLst/>
            <a:cxnLst/>
            <a:rect r="r" b="b" t="t" l="l"/>
            <a:pathLst>
              <a:path h="7741756" w="16141697">
                <a:moveTo>
                  <a:pt x="0" y="0"/>
                </a:moveTo>
                <a:lnTo>
                  <a:pt x="16141696" y="0"/>
                </a:lnTo>
                <a:lnTo>
                  <a:pt x="16141696" y="7741756"/>
                </a:lnTo>
                <a:lnTo>
                  <a:pt x="0" y="77417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32" r="-1708" b="-232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5639477" y="148573"/>
            <a:ext cx="7542744" cy="8801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139"/>
              </a:lnSpc>
              <a:spcBef>
                <a:spcPct val="0"/>
              </a:spcBef>
            </a:pPr>
            <a:r>
              <a:rPr lang="en-US" sz="50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Demo and Application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10800000">
            <a:off x="-665027" y="-732621"/>
            <a:ext cx="6304504" cy="3522642"/>
          </a:xfrm>
          <a:custGeom>
            <a:avLst/>
            <a:gdLst/>
            <a:ahLst/>
            <a:cxnLst/>
            <a:rect r="r" b="b" t="t" l="l"/>
            <a:pathLst>
              <a:path h="3522642" w="6304504">
                <a:moveTo>
                  <a:pt x="6304504" y="0"/>
                </a:moveTo>
                <a:lnTo>
                  <a:pt x="0" y="0"/>
                </a:lnTo>
                <a:lnTo>
                  <a:pt x="0" y="3522642"/>
                </a:lnTo>
                <a:lnTo>
                  <a:pt x="6304504" y="3522642"/>
                </a:lnTo>
                <a:lnTo>
                  <a:pt x="6304504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-5400000">
            <a:off x="6139221" y="3290237"/>
            <a:ext cx="686516" cy="705894"/>
            <a:chOff x="0" y="0"/>
            <a:chExt cx="196825" cy="20238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6825" cy="202381"/>
            </a:xfrm>
            <a:custGeom>
              <a:avLst/>
              <a:gdLst/>
              <a:ahLst/>
              <a:cxnLst/>
              <a:rect r="r" b="b" t="t" l="l"/>
              <a:pathLst>
                <a:path h="202381" w="196825">
                  <a:moveTo>
                    <a:pt x="0" y="0"/>
                  </a:moveTo>
                  <a:lnTo>
                    <a:pt x="196825" y="0"/>
                  </a:lnTo>
                  <a:lnTo>
                    <a:pt x="196825" y="202381"/>
                  </a:lnTo>
                  <a:lnTo>
                    <a:pt x="0" y="202381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196825" cy="250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-5400000">
            <a:off x="7083521" y="2507921"/>
            <a:ext cx="575234" cy="520425"/>
            <a:chOff x="0" y="0"/>
            <a:chExt cx="164921" cy="14920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64921" cy="149207"/>
            </a:xfrm>
            <a:custGeom>
              <a:avLst/>
              <a:gdLst/>
              <a:ahLst/>
              <a:cxnLst/>
              <a:rect r="r" b="b" t="t" l="l"/>
              <a:pathLst>
                <a:path h="149207" w="164921">
                  <a:moveTo>
                    <a:pt x="0" y="0"/>
                  </a:moveTo>
                  <a:lnTo>
                    <a:pt x="164921" y="0"/>
                  </a:lnTo>
                  <a:lnTo>
                    <a:pt x="164921" y="149207"/>
                  </a:lnTo>
                  <a:lnTo>
                    <a:pt x="0" y="149207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164921" cy="1968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-5400000">
            <a:off x="7531346" y="3856024"/>
            <a:ext cx="284953" cy="274803"/>
            <a:chOff x="0" y="0"/>
            <a:chExt cx="81697" cy="7878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-5400000">
            <a:off x="16383171" y="8506938"/>
            <a:ext cx="284953" cy="274803"/>
            <a:chOff x="0" y="0"/>
            <a:chExt cx="81697" cy="7878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2146303" y="1516544"/>
            <a:ext cx="13995394" cy="7799383"/>
          </a:xfrm>
          <a:custGeom>
            <a:avLst/>
            <a:gdLst/>
            <a:ahLst/>
            <a:cxnLst/>
            <a:rect r="r" b="b" t="t" l="l"/>
            <a:pathLst>
              <a:path h="7799383" w="13995394">
                <a:moveTo>
                  <a:pt x="0" y="0"/>
                </a:moveTo>
                <a:lnTo>
                  <a:pt x="13995394" y="0"/>
                </a:lnTo>
                <a:lnTo>
                  <a:pt x="13995394" y="7799383"/>
                </a:lnTo>
                <a:lnTo>
                  <a:pt x="0" y="77993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32" r="-18179" b="-232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861496" y="1169725"/>
            <a:ext cx="15098705" cy="8493022"/>
          </a:xfrm>
          <a:custGeom>
            <a:avLst/>
            <a:gdLst/>
            <a:ahLst/>
            <a:cxnLst/>
            <a:rect r="r" b="b" t="t" l="l"/>
            <a:pathLst>
              <a:path h="8493022" w="15098705">
                <a:moveTo>
                  <a:pt x="0" y="0"/>
                </a:moveTo>
                <a:lnTo>
                  <a:pt x="15098706" y="0"/>
                </a:lnTo>
                <a:lnTo>
                  <a:pt x="15098706" y="8493021"/>
                </a:lnTo>
                <a:lnTo>
                  <a:pt x="0" y="849302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5639477" y="148573"/>
            <a:ext cx="7542744" cy="8801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139"/>
              </a:lnSpc>
              <a:spcBef>
                <a:spcPct val="0"/>
              </a:spcBef>
            </a:pPr>
            <a:r>
              <a:rPr lang="en-US" sz="50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Demo and Application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10800000">
            <a:off x="-665027" y="-732621"/>
            <a:ext cx="6304504" cy="3522642"/>
          </a:xfrm>
          <a:custGeom>
            <a:avLst/>
            <a:gdLst/>
            <a:ahLst/>
            <a:cxnLst/>
            <a:rect r="r" b="b" t="t" l="l"/>
            <a:pathLst>
              <a:path h="3522642" w="6304504">
                <a:moveTo>
                  <a:pt x="6304504" y="0"/>
                </a:moveTo>
                <a:lnTo>
                  <a:pt x="0" y="0"/>
                </a:lnTo>
                <a:lnTo>
                  <a:pt x="0" y="3522642"/>
                </a:lnTo>
                <a:lnTo>
                  <a:pt x="6304504" y="3522642"/>
                </a:lnTo>
                <a:lnTo>
                  <a:pt x="6304504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-5400000">
            <a:off x="6139221" y="3290237"/>
            <a:ext cx="686516" cy="705894"/>
            <a:chOff x="0" y="0"/>
            <a:chExt cx="196825" cy="20238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6825" cy="202381"/>
            </a:xfrm>
            <a:custGeom>
              <a:avLst/>
              <a:gdLst/>
              <a:ahLst/>
              <a:cxnLst/>
              <a:rect r="r" b="b" t="t" l="l"/>
              <a:pathLst>
                <a:path h="202381" w="196825">
                  <a:moveTo>
                    <a:pt x="0" y="0"/>
                  </a:moveTo>
                  <a:lnTo>
                    <a:pt x="196825" y="0"/>
                  </a:lnTo>
                  <a:lnTo>
                    <a:pt x="196825" y="202381"/>
                  </a:lnTo>
                  <a:lnTo>
                    <a:pt x="0" y="202381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196825" cy="250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-5400000">
            <a:off x="7083521" y="2507921"/>
            <a:ext cx="575234" cy="520425"/>
            <a:chOff x="0" y="0"/>
            <a:chExt cx="164921" cy="14920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64921" cy="149207"/>
            </a:xfrm>
            <a:custGeom>
              <a:avLst/>
              <a:gdLst/>
              <a:ahLst/>
              <a:cxnLst/>
              <a:rect r="r" b="b" t="t" l="l"/>
              <a:pathLst>
                <a:path h="149207" w="164921">
                  <a:moveTo>
                    <a:pt x="0" y="0"/>
                  </a:moveTo>
                  <a:lnTo>
                    <a:pt x="164921" y="0"/>
                  </a:lnTo>
                  <a:lnTo>
                    <a:pt x="164921" y="149207"/>
                  </a:lnTo>
                  <a:lnTo>
                    <a:pt x="0" y="149207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164921" cy="1968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-5400000">
            <a:off x="7531346" y="3856024"/>
            <a:ext cx="284953" cy="274803"/>
            <a:chOff x="0" y="0"/>
            <a:chExt cx="81697" cy="7878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-5400000">
            <a:off x="16383171" y="8506938"/>
            <a:ext cx="284953" cy="274803"/>
            <a:chOff x="0" y="0"/>
            <a:chExt cx="81697" cy="7878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2146303" y="1516544"/>
            <a:ext cx="13995394" cy="7799383"/>
          </a:xfrm>
          <a:custGeom>
            <a:avLst/>
            <a:gdLst/>
            <a:ahLst/>
            <a:cxnLst/>
            <a:rect r="r" b="b" t="t" l="l"/>
            <a:pathLst>
              <a:path h="7799383" w="13995394">
                <a:moveTo>
                  <a:pt x="0" y="0"/>
                </a:moveTo>
                <a:lnTo>
                  <a:pt x="13995394" y="0"/>
                </a:lnTo>
                <a:lnTo>
                  <a:pt x="13995394" y="7799383"/>
                </a:lnTo>
                <a:lnTo>
                  <a:pt x="0" y="77993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32" r="-18179" b="-232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861496" y="1169725"/>
            <a:ext cx="15098705" cy="8493022"/>
          </a:xfrm>
          <a:custGeom>
            <a:avLst/>
            <a:gdLst/>
            <a:ahLst/>
            <a:cxnLst/>
            <a:rect r="r" b="b" t="t" l="l"/>
            <a:pathLst>
              <a:path h="8493022" w="15098705">
                <a:moveTo>
                  <a:pt x="0" y="0"/>
                </a:moveTo>
                <a:lnTo>
                  <a:pt x="15098706" y="0"/>
                </a:lnTo>
                <a:lnTo>
                  <a:pt x="15098706" y="8493021"/>
                </a:lnTo>
                <a:lnTo>
                  <a:pt x="0" y="849302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851971" y="1169725"/>
            <a:ext cx="15098705" cy="8493022"/>
          </a:xfrm>
          <a:custGeom>
            <a:avLst/>
            <a:gdLst/>
            <a:ahLst/>
            <a:cxnLst/>
            <a:rect r="r" b="b" t="t" l="l"/>
            <a:pathLst>
              <a:path h="8493022" w="15098705">
                <a:moveTo>
                  <a:pt x="0" y="0"/>
                </a:moveTo>
                <a:lnTo>
                  <a:pt x="15098706" y="0"/>
                </a:lnTo>
                <a:lnTo>
                  <a:pt x="15098706" y="8493021"/>
                </a:lnTo>
                <a:lnTo>
                  <a:pt x="0" y="849302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5639477" y="148573"/>
            <a:ext cx="7542744" cy="8801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139"/>
              </a:lnSpc>
              <a:spcBef>
                <a:spcPct val="0"/>
              </a:spcBef>
            </a:pPr>
            <a:r>
              <a:rPr lang="en-US" sz="50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Demo and Application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10800000">
            <a:off x="-665027" y="-732621"/>
            <a:ext cx="6304504" cy="3522642"/>
          </a:xfrm>
          <a:custGeom>
            <a:avLst/>
            <a:gdLst/>
            <a:ahLst/>
            <a:cxnLst/>
            <a:rect r="r" b="b" t="t" l="l"/>
            <a:pathLst>
              <a:path h="3522642" w="6304504">
                <a:moveTo>
                  <a:pt x="6304504" y="0"/>
                </a:moveTo>
                <a:lnTo>
                  <a:pt x="0" y="0"/>
                </a:lnTo>
                <a:lnTo>
                  <a:pt x="0" y="3522642"/>
                </a:lnTo>
                <a:lnTo>
                  <a:pt x="6304504" y="3522642"/>
                </a:lnTo>
                <a:lnTo>
                  <a:pt x="6304504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-5400000">
            <a:off x="6139221" y="3290237"/>
            <a:ext cx="686516" cy="705894"/>
            <a:chOff x="0" y="0"/>
            <a:chExt cx="196825" cy="20238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6825" cy="202381"/>
            </a:xfrm>
            <a:custGeom>
              <a:avLst/>
              <a:gdLst/>
              <a:ahLst/>
              <a:cxnLst/>
              <a:rect r="r" b="b" t="t" l="l"/>
              <a:pathLst>
                <a:path h="202381" w="196825">
                  <a:moveTo>
                    <a:pt x="0" y="0"/>
                  </a:moveTo>
                  <a:lnTo>
                    <a:pt x="196825" y="0"/>
                  </a:lnTo>
                  <a:lnTo>
                    <a:pt x="196825" y="202381"/>
                  </a:lnTo>
                  <a:lnTo>
                    <a:pt x="0" y="202381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196825" cy="250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-5400000">
            <a:off x="7083521" y="2507921"/>
            <a:ext cx="575234" cy="520425"/>
            <a:chOff x="0" y="0"/>
            <a:chExt cx="164921" cy="14920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64921" cy="149207"/>
            </a:xfrm>
            <a:custGeom>
              <a:avLst/>
              <a:gdLst/>
              <a:ahLst/>
              <a:cxnLst/>
              <a:rect r="r" b="b" t="t" l="l"/>
              <a:pathLst>
                <a:path h="149207" w="164921">
                  <a:moveTo>
                    <a:pt x="0" y="0"/>
                  </a:moveTo>
                  <a:lnTo>
                    <a:pt x="164921" y="0"/>
                  </a:lnTo>
                  <a:lnTo>
                    <a:pt x="164921" y="149207"/>
                  </a:lnTo>
                  <a:lnTo>
                    <a:pt x="0" y="149207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164921" cy="1968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-5400000">
            <a:off x="7531346" y="3856024"/>
            <a:ext cx="284953" cy="274803"/>
            <a:chOff x="0" y="0"/>
            <a:chExt cx="81697" cy="7878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-5400000">
            <a:off x="16383171" y="8506938"/>
            <a:ext cx="284953" cy="274803"/>
            <a:chOff x="0" y="0"/>
            <a:chExt cx="81697" cy="7878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2146303" y="1516544"/>
            <a:ext cx="13995394" cy="7799383"/>
          </a:xfrm>
          <a:custGeom>
            <a:avLst/>
            <a:gdLst/>
            <a:ahLst/>
            <a:cxnLst/>
            <a:rect r="r" b="b" t="t" l="l"/>
            <a:pathLst>
              <a:path h="7799383" w="13995394">
                <a:moveTo>
                  <a:pt x="0" y="0"/>
                </a:moveTo>
                <a:lnTo>
                  <a:pt x="13995394" y="0"/>
                </a:lnTo>
                <a:lnTo>
                  <a:pt x="13995394" y="7799383"/>
                </a:lnTo>
                <a:lnTo>
                  <a:pt x="0" y="77993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32" r="-18179" b="-232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861496" y="1169725"/>
            <a:ext cx="15098705" cy="8493022"/>
          </a:xfrm>
          <a:custGeom>
            <a:avLst/>
            <a:gdLst/>
            <a:ahLst/>
            <a:cxnLst/>
            <a:rect r="r" b="b" t="t" l="l"/>
            <a:pathLst>
              <a:path h="8493022" w="15098705">
                <a:moveTo>
                  <a:pt x="0" y="0"/>
                </a:moveTo>
                <a:lnTo>
                  <a:pt x="15098706" y="0"/>
                </a:lnTo>
                <a:lnTo>
                  <a:pt x="15098706" y="8493021"/>
                </a:lnTo>
                <a:lnTo>
                  <a:pt x="0" y="849302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851971" y="1169725"/>
            <a:ext cx="15098705" cy="8493022"/>
          </a:xfrm>
          <a:custGeom>
            <a:avLst/>
            <a:gdLst/>
            <a:ahLst/>
            <a:cxnLst/>
            <a:rect r="r" b="b" t="t" l="l"/>
            <a:pathLst>
              <a:path h="8493022" w="15098705">
                <a:moveTo>
                  <a:pt x="0" y="0"/>
                </a:moveTo>
                <a:lnTo>
                  <a:pt x="15098706" y="0"/>
                </a:lnTo>
                <a:lnTo>
                  <a:pt x="15098706" y="8493021"/>
                </a:lnTo>
                <a:lnTo>
                  <a:pt x="0" y="849302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806826" y="1188749"/>
            <a:ext cx="15208045" cy="8473997"/>
          </a:xfrm>
          <a:custGeom>
            <a:avLst/>
            <a:gdLst/>
            <a:ahLst/>
            <a:cxnLst/>
            <a:rect r="r" b="b" t="t" l="l"/>
            <a:pathLst>
              <a:path h="8473997" w="15208045">
                <a:moveTo>
                  <a:pt x="0" y="0"/>
                </a:moveTo>
                <a:lnTo>
                  <a:pt x="15208045" y="0"/>
                </a:lnTo>
                <a:lnTo>
                  <a:pt x="15208045" y="8473997"/>
                </a:lnTo>
                <a:lnTo>
                  <a:pt x="0" y="847399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475" r="0" b="-475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5639477" y="148573"/>
            <a:ext cx="7542744" cy="8801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139"/>
              </a:lnSpc>
              <a:spcBef>
                <a:spcPct val="0"/>
              </a:spcBef>
            </a:pPr>
            <a:r>
              <a:rPr lang="en-US" sz="50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Demo and Application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322725" y="3036716"/>
            <a:ext cx="4748811" cy="5374819"/>
          </a:xfrm>
          <a:custGeom>
            <a:avLst/>
            <a:gdLst/>
            <a:ahLst/>
            <a:cxnLst/>
            <a:rect r="r" b="b" t="t" l="l"/>
            <a:pathLst>
              <a:path h="5374819" w="4748811">
                <a:moveTo>
                  <a:pt x="0" y="0"/>
                </a:moveTo>
                <a:lnTo>
                  <a:pt x="4748811" y="0"/>
                </a:lnTo>
                <a:lnTo>
                  <a:pt x="4748811" y="5374819"/>
                </a:lnTo>
                <a:lnTo>
                  <a:pt x="0" y="53748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384448" y="2810530"/>
            <a:ext cx="9951417" cy="5827191"/>
            <a:chOff x="0" y="0"/>
            <a:chExt cx="2620949" cy="153473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620949" cy="1534733"/>
            </a:xfrm>
            <a:custGeom>
              <a:avLst/>
              <a:gdLst/>
              <a:ahLst/>
              <a:cxnLst/>
              <a:rect r="r" b="b" t="t" l="l"/>
              <a:pathLst>
                <a:path h="1534733" w="2620949">
                  <a:moveTo>
                    <a:pt x="0" y="0"/>
                  </a:moveTo>
                  <a:lnTo>
                    <a:pt x="2620949" y="0"/>
                  </a:lnTo>
                  <a:lnTo>
                    <a:pt x="2620949" y="1534733"/>
                  </a:lnTo>
                  <a:lnTo>
                    <a:pt x="0" y="1534733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2620949" cy="1582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732145" y="1268870"/>
            <a:ext cx="9337629" cy="8801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139"/>
              </a:lnSpc>
              <a:spcBef>
                <a:spcPct val="0"/>
              </a:spcBef>
            </a:pPr>
            <a:r>
              <a:rPr lang="en-US" sz="50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Conclusion and Future Work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787274" y="3288583"/>
            <a:ext cx="7145764" cy="4823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Key Takeaways:</a:t>
            </a:r>
          </a:p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SGD is an effective approach for Parkinson’s prediction.</a:t>
            </a:r>
          </a:p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Tappy data provides valuable insights into motor function decline.</a:t>
            </a:r>
          </a:p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Future Improvements:</a:t>
            </a:r>
          </a:p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Explore deep learning models for improved accuracy.</a:t>
            </a:r>
          </a:p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Incorporate additional biomarkers for enhanced prediction.</a:t>
            </a:r>
          </a:p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Deploy the model for real-world use in early diagnosis.</a:t>
            </a:r>
          </a:p>
          <a:p>
            <a:pPr algn="just">
              <a:lnSpc>
                <a:spcPts val="2940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-10800000">
            <a:off x="12322725" y="0"/>
            <a:ext cx="6304504" cy="3522642"/>
          </a:xfrm>
          <a:custGeom>
            <a:avLst/>
            <a:gdLst/>
            <a:ahLst/>
            <a:cxnLst/>
            <a:rect r="r" b="b" t="t" l="l"/>
            <a:pathLst>
              <a:path h="3522642" w="6304504">
                <a:moveTo>
                  <a:pt x="0" y="0"/>
                </a:moveTo>
                <a:lnTo>
                  <a:pt x="6304504" y="0"/>
                </a:lnTo>
                <a:lnTo>
                  <a:pt x="6304504" y="3522642"/>
                </a:lnTo>
                <a:lnTo>
                  <a:pt x="0" y="35226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-5400000">
            <a:off x="197543" y="7565870"/>
            <a:ext cx="686516" cy="705894"/>
            <a:chOff x="0" y="0"/>
            <a:chExt cx="196825" cy="20238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96825" cy="202381"/>
            </a:xfrm>
            <a:custGeom>
              <a:avLst/>
              <a:gdLst/>
              <a:ahLst/>
              <a:cxnLst/>
              <a:rect r="r" b="b" t="t" l="l"/>
              <a:pathLst>
                <a:path h="202381" w="196825">
                  <a:moveTo>
                    <a:pt x="0" y="0"/>
                  </a:moveTo>
                  <a:lnTo>
                    <a:pt x="196825" y="0"/>
                  </a:lnTo>
                  <a:lnTo>
                    <a:pt x="196825" y="202381"/>
                  </a:lnTo>
                  <a:lnTo>
                    <a:pt x="0" y="202381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196825" cy="250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-5400000">
            <a:off x="1141843" y="6783554"/>
            <a:ext cx="575234" cy="520425"/>
            <a:chOff x="0" y="0"/>
            <a:chExt cx="164921" cy="14920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64921" cy="149207"/>
            </a:xfrm>
            <a:custGeom>
              <a:avLst/>
              <a:gdLst/>
              <a:ahLst/>
              <a:cxnLst/>
              <a:rect r="r" b="b" t="t" l="l"/>
              <a:pathLst>
                <a:path h="149207" w="164921">
                  <a:moveTo>
                    <a:pt x="0" y="0"/>
                  </a:moveTo>
                  <a:lnTo>
                    <a:pt x="164921" y="0"/>
                  </a:lnTo>
                  <a:lnTo>
                    <a:pt x="164921" y="149207"/>
                  </a:lnTo>
                  <a:lnTo>
                    <a:pt x="0" y="149207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164921" cy="1968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-5400000">
            <a:off x="1589668" y="8131657"/>
            <a:ext cx="284953" cy="274803"/>
            <a:chOff x="0" y="0"/>
            <a:chExt cx="81697" cy="7878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-5400000">
            <a:off x="11177110" y="5106323"/>
            <a:ext cx="284953" cy="274803"/>
            <a:chOff x="0" y="0"/>
            <a:chExt cx="81697" cy="78786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-5400000">
            <a:off x="11686818" y="5729201"/>
            <a:ext cx="284953" cy="274803"/>
            <a:chOff x="0" y="0"/>
            <a:chExt cx="81697" cy="78786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805757" y="2192665"/>
            <a:ext cx="9180974" cy="5827191"/>
            <a:chOff x="0" y="0"/>
            <a:chExt cx="2418034" cy="15347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18034" cy="1534733"/>
            </a:xfrm>
            <a:custGeom>
              <a:avLst/>
              <a:gdLst/>
              <a:ahLst/>
              <a:cxnLst/>
              <a:rect r="r" b="b" t="t" l="l"/>
              <a:pathLst>
                <a:path h="1534733" w="2418034">
                  <a:moveTo>
                    <a:pt x="0" y="0"/>
                  </a:moveTo>
                  <a:lnTo>
                    <a:pt x="2418034" y="0"/>
                  </a:lnTo>
                  <a:lnTo>
                    <a:pt x="2418034" y="1534733"/>
                  </a:lnTo>
                  <a:lnTo>
                    <a:pt x="0" y="1534733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418034" cy="1582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1035779" y="7073027"/>
            <a:ext cx="6304504" cy="3522642"/>
          </a:xfrm>
          <a:custGeom>
            <a:avLst/>
            <a:gdLst/>
            <a:ahLst/>
            <a:cxnLst/>
            <a:rect r="r" b="b" t="t" l="l"/>
            <a:pathLst>
              <a:path h="3522642" w="6304504">
                <a:moveTo>
                  <a:pt x="0" y="0"/>
                </a:moveTo>
                <a:lnTo>
                  <a:pt x="6304504" y="0"/>
                </a:lnTo>
                <a:lnTo>
                  <a:pt x="6304504" y="3522642"/>
                </a:lnTo>
                <a:lnTo>
                  <a:pt x="0" y="35226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33596" y="3245184"/>
            <a:ext cx="5273292" cy="4704316"/>
          </a:xfrm>
          <a:custGeom>
            <a:avLst/>
            <a:gdLst/>
            <a:ahLst/>
            <a:cxnLst/>
            <a:rect r="r" b="b" t="t" l="l"/>
            <a:pathLst>
              <a:path h="4704316" w="5273292">
                <a:moveTo>
                  <a:pt x="0" y="0"/>
                </a:moveTo>
                <a:lnTo>
                  <a:pt x="5273292" y="0"/>
                </a:lnTo>
                <a:lnTo>
                  <a:pt x="5273292" y="4704316"/>
                </a:lnTo>
                <a:lnTo>
                  <a:pt x="0" y="47043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-5400000">
            <a:off x="16721788" y="7136129"/>
            <a:ext cx="544528" cy="530497"/>
            <a:chOff x="0" y="0"/>
            <a:chExt cx="156117" cy="15209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6117" cy="152094"/>
            </a:xfrm>
            <a:custGeom>
              <a:avLst/>
              <a:gdLst/>
              <a:ahLst/>
              <a:cxnLst/>
              <a:rect r="r" b="b" t="t" l="l"/>
              <a:pathLst>
                <a:path h="152094" w="156117">
                  <a:moveTo>
                    <a:pt x="0" y="0"/>
                  </a:moveTo>
                  <a:lnTo>
                    <a:pt x="156117" y="0"/>
                  </a:lnTo>
                  <a:lnTo>
                    <a:pt x="156117" y="152094"/>
                  </a:lnTo>
                  <a:lnTo>
                    <a:pt x="0" y="152094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56117" cy="1997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5400000">
            <a:off x="17429611" y="7877361"/>
            <a:ext cx="427597" cy="438623"/>
            <a:chOff x="0" y="0"/>
            <a:chExt cx="122593" cy="12575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2593" cy="125754"/>
            </a:xfrm>
            <a:custGeom>
              <a:avLst/>
              <a:gdLst/>
              <a:ahLst/>
              <a:cxnLst/>
              <a:rect r="r" b="b" t="t" l="l"/>
              <a:pathLst>
                <a:path h="125754" w="122593">
                  <a:moveTo>
                    <a:pt x="0" y="0"/>
                  </a:moveTo>
                  <a:lnTo>
                    <a:pt x="122593" y="0"/>
                  </a:lnTo>
                  <a:lnTo>
                    <a:pt x="122593" y="125754"/>
                  </a:lnTo>
                  <a:lnTo>
                    <a:pt x="0" y="125754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22593" cy="1733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5400000">
            <a:off x="16419142" y="8311975"/>
            <a:ext cx="311166" cy="308157"/>
            <a:chOff x="0" y="0"/>
            <a:chExt cx="89212" cy="8834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9212" cy="88349"/>
            </a:xfrm>
            <a:custGeom>
              <a:avLst/>
              <a:gdLst/>
              <a:ahLst/>
              <a:cxnLst/>
              <a:rect r="r" b="b" t="t" l="l"/>
              <a:pathLst>
                <a:path h="88349" w="89212">
                  <a:moveTo>
                    <a:pt x="0" y="0"/>
                  </a:moveTo>
                  <a:lnTo>
                    <a:pt x="89212" y="0"/>
                  </a:lnTo>
                  <a:lnTo>
                    <a:pt x="89212" y="88349"/>
                  </a:lnTo>
                  <a:lnTo>
                    <a:pt x="0" y="88349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89212" cy="1359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5400000">
            <a:off x="7650336" y="3710081"/>
            <a:ext cx="311166" cy="308157"/>
            <a:chOff x="0" y="0"/>
            <a:chExt cx="89212" cy="8834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9212" cy="88349"/>
            </a:xfrm>
            <a:custGeom>
              <a:avLst/>
              <a:gdLst/>
              <a:ahLst/>
              <a:cxnLst/>
              <a:rect r="r" b="b" t="t" l="l"/>
              <a:pathLst>
                <a:path h="88349" w="89212">
                  <a:moveTo>
                    <a:pt x="0" y="0"/>
                  </a:moveTo>
                  <a:lnTo>
                    <a:pt x="89212" y="0"/>
                  </a:lnTo>
                  <a:lnTo>
                    <a:pt x="89212" y="88349"/>
                  </a:lnTo>
                  <a:lnTo>
                    <a:pt x="0" y="88349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89212" cy="1359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-5400000">
            <a:off x="7958493" y="4796599"/>
            <a:ext cx="311166" cy="308157"/>
            <a:chOff x="0" y="0"/>
            <a:chExt cx="89212" cy="8834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212" cy="88349"/>
            </a:xfrm>
            <a:custGeom>
              <a:avLst/>
              <a:gdLst/>
              <a:ahLst/>
              <a:cxnLst/>
              <a:rect r="r" b="b" t="t" l="l"/>
              <a:pathLst>
                <a:path h="88349" w="89212">
                  <a:moveTo>
                    <a:pt x="0" y="0"/>
                  </a:moveTo>
                  <a:lnTo>
                    <a:pt x="89212" y="0"/>
                  </a:lnTo>
                  <a:lnTo>
                    <a:pt x="89212" y="88349"/>
                  </a:lnTo>
                  <a:lnTo>
                    <a:pt x="0" y="88349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47625"/>
              <a:ext cx="89212" cy="1359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-5400000">
            <a:off x="7200821" y="4408923"/>
            <a:ext cx="311166" cy="308157"/>
            <a:chOff x="0" y="0"/>
            <a:chExt cx="89212" cy="8834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9212" cy="88349"/>
            </a:xfrm>
            <a:custGeom>
              <a:avLst/>
              <a:gdLst/>
              <a:ahLst/>
              <a:cxnLst/>
              <a:rect r="r" b="b" t="t" l="l"/>
              <a:pathLst>
                <a:path h="88349" w="89212">
                  <a:moveTo>
                    <a:pt x="0" y="0"/>
                  </a:moveTo>
                  <a:lnTo>
                    <a:pt x="89212" y="0"/>
                  </a:lnTo>
                  <a:lnTo>
                    <a:pt x="89212" y="88349"/>
                  </a:lnTo>
                  <a:lnTo>
                    <a:pt x="0" y="88349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47625"/>
              <a:ext cx="89212" cy="1359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9911780" y="3838457"/>
            <a:ext cx="4968927" cy="8801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139"/>
              </a:lnSpc>
              <a:spcBef>
                <a:spcPct val="0"/>
              </a:spcBef>
            </a:pPr>
            <a:r>
              <a:rPr lang="en-US" sz="50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THANK YOU !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8533135" y="5362607"/>
            <a:ext cx="7726541" cy="1480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Made By:-</a:t>
            </a:r>
          </a:p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Ayush Pandita - J013</a:t>
            </a:r>
          </a:p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Prithvi Singh - J046</a:t>
            </a:r>
          </a:p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Suchir Thaokar - J065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24166" y="2113107"/>
            <a:ext cx="14839668" cy="7145193"/>
            <a:chOff x="0" y="0"/>
            <a:chExt cx="3908390" cy="188186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908390" cy="1881862"/>
            </a:xfrm>
            <a:custGeom>
              <a:avLst/>
              <a:gdLst/>
              <a:ahLst/>
              <a:cxnLst/>
              <a:rect r="r" b="b" t="t" l="l"/>
              <a:pathLst>
                <a:path h="1881862" w="3908390">
                  <a:moveTo>
                    <a:pt x="0" y="0"/>
                  </a:moveTo>
                  <a:lnTo>
                    <a:pt x="3908390" y="0"/>
                  </a:lnTo>
                  <a:lnTo>
                    <a:pt x="3908390" y="1881862"/>
                  </a:lnTo>
                  <a:lnTo>
                    <a:pt x="0" y="1881862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908390" cy="19294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979588" y="7516926"/>
            <a:ext cx="6304504" cy="3522642"/>
          </a:xfrm>
          <a:custGeom>
            <a:avLst/>
            <a:gdLst/>
            <a:ahLst/>
            <a:cxnLst/>
            <a:rect r="r" b="b" t="t" l="l"/>
            <a:pathLst>
              <a:path h="3522642" w="6304504">
                <a:moveTo>
                  <a:pt x="0" y="0"/>
                </a:moveTo>
                <a:lnTo>
                  <a:pt x="6304504" y="0"/>
                </a:lnTo>
                <a:lnTo>
                  <a:pt x="6304504" y="3522641"/>
                </a:lnTo>
                <a:lnTo>
                  <a:pt x="0" y="35226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5192266" y="1344691"/>
            <a:ext cx="747321" cy="768415"/>
            <a:chOff x="0" y="0"/>
            <a:chExt cx="196825" cy="20238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6825" cy="202381"/>
            </a:xfrm>
            <a:custGeom>
              <a:avLst/>
              <a:gdLst/>
              <a:ahLst/>
              <a:cxnLst/>
              <a:rect r="r" b="b" t="t" l="l"/>
              <a:pathLst>
                <a:path h="202381" w="196825">
                  <a:moveTo>
                    <a:pt x="0" y="0"/>
                  </a:moveTo>
                  <a:lnTo>
                    <a:pt x="196825" y="0"/>
                  </a:lnTo>
                  <a:lnTo>
                    <a:pt x="196825" y="202381"/>
                  </a:lnTo>
                  <a:lnTo>
                    <a:pt x="0" y="202381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196825" cy="250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943935" y="2542991"/>
            <a:ext cx="12400129" cy="1111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71"/>
              </a:lnSpc>
            </a:pPr>
            <a:r>
              <a:rPr lang="en-US" sz="647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Problem Statement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538998" y="3957462"/>
            <a:ext cx="9210005" cy="4451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What is Parkinson’s Disease?</a:t>
            </a:r>
          </a:p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A progressive nervous system disorder that affects movement.</a:t>
            </a:r>
          </a:p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Symptoms include tremors, stiffness, and difficulty with balance and coordination.</a:t>
            </a:r>
          </a:p>
          <a:p>
            <a:pPr algn="just">
              <a:lnSpc>
                <a:spcPts val="2940"/>
              </a:lnSpc>
            </a:pPr>
          </a:p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Why is Early Detection Important?</a:t>
            </a:r>
          </a:p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Early diagnosis can help manage symptoms and improve the patient’s quality of life.</a:t>
            </a:r>
          </a:p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Traditional diagnosis methods rely on clinical assessments, which can be subjective.</a:t>
            </a:r>
          </a:p>
          <a:p>
            <a:pPr algn="just">
              <a:lnSpc>
                <a:spcPts val="2940"/>
              </a:lnSpc>
            </a:pPr>
          </a:p>
          <a:p>
            <a:pPr algn="just">
              <a:lnSpc>
                <a:spcPts val="2940"/>
              </a:lnSpc>
            </a:pPr>
          </a:p>
        </p:txBody>
      </p:sp>
      <p:grpSp>
        <p:nvGrpSpPr>
          <p:cNvPr name="Group 12" id="12"/>
          <p:cNvGrpSpPr/>
          <p:nvPr/>
        </p:nvGrpSpPr>
        <p:grpSpPr>
          <a:xfrm rot="0">
            <a:off x="16250742" y="2393082"/>
            <a:ext cx="626183" cy="566519"/>
            <a:chOff x="0" y="0"/>
            <a:chExt cx="164921" cy="14920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64921" cy="149207"/>
            </a:xfrm>
            <a:custGeom>
              <a:avLst/>
              <a:gdLst/>
              <a:ahLst/>
              <a:cxnLst/>
              <a:rect r="r" b="b" t="t" l="l"/>
              <a:pathLst>
                <a:path h="149207" w="164921">
                  <a:moveTo>
                    <a:pt x="0" y="0"/>
                  </a:moveTo>
                  <a:lnTo>
                    <a:pt x="164921" y="0"/>
                  </a:lnTo>
                  <a:lnTo>
                    <a:pt x="164921" y="149207"/>
                  </a:lnTo>
                  <a:lnTo>
                    <a:pt x="0" y="149207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164921" cy="1968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6721829" y="1579328"/>
            <a:ext cx="310192" cy="299142"/>
            <a:chOff x="0" y="0"/>
            <a:chExt cx="81697" cy="7878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569070" y="6854327"/>
            <a:ext cx="310192" cy="299142"/>
            <a:chOff x="0" y="0"/>
            <a:chExt cx="81697" cy="7878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2333412" y="7516926"/>
            <a:ext cx="310192" cy="299142"/>
            <a:chOff x="0" y="0"/>
            <a:chExt cx="81697" cy="78786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24166" y="2113107"/>
            <a:ext cx="14839668" cy="7145193"/>
            <a:chOff x="0" y="0"/>
            <a:chExt cx="3908390" cy="188186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908390" cy="1881862"/>
            </a:xfrm>
            <a:custGeom>
              <a:avLst/>
              <a:gdLst/>
              <a:ahLst/>
              <a:cxnLst/>
              <a:rect r="r" b="b" t="t" l="l"/>
              <a:pathLst>
                <a:path h="1881862" w="3908390">
                  <a:moveTo>
                    <a:pt x="0" y="0"/>
                  </a:moveTo>
                  <a:lnTo>
                    <a:pt x="3908390" y="0"/>
                  </a:lnTo>
                  <a:lnTo>
                    <a:pt x="3908390" y="1881862"/>
                  </a:lnTo>
                  <a:lnTo>
                    <a:pt x="0" y="1881862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908390" cy="19294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979588" y="7516926"/>
            <a:ext cx="6304504" cy="3522642"/>
          </a:xfrm>
          <a:custGeom>
            <a:avLst/>
            <a:gdLst/>
            <a:ahLst/>
            <a:cxnLst/>
            <a:rect r="r" b="b" t="t" l="l"/>
            <a:pathLst>
              <a:path h="3522642" w="6304504">
                <a:moveTo>
                  <a:pt x="0" y="0"/>
                </a:moveTo>
                <a:lnTo>
                  <a:pt x="6304504" y="0"/>
                </a:lnTo>
                <a:lnTo>
                  <a:pt x="6304504" y="3522641"/>
                </a:lnTo>
                <a:lnTo>
                  <a:pt x="0" y="35226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5192266" y="1344691"/>
            <a:ext cx="747321" cy="768415"/>
            <a:chOff x="0" y="0"/>
            <a:chExt cx="196825" cy="20238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6825" cy="202381"/>
            </a:xfrm>
            <a:custGeom>
              <a:avLst/>
              <a:gdLst/>
              <a:ahLst/>
              <a:cxnLst/>
              <a:rect r="r" b="b" t="t" l="l"/>
              <a:pathLst>
                <a:path h="202381" w="196825">
                  <a:moveTo>
                    <a:pt x="0" y="0"/>
                  </a:moveTo>
                  <a:lnTo>
                    <a:pt x="196825" y="0"/>
                  </a:lnTo>
                  <a:lnTo>
                    <a:pt x="196825" y="202381"/>
                  </a:lnTo>
                  <a:lnTo>
                    <a:pt x="0" y="202381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196825" cy="250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943935" y="2542991"/>
            <a:ext cx="12400129" cy="1111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71"/>
              </a:lnSpc>
            </a:pPr>
            <a:r>
              <a:rPr lang="en-US" sz="647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Problem Statement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538998" y="3977913"/>
            <a:ext cx="9210005" cy="4080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Our Goal:</a:t>
            </a:r>
          </a:p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Develop a comprehensive platform for keystroke analysis and voice analysis to aid in the early detection of Parkinson’s Disease.</a:t>
            </a:r>
          </a:p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Utilize Stochastic Gradient Descent (SGD) classifier for keystroke-based analysis.</a:t>
            </a:r>
          </a:p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Apply CatBoost for voice-based classification to enhance prediction accuracy.</a:t>
            </a:r>
          </a:p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Build an interactive chatbot to assist users by answering queries related to Parkinson’s Disease and providing insights based on test results.</a:t>
            </a:r>
          </a:p>
          <a:p>
            <a:pPr algn="just">
              <a:lnSpc>
                <a:spcPts val="2940"/>
              </a:lnSpc>
            </a:pPr>
          </a:p>
        </p:txBody>
      </p:sp>
      <p:grpSp>
        <p:nvGrpSpPr>
          <p:cNvPr name="Group 12" id="12"/>
          <p:cNvGrpSpPr/>
          <p:nvPr/>
        </p:nvGrpSpPr>
        <p:grpSpPr>
          <a:xfrm rot="0">
            <a:off x="16250742" y="2393082"/>
            <a:ext cx="626183" cy="566519"/>
            <a:chOff x="0" y="0"/>
            <a:chExt cx="164921" cy="14920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64921" cy="149207"/>
            </a:xfrm>
            <a:custGeom>
              <a:avLst/>
              <a:gdLst/>
              <a:ahLst/>
              <a:cxnLst/>
              <a:rect r="r" b="b" t="t" l="l"/>
              <a:pathLst>
                <a:path h="149207" w="164921">
                  <a:moveTo>
                    <a:pt x="0" y="0"/>
                  </a:moveTo>
                  <a:lnTo>
                    <a:pt x="164921" y="0"/>
                  </a:lnTo>
                  <a:lnTo>
                    <a:pt x="164921" y="149207"/>
                  </a:lnTo>
                  <a:lnTo>
                    <a:pt x="0" y="149207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164921" cy="1968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6721829" y="1579328"/>
            <a:ext cx="310192" cy="299142"/>
            <a:chOff x="0" y="0"/>
            <a:chExt cx="81697" cy="7878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569070" y="6854327"/>
            <a:ext cx="310192" cy="299142"/>
            <a:chOff x="0" y="0"/>
            <a:chExt cx="81697" cy="7878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2333412" y="7516926"/>
            <a:ext cx="310192" cy="299142"/>
            <a:chOff x="0" y="0"/>
            <a:chExt cx="81697" cy="78786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94154" y="777860"/>
            <a:ext cx="16065146" cy="9103802"/>
            <a:chOff x="0" y="0"/>
            <a:chExt cx="4231150" cy="239770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31149" cy="2397709"/>
            </a:xfrm>
            <a:custGeom>
              <a:avLst/>
              <a:gdLst/>
              <a:ahLst/>
              <a:cxnLst/>
              <a:rect r="r" b="b" t="t" l="l"/>
              <a:pathLst>
                <a:path h="2397709" w="4231149">
                  <a:moveTo>
                    <a:pt x="0" y="0"/>
                  </a:moveTo>
                  <a:lnTo>
                    <a:pt x="4231149" y="0"/>
                  </a:lnTo>
                  <a:lnTo>
                    <a:pt x="4231149" y="2397709"/>
                  </a:lnTo>
                  <a:lnTo>
                    <a:pt x="0" y="2397709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231150" cy="24453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942001" y="1349885"/>
            <a:ext cx="8866694" cy="8801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139"/>
              </a:lnSpc>
              <a:spcBef>
                <a:spcPct val="0"/>
              </a:spcBef>
            </a:pPr>
            <a:r>
              <a:rPr lang="en-US" sz="50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Dataset Overview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0314226" y="3176179"/>
            <a:ext cx="5973130" cy="4911097"/>
          </a:xfrm>
          <a:custGeom>
            <a:avLst/>
            <a:gdLst/>
            <a:ahLst/>
            <a:cxnLst/>
            <a:rect r="r" b="b" t="t" l="l"/>
            <a:pathLst>
              <a:path h="4911097" w="5973130">
                <a:moveTo>
                  <a:pt x="0" y="0"/>
                </a:moveTo>
                <a:lnTo>
                  <a:pt x="5973130" y="0"/>
                </a:lnTo>
                <a:lnTo>
                  <a:pt x="5973130" y="4911097"/>
                </a:lnTo>
                <a:lnTo>
                  <a:pt x="0" y="49110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1983496" y="-868048"/>
            <a:ext cx="6304504" cy="3522642"/>
          </a:xfrm>
          <a:custGeom>
            <a:avLst/>
            <a:gdLst/>
            <a:ahLst/>
            <a:cxnLst/>
            <a:rect r="r" b="b" t="t" l="l"/>
            <a:pathLst>
              <a:path h="3522642" w="6304504">
                <a:moveTo>
                  <a:pt x="0" y="0"/>
                </a:moveTo>
                <a:lnTo>
                  <a:pt x="6304504" y="0"/>
                </a:lnTo>
                <a:lnTo>
                  <a:pt x="6304504" y="3522641"/>
                </a:lnTo>
                <a:lnTo>
                  <a:pt x="0" y="352264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9052685" y="6933768"/>
            <a:ext cx="310192" cy="299142"/>
            <a:chOff x="0" y="0"/>
            <a:chExt cx="81697" cy="7878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817027" y="7851090"/>
            <a:ext cx="310192" cy="299142"/>
            <a:chOff x="0" y="0"/>
            <a:chExt cx="81697" cy="7878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720132" y="379573"/>
            <a:ext cx="747321" cy="768415"/>
            <a:chOff x="0" y="0"/>
            <a:chExt cx="196825" cy="202381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96825" cy="202381"/>
            </a:xfrm>
            <a:custGeom>
              <a:avLst/>
              <a:gdLst/>
              <a:ahLst/>
              <a:cxnLst/>
              <a:rect r="r" b="b" t="t" l="l"/>
              <a:pathLst>
                <a:path h="202381" w="196825">
                  <a:moveTo>
                    <a:pt x="0" y="0"/>
                  </a:moveTo>
                  <a:lnTo>
                    <a:pt x="196825" y="0"/>
                  </a:lnTo>
                  <a:lnTo>
                    <a:pt x="196825" y="202381"/>
                  </a:lnTo>
                  <a:lnTo>
                    <a:pt x="0" y="202381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196825" cy="250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756512" y="3579309"/>
            <a:ext cx="626183" cy="566519"/>
            <a:chOff x="0" y="0"/>
            <a:chExt cx="164921" cy="14920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64921" cy="149207"/>
            </a:xfrm>
            <a:custGeom>
              <a:avLst/>
              <a:gdLst/>
              <a:ahLst/>
              <a:cxnLst/>
              <a:rect r="r" b="b" t="t" l="l"/>
              <a:pathLst>
                <a:path h="149207" w="164921">
                  <a:moveTo>
                    <a:pt x="0" y="0"/>
                  </a:moveTo>
                  <a:lnTo>
                    <a:pt x="164921" y="0"/>
                  </a:lnTo>
                  <a:lnTo>
                    <a:pt x="164921" y="149207"/>
                  </a:lnTo>
                  <a:lnTo>
                    <a:pt x="0" y="149207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164921" cy="1968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409941" y="1967432"/>
            <a:ext cx="310192" cy="299142"/>
            <a:chOff x="0" y="0"/>
            <a:chExt cx="81697" cy="78786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1942001" y="2717147"/>
            <a:ext cx="6653484" cy="7052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Dataset Used: Tappy Data &amp; Parkinson’s Dataset</a:t>
            </a:r>
          </a:p>
          <a:p>
            <a:pPr algn="just">
              <a:lnSpc>
                <a:spcPts val="2940"/>
              </a:lnSpc>
            </a:pP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Tappy  Data Source:-</a:t>
            </a:r>
            <a:r>
              <a:rPr lang="en-US" sz="2100" u="sng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  <a:hlinkClick r:id="rId6" tooltip="https://physionet.org/content/tappy/1.0.0/"/>
              </a:rPr>
              <a:t> https://physionet.org/content/tappy/1.0.0/</a:t>
            </a:r>
          </a:p>
          <a:p>
            <a:pPr algn="l">
              <a:lnSpc>
                <a:spcPts val="2940"/>
              </a:lnSpc>
            </a:pP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Parkinsons Data Source:-</a:t>
            </a:r>
          </a:p>
          <a:p>
            <a:pPr algn="l">
              <a:lnSpc>
                <a:spcPts val="2940"/>
              </a:lnSpc>
            </a:pPr>
            <a:r>
              <a:rPr lang="en-US" sz="2100" u="sng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  <a:hlinkClick r:id="rId7" tooltip="https://archive.ics.uci.edu/dataset/174/parkinsons"/>
              </a:rPr>
              <a:t>https://archive.ics.uci.edu/dataset/174/parkinsons</a:t>
            </a:r>
          </a:p>
          <a:p>
            <a:pPr algn="just">
              <a:lnSpc>
                <a:spcPts val="2940"/>
              </a:lnSpc>
            </a:pPr>
          </a:p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Key Features:</a:t>
            </a:r>
          </a:p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Jitter &amp; Shimmer: Measures of frequency and amplitude variation.</a:t>
            </a:r>
          </a:p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Noise-to-Harmonics Ratio (NHR): Represents the proportion of noise in the signal.</a:t>
            </a:r>
          </a:p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Motor Function Data from Tappy: Analyzing typing patterns.</a:t>
            </a:r>
          </a:p>
          <a:p>
            <a:pPr algn="just">
              <a:lnSpc>
                <a:spcPts val="2940"/>
              </a:lnSpc>
            </a:pPr>
          </a:p>
          <a:p>
            <a:pPr algn="just">
              <a:lnSpc>
                <a:spcPts val="2940"/>
              </a:lnSpc>
            </a:pPr>
          </a:p>
          <a:p>
            <a:pPr algn="just">
              <a:lnSpc>
                <a:spcPts val="2940"/>
              </a:lnSpc>
            </a:pPr>
          </a:p>
          <a:p>
            <a:pPr algn="just">
              <a:lnSpc>
                <a:spcPts val="294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24166" y="382687"/>
            <a:ext cx="14839668" cy="9538021"/>
            <a:chOff x="0" y="0"/>
            <a:chExt cx="3908390" cy="251207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908390" cy="2512071"/>
            </a:xfrm>
            <a:custGeom>
              <a:avLst/>
              <a:gdLst/>
              <a:ahLst/>
              <a:cxnLst/>
              <a:rect r="r" b="b" t="t" l="l"/>
              <a:pathLst>
                <a:path h="2512071" w="3908390">
                  <a:moveTo>
                    <a:pt x="0" y="0"/>
                  </a:moveTo>
                  <a:lnTo>
                    <a:pt x="3908390" y="0"/>
                  </a:lnTo>
                  <a:lnTo>
                    <a:pt x="3908390" y="2512071"/>
                  </a:lnTo>
                  <a:lnTo>
                    <a:pt x="0" y="251207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908390" cy="25596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979588" y="7516926"/>
            <a:ext cx="6304504" cy="3522642"/>
          </a:xfrm>
          <a:custGeom>
            <a:avLst/>
            <a:gdLst/>
            <a:ahLst/>
            <a:cxnLst/>
            <a:rect r="r" b="b" t="t" l="l"/>
            <a:pathLst>
              <a:path h="3522642" w="6304504">
                <a:moveTo>
                  <a:pt x="0" y="0"/>
                </a:moveTo>
                <a:lnTo>
                  <a:pt x="6304504" y="0"/>
                </a:lnTo>
                <a:lnTo>
                  <a:pt x="6304504" y="3522641"/>
                </a:lnTo>
                <a:lnTo>
                  <a:pt x="0" y="35226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5192266" y="1344691"/>
            <a:ext cx="747321" cy="768415"/>
            <a:chOff x="0" y="0"/>
            <a:chExt cx="196825" cy="20238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6825" cy="202381"/>
            </a:xfrm>
            <a:custGeom>
              <a:avLst/>
              <a:gdLst/>
              <a:ahLst/>
              <a:cxnLst/>
              <a:rect r="r" b="b" t="t" l="l"/>
              <a:pathLst>
                <a:path h="202381" w="196825">
                  <a:moveTo>
                    <a:pt x="0" y="0"/>
                  </a:moveTo>
                  <a:lnTo>
                    <a:pt x="196825" y="0"/>
                  </a:lnTo>
                  <a:lnTo>
                    <a:pt x="196825" y="202381"/>
                  </a:lnTo>
                  <a:lnTo>
                    <a:pt x="0" y="202381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196825" cy="250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943935" y="722135"/>
            <a:ext cx="12400129" cy="1111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71"/>
              </a:lnSpc>
            </a:pPr>
            <a:r>
              <a:rPr lang="en-US" sz="647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Tech Stack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538998" y="2462037"/>
            <a:ext cx="9210005" cy="7132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79"/>
              </a:lnSpc>
            </a:pPr>
            <a:r>
              <a:rPr lang="en-US" sz="26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Keystroke Analysis:</a:t>
            </a:r>
          </a:p>
          <a:p>
            <a:pPr algn="just" marL="582927" indent="-291463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Algorithm: Stochastic Gradient Descent (SGD)</a:t>
            </a:r>
          </a:p>
          <a:p>
            <a:pPr algn="just" marL="582927" indent="-291463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Libraries: Scikit-learn, Pandas, NumPy</a:t>
            </a:r>
          </a:p>
          <a:p>
            <a:pPr algn="just" marL="582927" indent="-291463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Processing: Feature extraction from typing patterns</a:t>
            </a:r>
          </a:p>
          <a:p>
            <a:pPr algn="just">
              <a:lnSpc>
                <a:spcPts val="3779"/>
              </a:lnSpc>
            </a:pPr>
            <a:r>
              <a:rPr lang="en-US" sz="26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Voice Analysis:</a:t>
            </a:r>
          </a:p>
          <a:p>
            <a:pPr algn="just" marL="582927" indent="-291463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Algorithm: CatBoost</a:t>
            </a:r>
          </a:p>
          <a:p>
            <a:pPr algn="just" marL="582927" indent="-291463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Libraries: CatBoost, Librosa, Pandas, NumPy</a:t>
            </a:r>
          </a:p>
          <a:p>
            <a:pPr algn="just" marL="582927" indent="-291463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Processing: Feature extraction from audio recordings</a:t>
            </a:r>
          </a:p>
          <a:p>
            <a:pPr algn="just">
              <a:lnSpc>
                <a:spcPts val="3779"/>
              </a:lnSpc>
            </a:pPr>
            <a:r>
              <a:rPr lang="en-US" sz="26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Chatbot for Queries:</a:t>
            </a:r>
          </a:p>
          <a:p>
            <a:pPr algn="just" marL="582927" indent="-291463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API: Google API Key for chatbot integration</a:t>
            </a:r>
          </a:p>
          <a:p>
            <a:pPr algn="just">
              <a:lnSpc>
                <a:spcPts val="3779"/>
              </a:lnSpc>
            </a:pPr>
            <a:r>
              <a:rPr lang="en-US" sz="26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Platform &amp; Deployment:</a:t>
            </a:r>
          </a:p>
          <a:p>
            <a:pPr algn="just" marL="582927" indent="-291463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Frontend: Gradio (for user-friendly interaction)</a:t>
            </a:r>
          </a:p>
          <a:p>
            <a:pPr algn="just">
              <a:lnSpc>
                <a:spcPts val="3779"/>
              </a:lnSpc>
            </a:pPr>
          </a:p>
          <a:p>
            <a:pPr algn="just">
              <a:lnSpc>
                <a:spcPts val="3779"/>
              </a:lnSpc>
            </a:pPr>
          </a:p>
        </p:txBody>
      </p:sp>
      <p:grpSp>
        <p:nvGrpSpPr>
          <p:cNvPr name="Group 12" id="12"/>
          <p:cNvGrpSpPr/>
          <p:nvPr/>
        </p:nvGrpSpPr>
        <p:grpSpPr>
          <a:xfrm rot="0">
            <a:off x="16250742" y="2393082"/>
            <a:ext cx="626183" cy="566519"/>
            <a:chOff x="0" y="0"/>
            <a:chExt cx="164921" cy="14920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64921" cy="149207"/>
            </a:xfrm>
            <a:custGeom>
              <a:avLst/>
              <a:gdLst/>
              <a:ahLst/>
              <a:cxnLst/>
              <a:rect r="r" b="b" t="t" l="l"/>
              <a:pathLst>
                <a:path h="149207" w="164921">
                  <a:moveTo>
                    <a:pt x="0" y="0"/>
                  </a:moveTo>
                  <a:lnTo>
                    <a:pt x="164921" y="0"/>
                  </a:lnTo>
                  <a:lnTo>
                    <a:pt x="164921" y="149207"/>
                  </a:lnTo>
                  <a:lnTo>
                    <a:pt x="0" y="149207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164921" cy="1968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6721829" y="1579328"/>
            <a:ext cx="310192" cy="299142"/>
            <a:chOff x="0" y="0"/>
            <a:chExt cx="81697" cy="7878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569070" y="6854327"/>
            <a:ext cx="310192" cy="299142"/>
            <a:chOff x="0" y="0"/>
            <a:chExt cx="81697" cy="7878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2333412" y="7516926"/>
            <a:ext cx="310192" cy="299142"/>
            <a:chOff x="0" y="0"/>
            <a:chExt cx="81697" cy="78786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24166" y="2113107"/>
            <a:ext cx="14839668" cy="7145193"/>
            <a:chOff x="0" y="0"/>
            <a:chExt cx="3908390" cy="188186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908390" cy="1881862"/>
            </a:xfrm>
            <a:custGeom>
              <a:avLst/>
              <a:gdLst/>
              <a:ahLst/>
              <a:cxnLst/>
              <a:rect r="r" b="b" t="t" l="l"/>
              <a:pathLst>
                <a:path h="1881862" w="3908390">
                  <a:moveTo>
                    <a:pt x="0" y="0"/>
                  </a:moveTo>
                  <a:lnTo>
                    <a:pt x="3908390" y="0"/>
                  </a:lnTo>
                  <a:lnTo>
                    <a:pt x="3908390" y="1881862"/>
                  </a:lnTo>
                  <a:lnTo>
                    <a:pt x="0" y="1881862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908390" cy="19294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979588" y="7516926"/>
            <a:ext cx="6304504" cy="3522642"/>
          </a:xfrm>
          <a:custGeom>
            <a:avLst/>
            <a:gdLst/>
            <a:ahLst/>
            <a:cxnLst/>
            <a:rect r="r" b="b" t="t" l="l"/>
            <a:pathLst>
              <a:path h="3522642" w="6304504">
                <a:moveTo>
                  <a:pt x="0" y="0"/>
                </a:moveTo>
                <a:lnTo>
                  <a:pt x="6304504" y="0"/>
                </a:lnTo>
                <a:lnTo>
                  <a:pt x="6304504" y="3522641"/>
                </a:lnTo>
                <a:lnTo>
                  <a:pt x="0" y="35226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5192266" y="1344691"/>
            <a:ext cx="747321" cy="768415"/>
            <a:chOff x="0" y="0"/>
            <a:chExt cx="196825" cy="20238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6825" cy="202381"/>
            </a:xfrm>
            <a:custGeom>
              <a:avLst/>
              <a:gdLst/>
              <a:ahLst/>
              <a:cxnLst/>
              <a:rect r="r" b="b" t="t" l="l"/>
              <a:pathLst>
                <a:path h="202381" w="196825">
                  <a:moveTo>
                    <a:pt x="0" y="0"/>
                  </a:moveTo>
                  <a:lnTo>
                    <a:pt x="196825" y="0"/>
                  </a:lnTo>
                  <a:lnTo>
                    <a:pt x="196825" y="202381"/>
                  </a:lnTo>
                  <a:lnTo>
                    <a:pt x="0" y="202381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196825" cy="250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943935" y="2542991"/>
            <a:ext cx="12400129" cy="1111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71"/>
              </a:lnSpc>
            </a:pPr>
            <a:r>
              <a:rPr lang="en-US" sz="647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Solution Offered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538998" y="3732495"/>
            <a:ext cx="9210005" cy="5566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40"/>
              </a:lnSpc>
            </a:pPr>
          </a:p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Machine Learning-Based Early Detection:</a:t>
            </a:r>
          </a:p>
          <a:p>
            <a:pPr algn="just" marL="906780" indent="-302260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Implemented a Stochastic Gradient Descent (SGD) Classifier for efficient and scalable detection of Parkinson’s Disease.</a:t>
            </a:r>
          </a:p>
          <a:p>
            <a:pPr algn="just" marL="906780" indent="-302260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Utilized Tappy data and voice-based features to enhance detection accuracy.</a:t>
            </a:r>
          </a:p>
          <a:p>
            <a:pPr algn="just">
              <a:lnSpc>
                <a:spcPts val="2940"/>
              </a:lnSpc>
            </a:pPr>
          </a:p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Feature Engineering &amp; Preprocessing:</a:t>
            </a:r>
          </a:p>
          <a:p>
            <a:pPr algn="just" marL="906780" indent="-302260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Identified key biomarkers such as Jitter, Shimmer, and NHR for better classification.</a:t>
            </a:r>
          </a:p>
          <a:p>
            <a:pPr algn="just" marL="906780" indent="-302260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Applied scaling and normalization techniques to handle data variations.</a:t>
            </a:r>
          </a:p>
          <a:p>
            <a:pPr algn="just" marL="906780" indent="-302260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Addressed data imbalance using resampling techniques to improve model performance.</a:t>
            </a:r>
          </a:p>
          <a:p>
            <a:pPr algn="just">
              <a:lnSpc>
                <a:spcPts val="2940"/>
              </a:lnSpc>
            </a:pPr>
          </a:p>
        </p:txBody>
      </p:sp>
      <p:grpSp>
        <p:nvGrpSpPr>
          <p:cNvPr name="Group 12" id="12"/>
          <p:cNvGrpSpPr/>
          <p:nvPr/>
        </p:nvGrpSpPr>
        <p:grpSpPr>
          <a:xfrm rot="0">
            <a:off x="16250742" y="2393082"/>
            <a:ext cx="626183" cy="566519"/>
            <a:chOff x="0" y="0"/>
            <a:chExt cx="164921" cy="14920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64921" cy="149207"/>
            </a:xfrm>
            <a:custGeom>
              <a:avLst/>
              <a:gdLst/>
              <a:ahLst/>
              <a:cxnLst/>
              <a:rect r="r" b="b" t="t" l="l"/>
              <a:pathLst>
                <a:path h="149207" w="164921">
                  <a:moveTo>
                    <a:pt x="0" y="0"/>
                  </a:moveTo>
                  <a:lnTo>
                    <a:pt x="164921" y="0"/>
                  </a:lnTo>
                  <a:lnTo>
                    <a:pt x="164921" y="149207"/>
                  </a:lnTo>
                  <a:lnTo>
                    <a:pt x="0" y="149207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164921" cy="1968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6721829" y="1579328"/>
            <a:ext cx="310192" cy="299142"/>
            <a:chOff x="0" y="0"/>
            <a:chExt cx="81697" cy="7878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569070" y="6854327"/>
            <a:ext cx="310192" cy="299142"/>
            <a:chOff x="0" y="0"/>
            <a:chExt cx="81697" cy="7878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2333412" y="7516926"/>
            <a:ext cx="310192" cy="299142"/>
            <a:chOff x="0" y="0"/>
            <a:chExt cx="81697" cy="78786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24166" y="2113107"/>
            <a:ext cx="14839668" cy="7145193"/>
            <a:chOff x="0" y="0"/>
            <a:chExt cx="3908390" cy="188186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908390" cy="1881862"/>
            </a:xfrm>
            <a:custGeom>
              <a:avLst/>
              <a:gdLst/>
              <a:ahLst/>
              <a:cxnLst/>
              <a:rect r="r" b="b" t="t" l="l"/>
              <a:pathLst>
                <a:path h="1881862" w="3908390">
                  <a:moveTo>
                    <a:pt x="0" y="0"/>
                  </a:moveTo>
                  <a:lnTo>
                    <a:pt x="3908390" y="0"/>
                  </a:lnTo>
                  <a:lnTo>
                    <a:pt x="3908390" y="1881862"/>
                  </a:lnTo>
                  <a:lnTo>
                    <a:pt x="0" y="1881862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908390" cy="19294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979588" y="7516926"/>
            <a:ext cx="6304504" cy="3522642"/>
          </a:xfrm>
          <a:custGeom>
            <a:avLst/>
            <a:gdLst/>
            <a:ahLst/>
            <a:cxnLst/>
            <a:rect r="r" b="b" t="t" l="l"/>
            <a:pathLst>
              <a:path h="3522642" w="6304504">
                <a:moveTo>
                  <a:pt x="0" y="0"/>
                </a:moveTo>
                <a:lnTo>
                  <a:pt x="6304504" y="0"/>
                </a:lnTo>
                <a:lnTo>
                  <a:pt x="6304504" y="3522641"/>
                </a:lnTo>
                <a:lnTo>
                  <a:pt x="0" y="35226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5192266" y="1344691"/>
            <a:ext cx="747321" cy="768415"/>
            <a:chOff x="0" y="0"/>
            <a:chExt cx="196825" cy="20238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6825" cy="202381"/>
            </a:xfrm>
            <a:custGeom>
              <a:avLst/>
              <a:gdLst/>
              <a:ahLst/>
              <a:cxnLst/>
              <a:rect r="r" b="b" t="t" l="l"/>
              <a:pathLst>
                <a:path h="202381" w="196825">
                  <a:moveTo>
                    <a:pt x="0" y="0"/>
                  </a:moveTo>
                  <a:lnTo>
                    <a:pt x="196825" y="0"/>
                  </a:lnTo>
                  <a:lnTo>
                    <a:pt x="196825" y="202381"/>
                  </a:lnTo>
                  <a:lnTo>
                    <a:pt x="0" y="202381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196825" cy="250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943935" y="2542991"/>
            <a:ext cx="12400129" cy="1111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71"/>
              </a:lnSpc>
            </a:pPr>
            <a:r>
              <a:rPr lang="en-US" sz="647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Solution Offered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538998" y="3732495"/>
            <a:ext cx="9210005" cy="4823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40"/>
              </a:lnSpc>
            </a:pPr>
          </a:p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Lightweight and Deployable Model:</a:t>
            </a:r>
          </a:p>
          <a:p>
            <a:pPr algn="just" marL="906780" indent="-302260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Developed a streamlined model suitable for real-time applications.</a:t>
            </a:r>
          </a:p>
          <a:p>
            <a:pPr algn="just" marL="906780" indent="-302260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Potential integration with mobile or web-based diagnostic tools for easy access.</a:t>
            </a:r>
          </a:p>
          <a:p>
            <a:pPr algn="just">
              <a:lnSpc>
                <a:spcPts val="2940"/>
              </a:lnSpc>
            </a:pPr>
          </a:p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Interpretability &amp; Explainability:</a:t>
            </a:r>
          </a:p>
          <a:p>
            <a:pPr algn="just" marL="906780" indent="-302260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Conducted feature importance analysis to provide insights into the most critical predictors.</a:t>
            </a:r>
          </a:p>
          <a:p>
            <a:pPr algn="just" marL="906780" indent="-302260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Ensured the model’s decisions are transparent for potential clinical use.</a:t>
            </a:r>
          </a:p>
          <a:p>
            <a:pPr algn="just">
              <a:lnSpc>
                <a:spcPts val="2940"/>
              </a:lnSpc>
            </a:pPr>
          </a:p>
        </p:txBody>
      </p:sp>
      <p:grpSp>
        <p:nvGrpSpPr>
          <p:cNvPr name="Group 12" id="12"/>
          <p:cNvGrpSpPr/>
          <p:nvPr/>
        </p:nvGrpSpPr>
        <p:grpSpPr>
          <a:xfrm rot="0">
            <a:off x="16250742" y="2393082"/>
            <a:ext cx="626183" cy="566519"/>
            <a:chOff x="0" y="0"/>
            <a:chExt cx="164921" cy="14920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64921" cy="149207"/>
            </a:xfrm>
            <a:custGeom>
              <a:avLst/>
              <a:gdLst/>
              <a:ahLst/>
              <a:cxnLst/>
              <a:rect r="r" b="b" t="t" l="l"/>
              <a:pathLst>
                <a:path h="149207" w="164921">
                  <a:moveTo>
                    <a:pt x="0" y="0"/>
                  </a:moveTo>
                  <a:lnTo>
                    <a:pt x="164921" y="0"/>
                  </a:lnTo>
                  <a:lnTo>
                    <a:pt x="164921" y="149207"/>
                  </a:lnTo>
                  <a:lnTo>
                    <a:pt x="0" y="149207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164921" cy="1968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6721829" y="1579328"/>
            <a:ext cx="310192" cy="299142"/>
            <a:chOff x="0" y="0"/>
            <a:chExt cx="81697" cy="7878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569070" y="6854327"/>
            <a:ext cx="310192" cy="299142"/>
            <a:chOff x="0" y="0"/>
            <a:chExt cx="81697" cy="7878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2333412" y="7516926"/>
            <a:ext cx="310192" cy="299142"/>
            <a:chOff x="0" y="0"/>
            <a:chExt cx="81697" cy="78786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353028" y="2133760"/>
            <a:ext cx="9906272" cy="5954269"/>
            <a:chOff x="0" y="0"/>
            <a:chExt cx="2609059" cy="156820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609059" cy="1568203"/>
            </a:xfrm>
            <a:custGeom>
              <a:avLst/>
              <a:gdLst/>
              <a:ahLst/>
              <a:cxnLst/>
              <a:rect r="r" b="b" t="t" l="l"/>
              <a:pathLst>
                <a:path h="1568203" w="2609059">
                  <a:moveTo>
                    <a:pt x="0" y="0"/>
                  </a:moveTo>
                  <a:lnTo>
                    <a:pt x="2609059" y="0"/>
                  </a:lnTo>
                  <a:lnTo>
                    <a:pt x="2609059" y="1568203"/>
                  </a:lnTo>
                  <a:lnTo>
                    <a:pt x="0" y="1568203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609059" cy="16158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7553180" y="2220878"/>
            <a:ext cx="9751387" cy="874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139"/>
              </a:lnSpc>
              <a:spcBef>
                <a:spcPct val="0"/>
              </a:spcBef>
            </a:pPr>
            <a:r>
              <a:rPr lang="en-US" sz="50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Machine Learning Approach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553180" y="3321808"/>
            <a:ext cx="7080197" cy="4451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Steps in Model Development:</a:t>
            </a:r>
          </a:p>
          <a:p>
            <a:pPr algn="just" marL="453390" indent="-226695" lvl="1">
              <a:lnSpc>
                <a:spcPts val="2940"/>
              </a:lnSpc>
              <a:buAutoNum type="arabicPeriod" startAt="1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Data Preprocessing:</a:t>
            </a:r>
          </a:p>
          <a:p>
            <a:pPr algn="just" marL="906780" indent="-302260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Feature selection &amp; scaling.</a:t>
            </a:r>
          </a:p>
          <a:p>
            <a:pPr algn="just" marL="906780" indent="-302260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Handling imbalances in the dataset.</a:t>
            </a:r>
          </a:p>
          <a:p>
            <a:pPr algn="just" marL="453390" indent="-226695" lvl="1">
              <a:lnSpc>
                <a:spcPts val="2940"/>
              </a:lnSpc>
              <a:buAutoNum type="arabicPeriod" startAt="1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Model Selection:</a:t>
            </a:r>
          </a:p>
          <a:p>
            <a:pPr algn="just" marL="906780" indent="-302260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Chose Stochastic Gradient Descent (SGD) for classification.</a:t>
            </a:r>
          </a:p>
          <a:p>
            <a:pPr algn="just" marL="453390" indent="-226695" lvl="1">
              <a:lnSpc>
                <a:spcPts val="2940"/>
              </a:lnSpc>
              <a:buAutoNum type="arabicPeriod" startAt="1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Model Training &amp; Evaluation:</a:t>
            </a:r>
          </a:p>
          <a:p>
            <a:pPr algn="just" marL="906780" indent="-302260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Trained using labeled data.</a:t>
            </a:r>
          </a:p>
          <a:p>
            <a:pPr algn="just" marL="906780" indent="-302260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Evaluated performance using accuracy, precision, recall, and F1-score.</a:t>
            </a:r>
          </a:p>
          <a:p>
            <a:pPr algn="just">
              <a:lnSpc>
                <a:spcPts val="2940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-899330" y="7082729"/>
            <a:ext cx="6304504" cy="3522642"/>
          </a:xfrm>
          <a:custGeom>
            <a:avLst/>
            <a:gdLst/>
            <a:ahLst/>
            <a:cxnLst/>
            <a:rect r="r" b="b" t="t" l="l"/>
            <a:pathLst>
              <a:path h="3522642" w="6304504">
                <a:moveTo>
                  <a:pt x="0" y="0"/>
                </a:moveTo>
                <a:lnTo>
                  <a:pt x="6304504" y="0"/>
                </a:lnTo>
                <a:lnTo>
                  <a:pt x="6304504" y="3522642"/>
                </a:lnTo>
                <a:lnTo>
                  <a:pt x="0" y="35226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786287" y="3221294"/>
            <a:ext cx="4356847" cy="4114800"/>
          </a:xfrm>
          <a:custGeom>
            <a:avLst/>
            <a:gdLst/>
            <a:ahLst/>
            <a:cxnLst/>
            <a:rect r="r" b="b" t="t" l="l"/>
            <a:pathLst>
              <a:path h="4114800" w="4356847">
                <a:moveTo>
                  <a:pt x="0" y="0"/>
                </a:moveTo>
                <a:lnTo>
                  <a:pt x="4356847" y="0"/>
                </a:lnTo>
                <a:lnTo>
                  <a:pt x="43568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444080">
            <a:off x="15494559" y="6180712"/>
            <a:ext cx="3529482" cy="3186163"/>
          </a:xfrm>
          <a:custGeom>
            <a:avLst/>
            <a:gdLst/>
            <a:ahLst/>
            <a:cxnLst/>
            <a:rect r="r" b="b" t="t" l="l"/>
            <a:pathLst>
              <a:path h="3186163" w="3529482">
                <a:moveTo>
                  <a:pt x="0" y="0"/>
                </a:moveTo>
                <a:lnTo>
                  <a:pt x="3529482" y="0"/>
                </a:lnTo>
                <a:lnTo>
                  <a:pt x="3529482" y="3186163"/>
                </a:lnTo>
                <a:lnTo>
                  <a:pt x="0" y="318616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505602" y="1365345"/>
            <a:ext cx="747321" cy="768415"/>
            <a:chOff x="0" y="0"/>
            <a:chExt cx="196825" cy="20238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96825" cy="202381"/>
            </a:xfrm>
            <a:custGeom>
              <a:avLst/>
              <a:gdLst/>
              <a:ahLst/>
              <a:cxnLst/>
              <a:rect r="r" b="b" t="t" l="l"/>
              <a:pathLst>
                <a:path h="202381" w="196825">
                  <a:moveTo>
                    <a:pt x="0" y="0"/>
                  </a:moveTo>
                  <a:lnTo>
                    <a:pt x="196825" y="0"/>
                  </a:lnTo>
                  <a:lnTo>
                    <a:pt x="196825" y="202381"/>
                  </a:lnTo>
                  <a:lnTo>
                    <a:pt x="0" y="202381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96825" cy="250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870704" y="2637209"/>
            <a:ext cx="626183" cy="566519"/>
            <a:chOff x="0" y="0"/>
            <a:chExt cx="164921" cy="14920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64921" cy="149207"/>
            </a:xfrm>
            <a:custGeom>
              <a:avLst/>
              <a:gdLst/>
              <a:ahLst/>
              <a:cxnLst/>
              <a:rect r="r" b="b" t="t" l="l"/>
              <a:pathLst>
                <a:path h="149207" w="164921">
                  <a:moveTo>
                    <a:pt x="0" y="0"/>
                  </a:moveTo>
                  <a:lnTo>
                    <a:pt x="164921" y="0"/>
                  </a:lnTo>
                  <a:lnTo>
                    <a:pt x="164921" y="149207"/>
                  </a:lnTo>
                  <a:lnTo>
                    <a:pt x="0" y="149207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164921" cy="1968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524133" y="1025332"/>
            <a:ext cx="310192" cy="299142"/>
            <a:chOff x="0" y="0"/>
            <a:chExt cx="81697" cy="7878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6722033" y="2325653"/>
            <a:ext cx="310192" cy="299142"/>
            <a:chOff x="0" y="0"/>
            <a:chExt cx="81697" cy="78786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7486375" y="2988253"/>
            <a:ext cx="310192" cy="299142"/>
            <a:chOff x="0" y="0"/>
            <a:chExt cx="81697" cy="78786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83796" y="1024972"/>
            <a:ext cx="12566730" cy="8233328"/>
            <a:chOff x="0" y="0"/>
            <a:chExt cx="3309756" cy="216844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309756" cy="2168449"/>
            </a:xfrm>
            <a:custGeom>
              <a:avLst/>
              <a:gdLst/>
              <a:ahLst/>
              <a:cxnLst/>
              <a:rect r="r" b="b" t="t" l="l"/>
              <a:pathLst>
                <a:path h="2168449" w="3309756">
                  <a:moveTo>
                    <a:pt x="0" y="0"/>
                  </a:moveTo>
                  <a:lnTo>
                    <a:pt x="3309756" y="0"/>
                  </a:lnTo>
                  <a:lnTo>
                    <a:pt x="3309756" y="2168449"/>
                  </a:lnTo>
                  <a:lnTo>
                    <a:pt x="0" y="2168449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309756" cy="22160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810448" y="1791453"/>
            <a:ext cx="9813147" cy="8801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139"/>
              </a:lnSpc>
              <a:spcBef>
                <a:spcPct val="0"/>
              </a:spcBef>
            </a:pPr>
            <a:r>
              <a:rPr lang="en-US" sz="50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WHY SGD?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29498" y="3327071"/>
            <a:ext cx="10769961" cy="4813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48" indent="-269874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Scales well with large datasets and high-dimensional data.</a:t>
            </a:r>
          </a:p>
          <a:p>
            <a:pPr algn="just" marL="539748" indent="-269874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Computationally efficient, as it updates weights incrementally rather than in batches.</a:t>
            </a:r>
          </a:p>
          <a:p>
            <a:pPr algn="just">
              <a:lnSpc>
                <a:spcPts val="3499"/>
              </a:lnSpc>
            </a:pPr>
          </a:p>
          <a:p>
            <a:pPr algn="just" marL="539748" indent="-269874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Performs well with sparse data and noisy datasets.</a:t>
            </a:r>
          </a:p>
          <a:p>
            <a:pPr algn="just" marL="539748" indent="-269874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Can be used with hinge loss to approximate SVM, making it a good alternative for linear classification.</a:t>
            </a:r>
          </a:p>
          <a:p>
            <a:pPr algn="just">
              <a:lnSpc>
                <a:spcPts val="3499"/>
              </a:lnSpc>
            </a:pPr>
          </a:p>
          <a:p>
            <a:pPr algn="just" marL="539748" indent="-269874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Adaptive to streaming data, making it suitable for real-time applications.</a:t>
            </a:r>
          </a:p>
          <a:p>
            <a:pPr algn="just">
              <a:lnSpc>
                <a:spcPts val="3499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2580409" y="4053761"/>
            <a:ext cx="4928490" cy="5204539"/>
          </a:xfrm>
          <a:custGeom>
            <a:avLst/>
            <a:gdLst/>
            <a:ahLst/>
            <a:cxnLst/>
            <a:rect r="r" b="b" t="t" l="l"/>
            <a:pathLst>
              <a:path h="5204539" w="4928490">
                <a:moveTo>
                  <a:pt x="0" y="0"/>
                </a:moveTo>
                <a:lnTo>
                  <a:pt x="4928490" y="0"/>
                </a:lnTo>
                <a:lnTo>
                  <a:pt x="4928490" y="5204539"/>
                </a:lnTo>
                <a:lnTo>
                  <a:pt x="0" y="52045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12233981" y="-732621"/>
            <a:ext cx="6304504" cy="3522642"/>
          </a:xfrm>
          <a:custGeom>
            <a:avLst/>
            <a:gdLst/>
            <a:ahLst/>
            <a:cxnLst/>
            <a:rect r="r" b="b" t="t" l="l"/>
            <a:pathLst>
              <a:path h="3522642" w="6304504">
                <a:moveTo>
                  <a:pt x="0" y="0"/>
                </a:moveTo>
                <a:lnTo>
                  <a:pt x="6304504" y="0"/>
                </a:lnTo>
                <a:lnTo>
                  <a:pt x="6304504" y="3522642"/>
                </a:lnTo>
                <a:lnTo>
                  <a:pt x="0" y="35226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870704" y="7189743"/>
            <a:ext cx="747321" cy="768415"/>
            <a:chOff x="0" y="0"/>
            <a:chExt cx="196825" cy="20238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96825" cy="202381"/>
            </a:xfrm>
            <a:custGeom>
              <a:avLst/>
              <a:gdLst/>
              <a:ahLst/>
              <a:cxnLst/>
              <a:rect r="r" b="b" t="t" l="l"/>
              <a:pathLst>
                <a:path h="202381" w="196825">
                  <a:moveTo>
                    <a:pt x="0" y="0"/>
                  </a:moveTo>
                  <a:lnTo>
                    <a:pt x="196825" y="0"/>
                  </a:lnTo>
                  <a:lnTo>
                    <a:pt x="196825" y="202381"/>
                  </a:lnTo>
                  <a:lnTo>
                    <a:pt x="0" y="202381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196825" cy="250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626739" y="9010736"/>
            <a:ext cx="626183" cy="566519"/>
            <a:chOff x="0" y="0"/>
            <a:chExt cx="164921" cy="14920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64921" cy="149207"/>
            </a:xfrm>
            <a:custGeom>
              <a:avLst/>
              <a:gdLst/>
              <a:ahLst/>
              <a:cxnLst/>
              <a:rect r="r" b="b" t="t" l="l"/>
              <a:pathLst>
                <a:path h="149207" w="164921">
                  <a:moveTo>
                    <a:pt x="0" y="0"/>
                  </a:moveTo>
                  <a:lnTo>
                    <a:pt x="164921" y="0"/>
                  </a:lnTo>
                  <a:lnTo>
                    <a:pt x="164921" y="149207"/>
                  </a:lnTo>
                  <a:lnTo>
                    <a:pt x="0" y="149207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164921" cy="1968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524133" y="8600077"/>
            <a:ext cx="310192" cy="299142"/>
            <a:chOff x="0" y="0"/>
            <a:chExt cx="81697" cy="7878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3579665" y="2006683"/>
            <a:ext cx="310192" cy="299142"/>
            <a:chOff x="0" y="0"/>
            <a:chExt cx="81697" cy="78786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4344007" y="2669282"/>
            <a:ext cx="310192" cy="299142"/>
            <a:chOff x="0" y="0"/>
            <a:chExt cx="81697" cy="78786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DAGjHvbPW10</dc:identifier>
  <dcterms:modified xsi:type="dcterms:W3CDTF">2011-08-01T06:04:30Z</dcterms:modified>
  <cp:revision>1</cp:revision>
  <dc:title>Parkinson’s Disease prediction</dc:title>
</cp:coreProperties>
</file>