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57"/>
  </p:notesMasterIdLst>
  <p:sldIdLst>
    <p:sldId id="256" r:id="rId4"/>
    <p:sldId id="320" r:id="rId5"/>
    <p:sldId id="258" r:id="rId6"/>
    <p:sldId id="279" r:id="rId7"/>
    <p:sldId id="271" r:id="rId8"/>
    <p:sldId id="321" r:id="rId9"/>
    <p:sldId id="273" r:id="rId10"/>
    <p:sldId id="275" r:id="rId11"/>
    <p:sldId id="276" r:id="rId12"/>
    <p:sldId id="280" r:id="rId13"/>
    <p:sldId id="278" r:id="rId14"/>
    <p:sldId id="262" r:id="rId15"/>
    <p:sldId id="264" r:id="rId16"/>
    <p:sldId id="263" r:id="rId17"/>
    <p:sldId id="265" r:id="rId18"/>
    <p:sldId id="284" r:id="rId19"/>
    <p:sldId id="288" r:id="rId20"/>
    <p:sldId id="290" r:id="rId21"/>
    <p:sldId id="293" r:id="rId22"/>
    <p:sldId id="307" r:id="rId23"/>
    <p:sldId id="294" r:id="rId24"/>
    <p:sldId id="291" r:id="rId25"/>
    <p:sldId id="292" r:id="rId26"/>
    <p:sldId id="296" r:id="rId27"/>
    <p:sldId id="297" r:id="rId28"/>
    <p:sldId id="298" r:id="rId29"/>
    <p:sldId id="299" r:id="rId30"/>
    <p:sldId id="301" r:id="rId31"/>
    <p:sldId id="300" r:id="rId32"/>
    <p:sldId id="302" r:id="rId33"/>
    <p:sldId id="306" r:id="rId34"/>
    <p:sldId id="303" r:id="rId35"/>
    <p:sldId id="304" r:id="rId36"/>
    <p:sldId id="305" r:id="rId37"/>
    <p:sldId id="285" r:id="rId38"/>
    <p:sldId id="311" r:id="rId39"/>
    <p:sldId id="314" r:id="rId40"/>
    <p:sldId id="309" r:id="rId41"/>
    <p:sldId id="308" r:id="rId42"/>
    <p:sldId id="310" r:id="rId43"/>
    <p:sldId id="317" r:id="rId44"/>
    <p:sldId id="312" r:id="rId45"/>
    <p:sldId id="322" r:id="rId46"/>
    <p:sldId id="323" r:id="rId47"/>
    <p:sldId id="331" r:id="rId48"/>
    <p:sldId id="324" r:id="rId49"/>
    <p:sldId id="326" r:id="rId50"/>
    <p:sldId id="327" r:id="rId51"/>
    <p:sldId id="325" r:id="rId52"/>
    <p:sldId id="328" r:id="rId53"/>
    <p:sldId id="330" r:id="rId54"/>
    <p:sldId id="286" r:id="rId55"/>
    <p:sldId id="28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BD586-0773-42A7-B3FC-E18B111ED822}" v="22" dt="2024-05-16T08:41:01.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5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D78B1-E727-49CB-A058-57DE2EC8BB93}"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67F370DF-F2EA-4CBC-AAE1-3E06687623ED}">
      <dgm:prSet/>
      <dgm:spPr/>
      <dgm:t>
        <a:bodyPr/>
        <a:lstStyle/>
        <a:p>
          <a:pPr>
            <a:lnSpc>
              <a:spcPct val="100000"/>
            </a:lnSpc>
          </a:pPr>
          <a:r>
            <a:rPr lang="en-US" dirty="0"/>
            <a:t>What is Office365 Management API</a:t>
          </a:r>
        </a:p>
      </dgm:t>
    </dgm:pt>
    <dgm:pt modelId="{03527BD2-515E-451E-9854-5D8294E5AD1B}" type="parTrans" cxnId="{D0A7D80C-6F98-441D-A7DF-61BCB52DC8DB}">
      <dgm:prSet/>
      <dgm:spPr/>
      <dgm:t>
        <a:bodyPr/>
        <a:lstStyle/>
        <a:p>
          <a:endParaRPr lang="en-US"/>
        </a:p>
      </dgm:t>
    </dgm:pt>
    <dgm:pt modelId="{5B2B2728-D43A-4FF4-B84E-34156E93B646}" type="sibTrans" cxnId="{D0A7D80C-6F98-441D-A7DF-61BCB52DC8DB}">
      <dgm:prSet/>
      <dgm:spPr/>
      <dgm:t>
        <a:bodyPr/>
        <a:lstStyle/>
        <a:p>
          <a:endParaRPr lang="en-US"/>
        </a:p>
      </dgm:t>
    </dgm:pt>
    <dgm:pt modelId="{D4FC7159-2BE6-417A-99B8-D89F97F9BD61}">
      <dgm:prSet/>
      <dgm:spPr/>
      <dgm:t>
        <a:bodyPr/>
        <a:lstStyle/>
        <a:p>
          <a:pPr>
            <a:lnSpc>
              <a:spcPct val="100000"/>
            </a:lnSpc>
          </a:pPr>
          <a:r>
            <a:rPr lang="en-US" dirty="0"/>
            <a:t>How to call Office365 Management API</a:t>
          </a:r>
        </a:p>
      </dgm:t>
    </dgm:pt>
    <dgm:pt modelId="{922F2A18-686E-4C68-8615-D51978B7B298}" type="parTrans" cxnId="{9B0A6ACE-4F84-440E-A68B-66675A5EC863}">
      <dgm:prSet/>
      <dgm:spPr/>
      <dgm:t>
        <a:bodyPr/>
        <a:lstStyle/>
        <a:p>
          <a:endParaRPr lang="en-US"/>
        </a:p>
      </dgm:t>
    </dgm:pt>
    <dgm:pt modelId="{38EA8A6B-4BB3-439E-9E49-E371DD8EF861}" type="sibTrans" cxnId="{9B0A6ACE-4F84-440E-A68B-66675A5EC863}">
      <dgm:prSet/>
      <dgm:spPr/>
      <dgm:t>
        <a:bodyPr/>
        <a:lstStyle/>
        <a:p>
          <a:endParaRPr lang="en-US"/>
        </a:p>
      </dgm:t>
    </dgm:pt>
    <dgm:pt modelId="{AF018313-DCA2-4763-B509-22BB52DFCD21}">
      <dgm:prSet/>
      <dgm:spPr/>
      <dgm:t>
        <a:bodyPr/>
        <a:lstStyle/>
        <a:p>
          <a:pPr>
            <a:lnSpc>
              <a:spcPct val="100000"/>
            </a:lnSpc>
          </a:pPr>
          <a:r>
            <a:rPr lang="en-US" dirty="0"/>
            <a:t>Troubleshooting &amp; </a:t>
          </a:r>
          <a:r>
            <a:rPr lang="en-US" altLang="zh-CN" dirty="0"/>
            <a:t>tips</a:t>
          </a:r>
          <a:endParaRPr lang="en-US" dirty="0"/>
        </a:p>
      </dgm:t>
    </dgm:pt>
    <dgm:pt modelId="{98F566BF-82BE-4F91-AE92-B0E4A6E0D35D}" type="parTrans" cxnId="{D08AAB99-DAFA-4E4D-A9A6-FD9665B2252D}">
      <dgm:prSet/>
      <dgm:spPr/>
      <dgm:t>
        <a:bodyPr/>
        <a:lstStyle/>
        <a:p>
          <a:endParaRPr lang="en-US"/>
        </a:p>
      </dgm:t>
    </dgm:pt>
    <dgm:pt modelId="{B2C6C9EA-0FD6-456B-ABCD-CE1B96C58BCA}" type="sibTrans" cxnId="{D08AAB99-DAFA-4E4D-A9A6-FD9665B2252D}">
      <dgm:prSet/>
      <dgm:spPr/>
      <dgm:t>
        <a:bodyPr/>
        <a:lstStyle/>
        <a:p>
          <a:endParaRPr lang="en-US"/>
        </a:p>
      </dgm:t>
    </dgm:pt>
    <dgm:pt modelId="{1EAE5CFB-44E9-4000-B59F-3332465BB1A2}">
      <dgm:prSet/>
      <dgm:spPr/>
      <dgm:t>
        <a:bodyPr/>
        <a:lstStyle/>
        <a:p>
          <a:pPr>
            <a:lnSpc>
              <a:spcPct val="100000"/>
            </a:lnSpc>
          </a:pPr>
          <a:r>
            <a:rPr lang="en-US" dirty="0"/>
            <a:t>Introduce PowerShell module for Office365 management API</a:t>
          </a:r>
        </a:p>
      </dgm:t>
    </dgm:pt>
    <dgm:pt modelId="{846D35E6-B80E-44D2-8BA0-32007280820D}" type="parTrans" cxnId="{5637C44F-E6A0-4A1D-BD90-14F95F2B0F80}">
      <dgm:prSet/>
      <dgm:spPr/>
      <dgm:t>
        <a:bodyPr/>
        <a:lstStyle/>
        <a:p>
          <a:endParaRPr lang="en-US"/>
        </a:p>
      </dgm:t>
    </dgm:pt>
    <dgm:pt modelId="{ED532559-621E-4DC3-BCA4-CA509CEF2590}" type="sibTrans" cxnId="{5637C44F-E6A0-4A1D-BD90-14F95F2B0F80}">
      <dgm:prSet/>
      <dgm:spPr/>
      <dgm:t>
        <a:bodyPr/>
        <a:lstStyle/>
        <a:p>
          <a:endParaRPr lang="en-US"/>
        </a:p>
      </dgm:t>
    </dgm:pt>
    <dgm:pt modelId="{C68322AE-5479-4818-98BA-6E41E2156374}" type="pres">
      <dgm:prSet presAssocID="{79AD78B1-E727-49CB-A058-57DE2EC8BB93}" presName="root" presStyleCnt="0">
        <dgm:presLayoutVars>
          <dgm:dir/>
          <dgm:resizeHandles val="exact"/>
        </dgm:presLayoutVars>
      </dgm:prSet>
      <dgm:spPr/>
    </dgm:pt>
    <dgm:pt modelId="{881D32FF-BCE6-4EB4-A1DB-4CFE073D59F3}" type="pres">
      <dgm:prSet presAssocID="{67F370DF-F2EA-4CBC-AAE1-3E06687623ED}" presName="compNode" presStyleCnt="0"/>
      <dgm:spPr/>
    </dgm:pt>
    <dgm:pt modelId="{9B6F9A07-D381-4049-A388-E7837668C62A}" type="pres">
      <dgm:prSet presAssocID="{67F370DF-F2EA-4CBC-AAE1-3E06687623ED}" presName="bgRect" presStyleLbl="bgShp" presStyleIdx="0" presStyleCnt="4"/>
      <dgm:spPr/>
    </dgm:pt>
    <dgm:pt modelId="{88D5BDF7-075D-4675-8EAE-FE160FEF3320}" type="pres">
      <dgm:prSet presAssocID="{67F370DF-F2EA-4CBC-AAE1-3E06687623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658739C-4D51-452E-8F60-495AF29E7124}" type="pres">
      <dgm:prSet presAssocID="{67F370DF-F2EA-4CBC-AAE1-3E06687623ED}" presName="spaceRect" presStyleCnt="0"/>
      <dgm:spPr/>
    </dgm:pt>
    <dgm:pt modelId="{4AA84840-0938-4B94-B731-E7354ADEE8C5}" type="pres">
      <dgm:prSet presAssocID="{67F370DF-F2EA-4CBC-AAE1-3E06687623ED}" presName="parTx" presStyleLbl="revTx" presStyleIdx="0" presStyleCnt="4">
        <dgm:presLayoutVars>
          <dgm:chMax val="0"/>
          <dgm:chPref val="0"/>
        </dgm:presLayoutVars>
      </dgm:prSet>
      <dgm:spPr/>
    </dgm:pt>
    <dgm:pt modelId="{C4738751-9AD7-4869-AA10-3821CA90AB82}" type="pres">
      <dgm:prSet presAssocID="{5B2B2728-D43A-4FF4-B84E-34156E93B646}" presName="sibTrans" presStyleCnt="0"/>
      <dgm:spPr/>
    </dgm:pt>
    <dgm:pt modelId="{651B1C05-C01B-468F-A2BF-3DB4AFAAC493}" type="pres">
      <dgm:prSet presAssocID="{D4FC7159-2BE6-417A-99B8-D89F97F9BD61}" presName="compNode" presStyleCnt="0"/>
      <dgm:spPr/>
    </dgm:pt>
    <dgm:pt modelId="{77288D41-BDA8-4251-AB42-54DC7AA1897B}" type="pres">
      <dgm:prSet presAssocID="{D4FC7159-2BE6-417A-99B8-D89F97F9BD61}" presName="bgRect" presStyleLbl="bgShp" presStyleIdx="1" presStyleCnt="4"/>
      <dgm:spPr/>
    </dgm:pt>
    <dgm:pt modelId="{1E34B29A-8B9E-4E7B-AB4F-CFD1E63A7493}" type="pres">
      <dgm:prSet presAssocID="{D4FC7159-2BE6-417A-99B8-D89F97F9BD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9E393C5-2CE2-4F3E-AE16-770290747D67}" type="pres">
      <dgm:prSet presAssocID="{D4FC7159-2BE6-417A-99B8-D89F97F9BD61}" presName="spaceRect" presStyleCnt="0"/>
      <dgm:spPr/>
    </dgm:pt>
    <dgm:pt modelId="{26F897A6-4725-4726-ADD4-492B50596393}" type="pres">
      <dgm:prSet presAssocID="{D4FC7159-2BE6-417A-99B8-D89F97F9BD61}" presName="parTx" presStyleLbl="revTx" presStyleIdx="1" presStyleCnt="4">
        <dgm:presLayoutVars>
          <dgm:chMax val="0"/>
          <dgm:chPref val="0"/>
        </dgm:presLayoutVars>
      </dgm:prSet>
      <dgm:spPr/>
    </dgm:pt>
    <dgm:pt modelId="{44882FFD-339F-4DC4-A7BD-FF3C5F5912C9}" type="pres">
      <dgm:prSet presAssocID="{38EA8A6B-4BB3-439E-9E49-E371DD8EF861}" presName="sibTrans" presStyleCnt="0"/>
      <dgm:spPr/>
    </dgm:pt>
    <dgm:pt modelId="{4672AB63-3C21-4619-B4BF-BC54957FE529}" type="pres">
      <dgm:prSet presAssocID="{AF018313-DCA2-4763-B509-22BB52DFCD21}" presName="compNode" presStyleCnt="0"/>
      <dgm:spPr/>
    </dgm:pt>
    <dgm:pt modelId="{863DA5DC-EE9E-4BFE-A481-5E85EA51F860}" type="pres">
      <dgm:prSet presAssocID="{AF018313-DCA2-4763-B509-22BB52DFCD21}" presName="bgRect" presStyleLbl="bgShp" presStyleIdx="2" presStyleCnt="4"/>
      <dgm:spPr/>
    </dgm:pt>
    <dgm:pt modelId="{969DF420-5222-41F7-A2F9-81A8DAFE5720}" type="pres">
      <dgm:prSet presAssocID="{AF018313-DCA2-4763-B509-22BB52DFCD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2118B6C3-0D3F-4DAD-8272-891382036BCE}" type="pres">
      <dgm:prSet presAssocID="{AF018313-DCA2-4763-B509-22BB52DFCD21}" presName="spaceRect" presStyleCnt="0"/>
      <dgm:spPr/>
    </dgm:pt>
    <dgm:pt modelId="{4E26FFE3-9C15-4AE2-A83B-77C95F11D7CA}" type="pres">
      <dgm:prSet presAssocID="{AF018313-DCA2-4763-B509-22BB52DFCD21}" presName="parTx" presStyleLbl="revTx" presStyleIdx="2" presStyleCnt="4">
        <dgm:presLayoutVars>
          <dgm:chMax val="0"/>
          <dgm:chPref val="0"/>
        </dgm:presLayoutVars>
      </dgm:prSet>
      <dgm:spPr/>
    </dgm:pt>
    <dgm:pt modelId="{002D6A5D-EFBC-4B67-B298-ABFE6F83AFD4}" type="pres">
      <dgm:prSet presAssocID="{B2C6C9EA-0FD6-456B-ABCD-CE1B96C58BCA}" presName="sibTrans" presStyleCnt="0"/>
      <dgm:spPr/>
    </dgm:pt>
    <dgm:pt modelId="{8FA1E51C-A78D-4D75-A3A3-14153A5E3E52}" type="pres">
      <dgm:prSet presAssocID="{1EAE5CFB-44E9-4000-B59F-3332465BB1A2}" presName="compNode" presStyleCnt="0"/>
      <dgm:spPr/>
    </dgm:pt>
    <dgm:pt modelId="{8EBD09A5-01FD-4629-BF94-7AE30E99FDFA}" type="pres">
      <dgm:prSet presAssocID="{1EAE5CFB-44E9-4000-B59F-3332465BB1A2}" presName="bgRect" presStyleLbl="bgShp" presStyleIdx="3" presStyleCnt="4"/>
      <dgm:spPr/>
    </dgm:pt>
    <dgm:pt modelId="{17F2BB5B-FCFB-4D92-A54C-4A987A22EC22}" type="pres">
      <dgm:prSet presAssocID="{1EAE5CFB-44E9-4000-B59F-3332465BB1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CA26A8DD-2B7C-46F7-9CA8-BB53B5FE5A60}" type="pres">
      <dgm:prSet presAssocID="{1EAE5CFB-44E9-4000-B59F-3332465BB1A2}" presName="spaceRect" presStyleCnt="0"/>
      <dgm:spPr/>
    </dgm:pt>
    <dgm:pt modelId="{5227285B-4A57-4A77-989C-175219662A7A}" type="pres">
      <dgm:prSet presAssocID="{1EAE5CFB-44E9-4000-B59F-3332465BB1A2}" presName="parTx" presStyleLbl="revTx" presStyleIdx="3" presStyleCnt="4">
        <dgm:presLayoutVars>
          <dgm:chMax val="0"/>
          <dgm:chPref val="0"/>
        </dgm:presLayoutVars>
      </dgm:prSet>
      <dgm:spPr/>
    </dgm:pt>
  </dgm:ptLst>
  <dgm:cxnLst>
    <dgm:cxn modelId="{D0A7D80C-6F98-441D-A7DF-61BCB52DC8DB}" srcId="{79AD78B1-E727-49CB-A058-57DE2EC8BB93}" destId="{67F370DF-F2EA-4CBC-AAE1-3E06687623ED}" srcOrd="0" destOrd="0" parTransId="{03527BD2-515E-451E-9854-5D8294E5AD1B}" sibTransId="{5B2B2728-D43A-4FF4-B84E-34156E93B646}"/>
    <dgm:cxn modelId="{CF23F94B-B2F6-4598-9584-C49DC2A6B12C}" type="presOf" srcId="{D4FC7159-2BE6-417A-99B8-D89F97F9BD61}" destId="{26F897A6-4725-4726-ADD4-492B50596393}" srcOrd="0" destOrd="0" presId="urn:microsoft.com/office/officeart/2018/2/layout/IconVerticalSolidList"/>
    <dgm:cxn modelId="{5637C44F-E6A0-4A1D-BD90-14F95F2B0F80}" srcId="{79AD78B1-E727-49CB-A058-57DE2EC8BB93}" destId="{1EAE5CFB-44E9-4000-B59F-3332465BB1A2}" srcOrd="3" destOrd="0" parTransId="{846D35E6-B80E-44D2-8BA0-32007280820D}" sibTransId="{ED532559-621E-4DC3-BCA4-CA509CEF2590}"/>
    <dgm:cxn modelId="{A645D984-656E-4328-B270-0D757843C274}" type="presOf" srcId="{79AD78B1-E727-49CB-A058-57DE2EC8BB93}" destId="{C68322AE-5479-4818-98BA-6E41E2156374}" srcOrd="0" destOrd="0" presId="urn:microsoft.com/office/officeart/2018/2/layout/IconVerticalSolidList"/>
    <dgm:cxn modelId="{D08AAB99-DAFA-4E4D-A9A6-FD9665B2252D}" srcId="{79AD78B1-E727-49CB-A058-57DE2EC8BB93}" destId="{AF018313-DCA2-4763-B509-22BB52DFCD21}" srcOrd="2" destOrd="0" parTransId="{98F566BF-82BE-4F91-AE92-B0E4A6E0D35D}" sibTransId="{B2C6C9EA-0FD6-456B-ABCD-CE1B96C58BCA}"/>
    <dgm:cxn modelId="{23A7079A-0138-4643-BC9A-0D8D11B5FEB1}" type="presOf" srcId="{67F370DF-F2EA-4CBC-AAE1-3E06687623ED}" destId="{4AA84840-0938-4B94-B731-E7354ADEE8C5}" srcOrd="0" destOrd="0" presId="urn:microsoft.com/office/officeart/2018/2/layout/IconVerticalSolidList"/>
    <dgm:cxn modelId="{F1B43FB8-3722-4EAC-B6A2-EF111B8B6E5C}" type="presOf" srcId="{AF018313-DCA2-4763-B509-22BB52DFCD21}" destId="{4E26FFE3-9C15-4AE2-A83B-77C95F11D7CA}" srcOrd="0" destOrd="0" presId="urn:microsoft.com/office/officeart/2018/2/layout/IconVerticalSolidList"/>
    <dgm:cxn modelId="{9B0A6ACE-4F84-440E-A68B-66675A5EC863}" srcId="{79AD78B1-E727-49CB-A058-57DE2EC8BB93}" destId="{D4FC7159-2BE6-417A-99B8-D89F97F9BD61}" srcOrd="1" destOrd="0" parTransId="{922F2A18-686E-4C68-8615-D51978B7B298}" sibTransId="{38EA8A6B-4BB3-439E-9E49-E371DD8EF861}"/>
    <dgm:cxn modelId="{466926D0-0A4F-474B-AD95-77A4F0AD9ED1}" type="presOf" srcId="{1EAE5CFB-44E9-4000-B59F-3332465BB1A2}" destId="{5227285B-4A57-4A77-989C-175219662A7A}" srcOrd="0" destOrd="0" presId="urn:microsoft.com/office/officeart/2018/2/layout/IconVerticalSolidList"/>
    <dgm:cxn modelId="{3278ECC4-5CBB-4578-AFEC-F4841486BC1F}" type="presParOf" srcId="{C68322AE-5479-4818-98BA-6E41E2156374}" destId="{881D32FF-BCE6-4EB4-A1DB-4CFE073D59F3}" srcOrd="0" destOrd="0" presId="urn:microsoft.com/office/officeart/2018/2/layout/IconVerticalSolidList"/>
    <dgm:cxn modelId="{88F2FEAB-4FF8-49DB-BAF7-38D47619EB06}" type="presParOf" srcId="{881D32FF-BCE6-4EB4-A1DB-4CFE073D59F3}" destId="{9B6F9A07-D381-4049-A388-E7837668C62A}" srcOrd="0" destOrd="0" presId="urn:microsoft.com/office/officeart/2018/2/layout/IconVerticalSolidList"/>
    <dgm:cxn modelId="{99097ACD-B51C-4A0E-867D-19B1C058C694}" type="presParOf" srcId="{881D32FF-BCE6-4EB4-A1DB-4CFE073D59F3}" destId="{88D5BDF7-075D-4675-8EAE-FE160FEF3320}" srcOrd="1" destOrd="0" presId="urn:microsoft.com/office/officeart/2018/2/layout/IconVerticalSolidList"/>
    <dgm:cxn modelId="{E0F993E1-2078-4EDE-AD59-34F90ECACEBE}" type="presParOf" srcId="{881D32FF-BCE6-4EB4-A1DB-4CFE073D59F3}" destId="{A658739C-4D51-452E-8F60-495AF29E7124}" srcOrd="2" destOrd="0" presId="urn:microsoft.com/office/officeart/2018/2/layout/IconVerticalSolidList"/>
    <dgm:cxn modelId="{B69C4E4C-8918-48A9-9C98-96E0E0D45FEA}" type="presParOf" srcId="{881D32FF-BCE6-4EB4-A1DB-4CFE073D59F3}" destId="{4AA84840-0938-4B94-B731-E7354ADEE8C5}" srcOrd="3" destOrd="0" presId="urn:microsoft.com/office/officeart/2018/2/layout/IconVerticalSolidList"/>
    <dgm:cxn modelId="{038ABA02-C125-4FE1-A6F9-C6DB52EF8232}" type="presParOf" srcId="{C68322AE-5479-4818-98BA-6E41E2156374}" destId="{C4738751-9AD7-4869-AA10-3821CA90AB82}" srcOrd="1" destOrd="0" presId="urn:microsoft.com/office/officeart/2018/2/layout/IconVerticalSolidList"/>
    <dgm:cxn modelId="{FC35449C-2BF4-4309-B5FF-AE4F2CEA81F5}" type="presParOf" srcId="{C68322AE-5479-4818-98BA-6E41E2156374}" destId="{651B1C05-C01B-468F-A2BF-3DB4AFAAC493}" srcOrd="2" destOrd="0" presId="urn:microsoft.com/office/officeart/2018/2/layout/IconVerticalSolidList"/>
    <dgm:cxn modelId="{04E31560-A6A1-4F6F-9D96-B035DEEF3AA0}" type="presParOf" srcId="{651B1C05-C01B-468F-A2BF-3DB4AFAAC493}" destId="{77288D41-BDA8-4251-AB42-54DC7AA1897B}" srcOrd="0" destOrd="0" presId="urn:microsoft.com/office/officeart/2018/2/layout/IconVerticalSolidList"/>
    <dgm:cxn modelId="{9C55E1ED-FFBB-4582-BC61-24E5A5B6E347}" type="presParOf" srcId="{651B1C05-C01B-468F-A2BF-3DB4AFAAC493}" destId="{1E34B29A-8B9E-4E7B-AB4F-CFD1E63A7493}" srcOrd="1" destOrd="0" presId="urn:microsoft.com/office/officeart/2018/2/layout/IconVerticalSolidList"/>
    <dgm:cxn modelId="{80BE3E0C-DFC0-4427-9E88-99B419EDE87A}" type="presParOf" srcId="{651B1C05-C01B-468F-A2BF-3DB4AFAAC493}" destId="{A9E393C5-2CE2-4F3E-AE16-770290747D67}" srcOrd="2" destOrd="0" presId="urn:microsoft.com/office/officeart/2018/2/layout/IconVerticalSolidList"/>
    <dgm:cxn modelId="{4277C120-E25D-49EA-B052-FA8847F13886}" type="presParOf" srcId="{651B1C05-C01B-468F-A2BF-3DB4AFAAC493}" destId="{26F897A6-4725-4726-ADD4-492B50596393}" srcOrd="3" destOrd="0" presId="urn:microsoft.com/office/officeart/2018/2/layout/IconVerticalSolidList"/>
    <dgm:cxn modelId="{BE7F919E-6299-4909-94EB-84331704452D}" type="presParOf" srcId="{C68322AE-5479-4818-98BA-6E41E2156374}" destId="{44882FFD-339F-4DC4-A7BD-FF3C5F5912C9}" srcOrd="3" destOrd="0" presId="urn:microsoft.com/office/officeart/2018/2/layout/IconVerticalSolidList"/>
    <dgm:cxn modelId="{6882A575-FFC5-4084-A06D-350BA577EEC5}" type="presParOf" srcId="{C68322AE-5479-4818-98BA-6E41E2156374}" destId="{4672AB63-3C21-4619-B4BF-BC54957FE529}" srcOrd="4" destOrd="0" presId="urn:microsoft.com/office/officeart/2018/2/layout/IconVerticalSolidList"/>
    <dgm:cxn modelId="{0C8A4C05-4EEE-4178-A44A-755B45D7D189}" type="presParOf" srcId="{4672AB63-3C21-4619-B4BF-BC54957FE529}" destId="{863DA5DC-EE9E-4BFE-A481-5E85EA51F860}" srcOrd="0" destOrd="0" presId="urn:microsoft.com/office/officeart/2018/2/layout/IconVerticalSolidList"/>
    <dgm:cxn modelId="{4165DD7E-674B-4568-A37F-8412A69F3AE8}" type="presParOf" srcId="{4672AB63-3C21-4619-B4BF-BC54957FE529}" destId="{969DF420-5222-41F7-A2F9-81A8DAFE5720}" srcOrd="1" destOrd="0" presId="urn:microsoft.com/office/officeart/2018/2/layout/IconVerticalSolidList"/>
    <dgm:cxn modelId="{450F9AB8-A467-4E15-BF09-83467985D5D0}" type="presParOf" srcId="{4672AB63-3C21-4619-B4BF-BC54957FE529}" destId="{2118B6C3-0D3F-4DAD-8272-891382036BCE}" srcOrd="2" destOrd="0" presId="urn:microsoft.com/office/officeart/2018/2/layout/IconVerticalSolidList"/>
    <dgm:cxn modelId="{A948E851-FD70-4123-83C7-6651FEC4D956}" type="presParOf" srcId="{4672AB63-3C21-4619-B4BF-BC54957FE529}" destId="{4E26FFE3-9C15-4AE2-A83B-77C95F11D7CA}" srcOrd="3" destOrd="0" presId="urn:microsoft.com/office/officeart/2018/2/layout/IconVerticalSolidList"/>
    <dgm:cxn modelId="{1A3204A6-1FB5-4CA6-93EE-44D2533E72DF}" type="presParOf" srcId="{C68322AE-5479-4818-98BA-6E41E2156374}" destId="{002D6A5D-EFBC-4B67-B298-ABFE6F83AFD4}" srcOrd="5" destOrd="0" presId="urn:microsoft.com/office/officeart/2018/2/layout/IconVerticalSolidList"/>
    <dgm:cxn modelId="{DCBD42F5-AB38-487E-8CB3-CA8641BDBE94}" type="presParOf" srcId="{C68322AE-5479-4818-98BA-6E41E2156374}" destId="{8FA1E51C-A78D-4D75-A3A3-14153A5E3E52}" srcOrd="6" destOrd="0" presId="urn:microsoft.com/office/officeart/2018/2/layout/IconVerticalSolidList"/>
    <dgm:cxn modelId="{E724BD7A-BBB5-4C02-A36F-2267C5520433}" type="presParOf" srcId="{8FA1E51C-A78D-4D75-A3A3-14153A5E3E52}" destId="{8EBD09A5-01FD-4629-BF94-7AE30E99FDFA}" srcOrd="0" destOrd="0" presId="urn:microsoft.com/office/officeart/2018/2/layout/IconVerticalSolidList"/>
    <dgm:cxn modelId="{1113BAA6-24C0-45D4-A22A-60945045CF39}" type="presParOf" srcId="{8FA1E51C-A78D-4D75-A3A3-14153A5E3E52}" destId="{17F2BB5B-FCFB-4D92-A54C-4A987A22EC22}" srcOrd="1" destOrd="0" presId="urn:microsoft.com/office/officeart/2018/2/layout/IconVerticalSolidList"/>
    <dgm:cxn modelId="{3F65B49B-084E-448B-A628-8B5462DBDAAB}" type="presParOf" srcId="{8FA1E51C-A78D-4D75-A3A3-14153A5E3E52}" destId="{CA26A8DD-2B7C-46F7-9CA8-BB53B5FE5A60}" srcOrd="2" destOrd="0" presId="urn:microsoft.com/office/officeart/2018/2/layout/IconVerticalSolidList"/>
    <dgm:cxn modelId="{C08108F0-3933-4401-BCBF-CDF32479F728}" type="presParOf" srcId="{8FA1E51C-A78D-4D75-A3A3-14153A5E3E52}" destId="{5227285B-4A57-4A77-989C-175219662A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3C559-2FEC-45ED-B7D9-D5398BC24E41}"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0A706FFA-3F81-4844-B3EC-F400922FFA07}">
      <dgm:prSet/>
      <dgm:spPr>
        <a:solidFill>
          <a:schemeClr val="accent1">
            <a:lumMod val="40000"/>
            <a:lumOff val="60000"/>
          </a:schemeClr>
        </a:solidFill>
      </dgm:spPr>
      <dgm:t>
        <a:bodyPr/>
        <a:lstStyle/>
        <a:p>
          <a:r>
            <a:rPr lang="en-US"/>
            <a:t>All are around auditing. We can have the resources below until now.</a:t>
          </a:r>
        </a:p>
      </dgm:t>
    </dgm:pt>
    <dgm:pt modelId="{107ED8A6-E58E-4E7F-AF55-55475334F823}" type="parTrans" cxnId="{A257C7E3-B461-45BC-A569-8FD13263B4C6}">
      <dgm:prSet/>
      <dgm:spPr/>
      <dgm:t>
        <a:bodyPr/>
        <a:lstStyle/>
        <a:p>
          <a:endParaRPr lang="en-US"/>
        </a:p>
      </dgm:t>
    </dgm:pt>
    <dgm:pt modelId="{09768F1D-86EF-497C-9C98-B6C5CAC73D11}" type="sibTrans" cxnId="{A257C7E3-B461-45BC-A569-8FD13263B4C6}">
      <dgm:prSet/>
      <dgm:spPr/>
      <dgm:t>
        <a:bodyPr/>
        <a:lstStyle/>
        <a:p>
          <a:endParaRPr lang="en-US"/>
        </a:p>
      </dgm:t>
    </dgm:pt>
    <dgm:pt modelId="{3332E084-DAB7-428E-8052-310E9115AD22}">
      <dgm:prSet/>
      <dgm:spPr>
        <a:solidFill>
          <a:schemeClr val="tx2">
            <a:lumMod val="10000"/>
            <a:lumOff val="90000"/>
            <a:alpha val="90000"/>
          </a:schemeClr>
        </a:solidFill>
      </dgm:spPr>
      <dgm:t>
        <a:bodyPr/>
        <a:lstStyle/>
        <a:p>
          <a:r>
            <a:rPr lang="en-US" err="1">
              <a:solidFill>
                <a:schemeClr val="tx1"/>
              </a:solidFill>
            </a:rPr>
            <a:t>Audit.AzureActiveDirectory</a:t>
          </a:r>
          <a:endParaRPr lang="en-US">
            <a:solidFill>
              <a:schemeClr val="tx1"/>
            </a:solidFill>
          </a:endParaRPr>
        </a:p>
      </dgm:t>
    </dgm:pt>
    <dgm:pt modelId="{F1EB2FA8-C7E1-4737-B860-646291198148}" type="parTrans" cxnId="{5E868D25-620C-4F25-B605-4E6CB4481742}">
      <dgm:prSet/>
      <dgm:spPr/>
      <dgm:t>
        <a:bodyPr/>
        <a:lstStyle/>
        <a:p>
          <a:endParaRPr lang="en-US"/>
        </a:p>
      </dgm:t>
    </dgm:pt>
    <dgm:pt modelId="{18BD892E-FD83-49FF-883D-6F495B636CDC}" type="sibTrans" cxnId="{5E868D25-620C-4F25-B605-4E6CB4481742}">
      <dgm:prSet/>
      <dgm:spPr/>
      <dgm:t>
        <a:bodyPr/>
        <a:lstStyle/>
        <a:p>
          <a:endParaRPr lang="en-US"/>
        </a:p>
      </dgm:t>
    </dgm:pt>
    <dgm:pt modelId="{3E88369C-03F7-4276-AAFF-3F1FFD30A772}">
      <dgm:prSet/>
      <dgm:spPr>
        <a:solidFill>
          <a:schemeClr val="tx2">
            <a:lumMod val="10000"/>
            <a:lumOff val="90000"/>
            <a:alpha val="90000"/>
          </a:schemeClr>
        </a:solidFill>
      </dgm:spPr>
      <dgm:t>
        <a:bodyPr/>
        <a:lstStyle/>
        <a:p>
          <a:r>
            <a:rPr lang="en-US" err="1">
              <a:solidFill>
                <a:schemeClr val="tx1"/>
              </a:solidFill>
            </a:rPr>
            <a:t>Audit.Exchange</a:t>
          </a:r>
          <a:endParaRPr lang="en-US">
            <a:solidFill>
              <a:schemeClr val="tx1"/>
            </a:solidFill>
          </a:endParaRPr>
        </a:p>
      </dgm:t>
    </dgm:pt>
    <dgm:pt modelId="{C9CDC721-3B80-483C-95CF-6B4ED1178E54}" type="parTrans" cxnId="{26A5F923-A157-4148-9B9F-075677207713}">
      <dgm:prSet/>
      <dgm:spPr/>
      <dgm:t>
        <a:bodyPr/>
        <a:lstStyle/>
        <a:p>
          <a:endParaRPr lang="en-US"/>
        </a:p>
      </dgm:t>
    </dgm:pt>
    <dgm:pt modelId="{33E87AEF-7EB0-4216-8FBD-C69C27318A2D}" type="sibTrans" cxnId="{26A5F923-A157-4148-9B9F-075677207713}">
      <dgm:prSet/>
      <dgm:spPr/>
      <dgm:t>
        <a:bodyPr/>
        <a:lstStyle/>
        <a:p>
          <a:endParaRPr lang="en-US"/>
        </a:p>
      </dgm:t>
    </dgm:pt>
    <dgm:pt modelId="{93600549-B79B-4E55-AD0B-FC8EC574FD8A}">
      <dgm:prSet/>
      <dgm:spPr>
        <a:solidFill>
          <a:schemeClr val="tx2">
            <a:lumMod val="10000"/>
            <a:lumOff val="90000"/>
            <a:alpha val="90000"/>
          </a:schemeClr>
        </a:solidFill>
      </dgm:spPr>
      <dgm:t>
        <a:bodyPr/>
        <a:lstStyle/>
        <a:p>
          <a:r>
            <a:rPr lang="en-US" err="1">
              <a:solidFill>
                <a:schemeClr val="tx1"/>
              </a:solidFill>
            </a:rPr>
            <a:t>Audit.SharePoint</a:t>
          </a:r>
          <a:endParaRPr lang="en-US">
            <a:solidFill>
              <a:schemeClr val="tx1"/>
            </a:solidFill>
          </a:endParaRPr>
        </a:p>
      </dgm:t>
    </dgm:pt>
    <dgm:pt modelId="{05873F70-CD4D-43BB-B7BF-9773037812DA}" type="parTrans" cxnId="{538E0CF3-92EC-4ECF-90C8-E0C95438784A}">
      <dgm:prSet/>
      <dgm:spPr/>
      <dgm:t>
        <a:bodyPr/>
        <a:lstStyle/>
        <a:p>
          <a:endParaRPr lang="en-US"/>
        </a:p>
      </dgm:t>
    </dgm:pt>
    <dgm:pt modelId="{A26EC1E2-5391-4B8C-9411-5F832430954A}" type="sibTrans" cxnId="{538E0CF3-92EC-4ECF-90C8-E0C95438784A}">
      <dgm:prSet/>
      <dgm:spPr/>
      <dgm:t>
        <a:bodyPr/>
        <a:lstStyle/>
        <a:p>
          <a:endParaRPr lang="en-US"/>
        </a:p>
      </dgm:t>
    </dgm:pt>
    <dgm:pt modelId="{0D7D5D2D-A22F-4AE0-83A2-8CEED875567B}">
      <dgm:prSet/>
      <dgm:spPr>
        <a:solidFill>
          <a:schemeClr val="tx2">
            <a:lumMod val="10000"/>
            <a:lumOff val="90000"/>
            <a:alpha val="90000"/>
          </a:schemeClr>
        </a:solidFill>
      </dgm:spPr>
      <dgm:t>
        <a:bodyPr/>
        <a:lstStyle/>
        <a:p>
          <a:r>
            <a:rPr lang="en-US" err="1">
              <a:solidFill>
                <a:schemeClr val="tx1"/>
              </a:solidFill>
            </a:rPr>
            <a:t>Audit.General</a:t>
          </a:r>
          <a:r>
            <a:rPr lang="en-US">
              <a:solidFill>
                <a:schemeClr val="tx1"/>
              </a:solidFill>
            </a:rPr>
            <a:t> (includes all other workloads not included in the previous content types)</a:t>
          </a:r>
        </a:p>
      </dgm:t>
    </dgm:pt>
    <dgm:pt modelId="{73D7DDDC-8A42-454C-8B9D-2BBA24D2FC24}" type="parTrans" cxnId="{96152FA8-75BA-4379-AA44-B8B3E18187FD}">
      <dgm:prSet/>
      <dgm:spPr/>
      <dgm:t>
        <a:bodyPr/>
        <a:lstStyle/>
        <a:p>
          <a:endParaRPr lang="en-US"/>
        </a:p>
      </dgm:t>
    </dgm:pt>
    <dgm:pt modelId="{F5C50FD0-511F-4463-948D-64C4E7A90A5A}" type="sibTrans" cxnId="{96152FA8-75BA-4379-AA44-B8B3E18187FD}">
      <dgm:prSet/>
      <dgm:spPr/>
      <dgm:t>
        <a:bodyPr/>
        <a:lstStyle/>
        <a:p>
          <a:endParaRPr lang="en-US"/>
        </a:p>
      </dgm:t>
    </dgm:pt>
    <dgm:pt modelId="{A8EE70B8-10A5-4F2A-ADDD-9D018F06E26D}">
      <dgm:prSet/>
      <dgm:spPr>
        <a:solidFill>
          <a:schemeClr val="tx2">
            <a:lumMod val="10000"/>
            <a:lumOff val="90000"/>
            <a:alpha val="90000"/>
          </a:schemeClr>
        </a:solidFill>
      </dgm:spPr>
      <dgm:t>
        <a:bodyPr/>
        <a:lstStyle/>
        <a:p>
          <a:r>
            <a:rPr lang="en-US" err="1">
              <a:solidFill>
                <a:schemeClr val="tx1"/>
              </a:solidFill>
            </a:rPr>
            <a:t>DLP.All</a:t>
          </a:r>
          <a:r>
            <a:rPr lang="en-US">
              <a:solidFill>
                <a:schemeClr val="tx1"/>
              </a:solidFill>
            </a:rPr>
            <a:t> (DLP events only for all workloads)</a:t>
          </a:r>
        </a:p>
      </dgm:t>
    </dgm:pt>
    <dgm:pt modelId="{E28E0197-0A51-4E84-88F8-D5190FA3AF65}" type="parTrans" cxnId="{88D4E9FA-886D-4A35-97EB-6F4F798FD592}">
      <dgm:prSet/>
      <dgm:spPr/>
      <dgm:t>
        <a:bodyPr/>
        <a:lstStyle/>
        <a:p>
          <a:endParaRPr lang="en-US"/>
        </a:p>
      </dgm:t>
    </dgm:pt>
    <dgm:pt modelId="{92B9A432-1C68-42AD-9F13-341473093B35}" type="sibTrans" cxnId="{88D4E9FA-886D-4A35-97EB-6F4F798FD592}">
      <dgm:prSet/>
      <dgm:spPr/>
      <dgm:t>
        <a:bodyPr/>
        <a:lstStyle/>
        <a:p>
          <a:endParaRPr lang="en-US"/>
        </a:p>
      </dgm:t>
    </dgm:pt>
    <dgm:pt modelId="{E86A0BE5-9234-4A34-B566-9CE9E603AD1C}" type="pres">
      <dgm:prSet presAssocID="{CBD3C559-2FEC-45ED-B7D9-D5398BC24E41}" presName="Name0" presStyleCnt="0">
        <dgm:presLayoutVars>
          <dgm:dir/>
          <dgm:animLvl val="lvl"/>
          <dgm:resizeHandles val="exact"/>
        </dgm:presLayoutVars>
      </dgm:prSet>
      <dgm:spPr/>
    </dgm:pt>
    <dgm:pt modelId="{3F8F7746-B6ED-45C8-B9E7-C7EA4912C803}" type="pres">
      <dgm:prSet presAssocID="{0A706FFA-3F81-4844-B3EC-F400922FFA07}" presName="linNode" presStyleCnt="0"/>
      <dgm:spPr/>
    </dgm:pt>
    <dgm:pt modelId="{4B98DDB4-BB48-4DD3-BBA4-B793B1C3AB7D}" type="pres">
      <dgm:prSet presAssocID="{0A706FFA-3F81-4844-B3EC-F400922FFA07}" presName="parentText" presStyleLbl="node1" presStyleIdx="0" presStyleCnt="1">
        <dgm:presLayoutVars>
          <dgm:chMax val="1"/>
          <dgm:bulletEnabled val="1"/>
        </dgm:presLayoutVars>
      </dgm:prSet>
      <dgm:spPr/>
    </dgm:pt>
    <dgm:pt modelId="{FAFA536D-7239-4100-9E79-B6B6A5C3B18D}" type="pres">
      <dgm:prSet presAssocID="{0A706FFA-3F81-4844-B3EC-F400922FFA07}" presName="descendantText" presStyleLbl="alignAccFollowNode1" presStyleIdx="0" presStyleCnt="1">
        <dgm:presLayoutVars>
          <dgm:bulletEnabled val="1"/>
        </dgm:presLayoutVars>
      </dgm:prSet>
      <dgm:spPr/>
    </dgm:pt>
  </dgm:ptLst>
  <dgm:cxnLst>
    <dgm:cxn modelId="{66FFE408-4710-4FF8-BD3A-4C2B465E5D9F}" type="presOf" srcId="{3332E084-DAB7-428E-8052-310E9115AD22}" destId="{FAFA536D-7239-4100-9E79-B6B6A5C3B18D}" srcOrd="0" destOrd="0" presId="urn:microsoft.com/office/officeart/2005/8/layout/vList5"/>
    <dgm:cxn modelId="{E2BFF413-63D3-45E7-8255-283FF53602D5}" type="presOf" srcId="{3E88369C-03F7-4276-AAFF-3F1FFD30A772}" destId="{FAFA536D-7239-4100-9E79-B6B6A5C3B18D}" srcOrd="0" destOrd="1" presId="urn:microsoft.com/office/officeart/2005/8/layout/vList5"/>
    <dgm:cxn modelId="{26A5F923-A157-4148-9B9F-075677207713}" srcId="{0A706FFA-3F81-4844-B3EC-F400922FFA07}" destId="{3E88369C-03F7-4276-AAFF-3F1FFD30A772}" srcOrd="1" destOrd="0" parTransId="{C9CDC721-3B80-483C-95CF-6B4ED1178E54}" sibTransId="{33E87AEF-7EB0-4216-8FBD-C69C27318A2D}"/>
    <dgm:cxn modelId="{5E868D25-620C-4F25-B605-4E6CB4481742}" srcId="{0A706FFA-3F81-4844-B3EC-F400922FFA07}" destId="{3332E084-DAB7-428E-8052-310E9115AD22}" srcOrd="0" destOrd="0" parTransId="{F1EB2FA8-C7E1-4737-B860-646291198148}" sibTransId="{18BD892E-FD83-49FF-883D-6F495B636CDC}"/>
    <dgm:cxn modelId="{DFDBDC76-B3DB-48E9-B16E-95118A4FCE1F}" type="presOf" srcId="{0D7D5D2D-A22F-4AE0-83A2-8CEED875567B}" destId="{FAFA536D-7239-4100-9E79-B6B6A5C3B18D}" srcOrd="0" destOrd="3" presId="urn:microsoft.com/office/officeart/2005/8/layout/vList5"/>
    <dgm:cxn modelId="{96152FA8-75BA-4379-AA44-B8B3E18187FD}" srcId="{0A706FFA-3F81-4844-B3EC-F400922FFA07}" destId="{0D7D5D2D-A22F-4AE0-83A2-8CEED875567B}" srcOrd="3" destOrd="0" parTransId="{73D7DDDC-8A42-454C-8B9D-2BBA24D2FC24}" sibTransId="{F5C50FD0-511F-4463-948D-64C4E7A90A5A}"/>
    <dgm:cxn modelId="{003206B1-DEB9-426E-B5CE-D4CD6B31E87F}" type="presOf" srcId="{CBD3C559-2FEC-45ED-B7D9-D5398BC24E41}" destId="{E86A0BE5-9234-4A34-B566-9CE9E603AD1C}" srcOrd="0" destOrd="0" presId="urn:microsoft.com/office/officeart/2005/8/layout/vList5"/>
    <dgm:cxn modelId="{4CE4E7D0-F19D-4325-9A49-A4CC92B36712}" type="presOf" srcId="{A8EE70B8-10A5-4F2A-ADDD-9D018F06E26D}" destId="{FAFA536D-7239-4100-9E79-B6B6A5C3B18D}" srcOrd="0" destOrd="4" presId="urn:microsoft.com/office/officeart/2005/8/layout/vList5"/>
    <dgm:cxn modelId="{A257C7E3-B461-45BC-A569-8FD13263B4C6}" srcId="{CBD3C559-2FEC-45ED-B7D9-D5398BC24E41}" destId="{0A706FFA-3F81-4844-B3EC-F400922FFA07}" srcOrd="0" destOrd="0" parTransId="{107ED8A6-E58E-4E7F-AF55-55475334F823}" sibTransId="{09768F1D-86EF-497C-9C98-B6C5CAC73D11}"/>
    <dgm:cxn modelId="{538E0CF3-92EC-4ECF-90C8-E0C95438784A}" srcId="{0A706FFA-3F81-4844-B3EC-F400922FFA07}" destId="{93600549-B79B-4E55-AD0B-FC8EC574FD8A}" srcOrd="2" destOrd="0" parTransId="{05873F70-CD4D-43BB-B7BF-9773037812DA}" sibTransId="{A26EC1E2-5391-4B8C-9411-5F832430954A}"/>
    <dgm:cxn modelId="{787E62F9-AD7D-4F46-81D1-0E65F3CA3B18}" type="presOf" srcId="{0A706FFA-3F81-4844-B3EC-F400922FFA07}" destId="{4B98DDB4-BB48-4DD3-BBA4-B793B1C3AB7D}" srcOrd="0" destOrd="0" presId="urn:microsoft.com/office/officeart/2005/8/layout/vList5"/>
    <dgm:cxn modelId="{88D4E9FA-886D-4A35-97EB-6F4F798FD592}" srcId="{0A706FFA-3F81-4844-B3EC-F400922FFA07}" destId="{A8EE70B8-10A5-4F2A-ADDD-9D018F06E26D}" srcOrd="4" destOrd="0" parTransId="{E28E0197-0A51-4E84-88F8-D5190FA3AF65}" sibTransId="{92B9A432-1C68-42AD-9F13-341473093B35}"/>
    <dgm:cxn modelId="{5CDCB5FE-2A4D-49B8-9E0E-379DCDF5DA60}" type="presOf" srcId="{93600549-B79B-4E55-AD0B-FC8EC574FD8A}" destId="{FAFA536D-7239-4100-9E79-B6B6A5C3B18D}" srcOrd="0" destOrd="2" presId="urn:microsoft.com/office/officeart/2005/8/layout/vList5"/>
    <dgm:cxn modelId="{C67A0904-0CD6-42C1-835D-E86DF4310C3B}" type="presParOf" srcId="{E86A0BE5-9234-4A34-B566-9CE9E603AD1C}" destId="{3F8F7746-B6ED-45C8-B9E7-C7EA4912C803}" srcOrd="0" destOrd="0" presId="urn:microsoft.com/office/officeart/2005/8/layout/vList5"/>
    <dgm:cxn modelId="{802D8D6A-8AA9-4350-9AFA-A561D1009795}" type="presParOf" srcId="{3F8F7746-B6ED-45C8-B9E7-C7EA4912C803}" destId="{4B98DDB4-BB48-4DD3-BBA4-B793B1C3AB7D}" srcOrd="0" destOrd="0" presId="urn:microsoft.com/office/officeart/2005/8/layout/vList5"/>
    <dgm:cxn modelId="{13729A1D-3E6C-4EEE-A7AB-BBBE7C8C47EC}" type="presParOf" srcId="{3F8F7746-B6ED-45C8-B9E7-C7EA4912C803}" destId="{FAFA536D-7239-4100-9E79-B6B6A5C3B18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42A4F2-B160-44FC-9208-4550BDE7EA2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F9C7A8D-F352-4E95-8E18-CC26B771C360}">
      <dgm:prSet/>
      <dgm:spPr/>
      <dgm:t>
        <a:bodyPr/>
        <a:lstStyle/>
        <a:p>
          <a:r>
            <a:rPr lang="en-US" dirty="0"/>
            <a:t>Ask customer to check with 3</a:t>
          </a:r>
          <a:r>
            <a:rPr lang="en-US" baseline="30000" dirty="0"/>
            <a:t>rd</a:t>
          </a:r>
          <a:r>
            <a:rPr lang="en-US" dirty="0"/>
            <a:t> party first</a:t>
          </a:r>
        </a:p>
      </dgm:t>
    </dgm:pt>
    <dgm:pt modelId="{544BF3D2-220F-4098-BE4E-A8C43C854904}" type="parTrans" cxnId="{473B28E0-E189-4145-900B-69C59BFED85C}">
      <dgm:prSet/>
      <dgm:spPr/>
      <dgm:t>
        <a:bodyPr/>
        <a:lstStyle/>
        <a:p>
          <a:endParaRPr lang="en-US"/>
        </a:p>
      </dgm:t>
    </dgm:pt>
    <dgm:pt modelId="{D444A014-81D4-47E2-8783-2025BA96A169}" type="sibTrans" cxnId="{473B28E0-E189-4145-900B-69C59BFED85C}">
      <dgm:prSet/>
      <dgm:spPr/>
      <dgm:t>
        <a:bodyPr/>
        <a:lstStyle/>
        <a:p>
          <a:endParaRPr lang="en-US"/>
        </a:p>
      </dgm:t>
    </dgm:pt>
    <dgm:pt modelId="{91EEF67F-6E8A-4803-9F62-CBAC96A1045B}">
      <dgm:prSet/>
      <dgm:spPr/>
      <dgm:t>
        <a:bodyPr/>
        <a:lstStyle/>
        <a:p>
          <a:r>
            <a:rPr lang="en-US" dirty="0"/>
            <a:t>Checking if audit log is enabled</a:t>
          </a:r>
        </a:p>
      </dgm:t>
    </dgm:pt>
    <dgm:pt modelId="{C38E4A8D-9C9B-4613-8277-CC65329ACAF4}" type="parTrans" cxnId="{9D0D8831-B284-4C9F-A7E2-B396A79171EF}">
      <dgm:prSet/>
      <dgm:spPr/>
      <dgm:t>
        <a:bodyPr/>
        <a:lstStyle/>
        <a:p>
          <a:endParaRPr lang="en-US"/>
        </a:p>
      </dgm:t>
    </dgm:pt>
    <dgm:pt modelId="{60465C6C-17E4-4F32-8CD1-4BCD03E53638}" type="sibTrans" cxnId="{9D0D8831-B284-4C9F-A7E2-B396A79171EF}">
      <dgm:prSet/>
      <dgm:spPr/>
      <dgm:t>
        <a:bodyPr/>
        <a:lstStyle/>
        <a:p>
          <a:endParaRPr lang="en-US"/>
        </a:p>
      </dgm:t>
    </dgm:pt>
    <dgm:pt modelId="{530B981C-DEBA-4335-8B42-57316D5F0FE1}">
      <dgm:prSet/>
      <dgm:spPr/>
      <dgm:t>
        <a:bodyPr/>
        <a:lstStyle/>
        <a:p>
          <a:r>
            <a:rPr lang="en-US" dirty="0"/>
            <a:t>Checking the access token with relevant API permissions</a:t>
          </a:r>
        </a:p>
      </dgm:t>
    </dgm:pt>
    <dgm:pt modelId="{301AF597-0F9F-4FC7-AB32-9ED70C4DBDC6}" type="parTrans" cxnId="{163FBF90-8886-407A-8D5F-07F30E70965F}">
      <dgm:prSet/>
      <dgm:spPr/>
      <dgm:t>
        <a:bodyPr/>
        <a:lstStyle/>
        <a:p>
          <a:endParaRPr lang="en-US"/>
        </a:p>
      </dgm:t>
    </dgm:pt>
    <dgm:pt modelId="{0F65B811-D7CF-4F02-99B4-EAFD31827F8F}" type="sibTrans" cxnId="{163FBF90-8886-407A-8D5F-07F30E70965F}">
      <dgm:prSet/>
      <dgm:spPr/>
      <dgm:t>
        <a:bodyPr/>
        <a:lstStyle/>
        <a:p>
          <a:endParaRPr lang="en-US"/>
        </a:p>
      </dgm:t>
    </dgm:pt>
    <dgm:pt modelId="{444E17A6-5DEA-4764-8808-BE2F301E0645}">
      <dgm:prSet/>
      <dgm:spPr/>
      <dgm:t>
        <a:bodyPr/>
        <a:lstStyle/>
        <a:p>
          <a:r>
            <a:rPr lang="en-US" dirty="0"/>
            <a:t>Collect request and response </a:t>
          </a:r>
        </a:p>
      </dgm:t>
    </dgm:pt>
    <dgm:pt modelId="{BE84D402-5C39-42E4-9228-28AD80D8061C}" type="parTrans" cxnId="{1AD38697-AB61-465F-B832-B9D87B250F17}">
      <dgm:prSet/>
      <dgm:spPr/>
      <dgm:t>
        <a:bodyPr/>
        <a:lstStyle/>
        <a:p>
          <a:endParaRPr lang="en-US"/>
        </a:p>
      </dgm:t>
    </dgm:pt>
    <dgm:pt modelId="{9AD66784-B44B-4211-8B54-06B66C666906}" type="sibTrans" cxnId="{1AD38697-AB61-465F-B832-B9D87B250F17}">
      <dgm:prSet/>
      <dgm:spPr/>
      <dgm:t>
        <a:bodyPr/>
        <a:lstStyle/>
        <a:p>
          <a:endParaRPr lang="en-US"/>
        </a:p>
      </dgm:t>
    </dgm:pt>
    <dgm:pt modelId="{1223BC0E-9802-48E4-B47B-01F3660B7BB7}">
      <dgm:prSet/>
      <dgm:spPr/>
      <dgm:t>
        <a:bodyPr/>
        <a:lstStyle/>
        <a:p>
          <a:r>
            <a:rPr lang="en-US" dirty="0"/>
            <a:t>Try to retrieve data directly</a:t>
          </a:r>
        </a:p>
      </dgm:t>
    </dgm:pt>
    <dgm:pt modelId="{95191DB0-D178-4633-A3F9-1701D9BC6BBC}" type="parTrans" cxnId="{8D198ADF-4DBA-4823-92C0-59DCA4D70D6C}">
      <dgm:prSet/>
      <dgm:spPr/>
      <dgm:t>
        <a:bodyPr/>
        <a:lstStyle/>
        <a:p>
          <a:endParaRPr lang="en-US"/>
        </a:p>
      </dgm:t>
    </dgm:pt>
    <dgm:pt modelId="{F00B2225-3CCD-4215-B540-6E26942DE710}" type="sibTrans" cxnId="{8D198ADF-4DBA-4823-92C0-59DCA4D70D6C}">
      <dgm:prSet/>
      <dgm:spPr/>
      <dgm:t>
        <a:bodyPr/>
        <a:lstStyle/>
        <a:p>
          <a:endParaRPr lang="en-US"/>
        </a:p>
      </dgm:t>
    </dgm:pt>
    <dgm:pt modelId="{766996A1-9912-4FC7-9E9A-FA869D1F0432}">
      <dgm:prSet/>
      <dgm:spPr/>
      <dgm:t>
        <a:bodyPr/>
        <a:lstStyle/>
        <a:p>
          <a:r>
            <a:rPr lang="en-US"/>
            <a:t>Engage PG with </a:t>
          </a:r>
          <a:r>
            <a:rPr lang="en-US" dirty="0" err="1"/>
            <a:t>contentURI</a:t>
          </a:r>
          <a:endParaRPr lang="en-US" dirty="0"/>
        </a:p>
      </dgm:t>
    </dgm:pt>
    <dgm:pt modelId="{EB036603-76F9-4176-A0B3-0D698516BCA6}" type="parTrans" cxnId="{D4982AA8-1491-4D78-8969-04C91D1B2FBA}">
      <dgm:prSet/>
      <dgm:spPr/>
      <dgm:t>
        <a:bodyPr/>
        <a:lstStyle/>
        <a:p>
          <a:endParaRPr lang="en-US"/>
        </a:p>
      </dgm:t>
    </dgm:pt>
    <dgm:pt modelId="{613FD686-2D18-4B68-87C5-EFB6CC515784}" type="sibTrans" cxnId="{D4982AA8-1491-4D78-8969-04C91D1B2FBA}">
      <dgm:prSet/>
      <dgm:spPr/>
      <dgm:t>
        <a:bodyPr/>
        <a:lstStyle/>
        <a:p>
          <a:endParaRPr lang="en-US"/>
        </a:p>
      </dgm:t>
    </dgm:pt>
    <dgm:pt modelId="{57732B0F-0452-42B0-9DCB-16772A0A6818}" type="pres">
      <dgm:prSet presAssocID="{9442A4F2-B160-44FC-9208-4550BDE7EA25}" presName="Name0" presStyleCnt="0">
        <dgm:presLayoutVars>
          <dgm:dir/>
          <dgm:animLvl val="lvl"/>
          <dgm:resizeHandles val="exact"/>
        </dgm:presLayoutVars>
      </dgm:prSet>
      <dgm:spPr/>
    </dgm:pt>
    <dgm:pt modelId="{9DAD82D6-235D-4B06-98F5-76D58B1987D0}" type="pres">
      <dgm:prSet presAssocID="{766996A1-9912-4FC7-9E9A-FA869D1F0432}" presName="boxAndChildren" presStyleCnt="0"/>
      <dgm:spPr/>
    </dgm:pt>
    <dgm:pt modelId="{9810FE44-852D-4561-AE4F-46AEDE14C58D}" type="pres">
      <dgm:prSet presAssocID="{766996A1-9912-4FC7-9E9A-FA869D1F0432}" presName="parentTextBox" presStyleLbl="node1" presStyleIdx="0" presStyleCnt="6"/>
      <dgm:spPr/>
    </dgm:pt>
    <dgm:pt modelId="{AE17F9DB-F8B3-4C51-82FC-B9E92F27F7C5}" type="pres">
      <dgm:prSet presAssocID="{F00B2225-3CCD-4215-B540-6E26942DE710}" presName="sp" presStyleCnt="0"/>
      <dgm:spPr/>
    </dgm:pt>
    <dgm:pt modelId="{C7422D6D-39DB-47C1-A9DC-7BD6A8C37181}" type="pres">
      <dgm:prSet presAssocID="{1223BC0E-9802-48E4-B47B-01F3660B7BB7}" presName="arrowAndChildren" presStyleCnt="0"/>
      <dgm:spPr/>
    </dgm:pt>
    <dgm:pt modelId="{4D9D686D-3A10-432B-BDF2-77FC78F33945}" type="pres">
      <dgm:prSet presAssocID="{1223BC0E-9802-48E4-B47B-01F3660B7BB7}" presName="parentTextArrow" presStyleLbl="node1" presStyleIdx="1" presStyleCnt="6"/>
      <dgm:spPr/>
    </dgm:pt>
    <dgm:pt modelId="{5EDD2E54-EB29-4FB9-8F46-74BBA934DD4E}" type="pres">
      <dgm:prSet presAssocID="{9AD66784-B44B-4211-8B54-06B66C666906}" presName="sp" presStyleCnt="0"/>
      <dgm:spPr/>
    </dgm:pt>
    <dgm:pt modelId="{B9F5D73B-A3F8-4B34-A606-EE6AD03C1056}" type="pres">
      <dgm:prSet presAssocID="{444E17A6-5DEA-4764-8808-BE2F301E0645}" presName="arrowAndChildren" presStyleCnt="0"/>
      <dgm:spPr/>
    </dgm:pt>
    <dgm:pt modelId="{AFF24B17-E27B-4C0B-B72A-E9D40EAF8F3C}" type="pres">
      <dgm:prSet presAssocID="{444E17A6-5DEA-4764-8808-BE2F301E0645}" presName="parentTextArrow" presStyleLbl="node1" presStyleIdx="2" presStyleCnt="6"/>
      <dgm:spPr/>
    </dgm:pt>
    <dgm:pt modelId="{A626AA3E-53B2-42A7-B058-99AF61846946}" type="pres">
      <dgm:prSet presAssocID="{0F65B811-D7CF-4F02-99B4-EAFD31827F8F}" presName="sp" presStyleCnt="0"/>
      <dgm:spPr/>
    </dgm:pt>
    <dgm:pt modelId="{3F425824-B729-4499-88A7-A6FE8C8F485C}" type="pres">
      <dgm:prSet presAssocID="{530B981C-DEBA-4335-8B42-57316D5F0FE1}" presName="arrowAndChildren" presStyleCnt="0"/>
      <dgm:spPr/>
    </dgm:pt>
    <dgm:pt modelId="{E2172D3B-25E2-43AC-9ABD-E1946FC87B1E}" type="pres">
      <dgm:prSet presAssocID="{530B981C-DEBA-4335-8B42-57316D5F0FE1}" presName="parentTextArrow" presStyleLbl="node1" presStyleIdx="3" presStyleCnt="6"/>
      <dgm:spPr/>
    </dgm:pt>
    <dgm:pt modelId="{D3410107-1A8D-4DCE-97BD-5D831AA24809}" type="pres">
      <dgm:prSet presAssocID="{60465C6C-17E4-4F32-8CD1-4BCD03E53638}" presName="sp" presStyleCnt="0"/>
      <dgm:spPr/>
    </dgm:pt>
    <dgm:pt modelId="{99D0990D-BE83-4905-AD3E-7B4F8F23E097}" type="pres">
      <dgm:prSet presAssocID="{91EEF67F-6E8A-4803-9F62-CBAC96A1045B}" presName="arrowAndChildren" presStyleCnt="0"/>
      <dgm:spPr/>
    </dgm:pt>
    <dgm:pt modelId="{DE428885-6853-46DC-B286-CD7D1C50A52B}" type="pres">
      <dgm:prSet presAssocID="{91EEF67F-6E8A-4803-9F62-CBAC96A1045B}" presName="parentTextArrow" presStyleLbl="node1" presStyleIdx="4" presStyleCnt="6"/>
      <dgm:spPr/>
    </dgm:pt>
    <dgm:pt modelId="{692323D2-7C5B-4729-8A11-4D8CD1834423}" type="pres">
      <dgm:prSet presAssocID="{D444A014-81D4-47E2-8783-2025BA96A169}" presName="sp" presStyleCnt="0"/>
      <dgm:spPr/>
    </dgm:pt>
    <dgm:pt modelId="{DB103246-C608-49D4-8F3A-1B1F51616422}" type="pres">
      <dgm:prSet presAssocID="{9F9C7A8D-F352-4E95-8E18-CC26B771C360}" presName="arrowAndChildren" presStyleCnt="0"/>
      <dgm:spPr/>
    </dgm:pt>
    <dgm:pt modelId="{9F491229-924E-4FB6-820D-52530A8713ED}" type="pres">
      <dgm:prSet presAssocID="{9F9C7A8D-F352-4E95-8E18-CC26B771C360}" presName="parentTextArrow" presStyleLbl="node1" presStyleIdx="5" presStyleCnt="6"/>
      <dgm:spPr/>
    </dgm:pt>
  </dgm:ptLst>
  <dgm:cxnLst>
    <dgm:cxn modelId="{A6FB680F-FF90-4463-A7A8-975C5332F751}" type="presOf" srcId="{444E17A6-5DEA-4764-8808-BE2F301E0645}" destId="{AFF24B17-E27B-4C0B-B72A-E9D40EAF8F3C}" srcOrd="0" destOrd="0" presId="urn:microsoft.com/office/officeart/2005/8/layout/process4"/>
    <dgm:cxn modelId="{9D0D8831-B284-4C9F-A7E2-B396A79171EF}" srcId="{9442A4F2-B160-44FC-9208-4550BDE7EA25}" destId="{91EEF67F-6E8A-4803-9F62-CBAC96A1045B}" srcOrd="1" destOrd="0" parTransId="{C38E4A8D-9C9B-4613-8277-CC65329ACAF4}" sibTransId="{60465C6C-17E4-4F32-8CD1-4BCD03E53638}"/>
    <dgm:cxn modelId="{4506616D-3995-4940-8964-55C033CE5D47}" type="presOf" srcId="{530B981C-DEBA-4335-8B42-57316D5F0FE1}" destId="{E2172D3B-25E2-43AC-9ABD-E1946FC87B1E}" srcOrd="0" destOrd="0" presId="urn:microsoft.com/office/officeart/2005/8/layout/process4"/>
    <dgm:cxn modelId="{C4FB4075-2C17-403C-AB4D-70BAFDDC76E3}" type="presOf" srcId="{91EEF67F-6E8A-4803-9F62-CBAC96A1045B}" destId="{DE428885-6853-46DC-B286-CD7D1C50A52B}" srcOrd="0" destOrd="0" presId="urn:microsoft.com/office/officeart/2005/8/layout/process4"/>
    <dgm:cxn modelId="{9FB26C79-D513-442E-AF57-1068BC6E3F91}" type="presOf" srcId="{1223BC0E-9802-48E4-B47B-01F3660B7BB7}" destId="{4D9D686D-3A10-432B-BDF2-77FC78F33945}" srcOrd="0" destOrd="0" presId="urn:microsoft.com/office/officeart/2005/8/layout/process4"/>
    <dgm:cxn modelId="{163FBF90-8886-407A-8D5F-07F30E70965F}" srcId="{9442A4F2-B160-44FC-9208-4550BDE7EA25}" destId="{530B981C-DEBA-4335-8B42-57316D5F0FE1}" srcOrd="2" destOrd="0" parTransId="{301AF597-0F9F-4FC7-AB32-9ED70C4DBDC6}" sibTransId="{0F65B811-D7CF-4F02-99B4-EAFD31827F8F}"/>
    <dgm:cxn modelId="{1AD38697-AB61-465F-B832-B9D87B250F17}" srcId="{9442A4F2-B160-44FC-9208-4550BDE7EA25}" destId="{444E17A6-5DEA-4764-8808-BE2F301E0645}" srcOrd="3" destOrd="0" parTransId="{BE84D402-5C39-42E4-9228-28AD80D8061C}" sibTransId="{9AD66784-B44B-4211-8B54-06B66C666906}"/>
    <dgm:cxn modelId="{D4982AA8-1491-4D78-8969-04C91D1B2FBA}" srcId="{9442A4F2-B160-44FC-9208-4550BDE7EA25}" destId="{766996A1-9912-4FC7-9E9A-FA869D1F0432}" srcOrd="5" destOrd="0" parTransId="{EB036603-76F9-4176-A0B3-0D698516BCA6}" sibTransId="{613FD686-2D18-4B68-87C5-EFB6CC515784}"/>
    <dgm:cxn modelId="{EF6AB2AD-ECEF-405B-90E3-AFCC2EBFCB4A}" type="presOf" srcId="{766996A1-9912-4FC7-9E9A-FA869D1F0432}" destId="{9810FE44-852D-4561-AE4F-46AEDE14C58D}" srcOrd="0" destOrd="0" presId="urn:microsoft.com/office/officeart/2005/8/layout/process4"/>
    <dgm:cxn modelId="{8D198ADF-4DBA-4823-92C0-59DCA4D70D6C}" srcId="{9442A4F2-B160-44FC-9208-4550BDE7EA25}" destId="{1223BC0E-9802-48E4-B47B-01F3660B7BB7}" srcOrd="4" destOrd="0" parTransId="{95191DB0-D178-4633-A3F9-1701D9BC6BBC}" sibTransId="{F00B2225-3CCD-4215-B540-6E26942DE710}"/>
    <dgm:cxn modelId="{A70421E0-D33E-4EA4-876B-C17B28A2573A}" type="presOf" srcId="{9442A4F2-B160-44FC-9208-4550BDE7EA25}" destId="{57732B0F-0452-42B0-9DCB-16772A0A6818}" srcOrd="0" destOrd="0" presId="urn:microsoft.com/office/officeart/2005/8/layout/process4"/>
    <dgm:cxn modelId="{473B28E0-E189-4145-900B-69C59BFED85C}" srcId="{9442A4F2-B160-44FC-9208-4550BDE7EA25}" destId="{9F9C7A8D-F352-4E95-8E18-CC26B771C360}" srcOrd="0" destOrd="0" parTransId="{544BF3D2-220F-4098-BE4E-A8C43C854904}" sibTransId="{D444A014-81D4-47E2-8783-2025BA96A169}"/>
    <dgm:cxn modelId="{EF8A47FF-FD96-4DFB-BB2A-985CBFCEDEB2}" type="presOf" srcId="{9F9C7A8D-F352-4E95-8E18-CC26B771C360}" destId="{9F491229-924E-4FB6-820D-52530A8713ED}" srcOrd="0" destOrd="0" presId="urn:microsoft.com/office/officeart/2005/8/layout/process4"/>
    <dgm:cxn modelId="{4932C08D-54F1-4D41-BDDA-8935F4C91862}" type="presParOf" srcId="{57732B0F-0452-42B0-9DCB-16772A0A6818}" destId="{9DAD82D6-235D-4B06-98F5-76D58B1987D0}" srcOrd="0" destOrd="0" presId="urn:microsoft.com/office/officeart/2005/8/layout/process4"/>
    <dgm:cxn modelId="{D7D5182B-D5C2-4FC4-9FF9-121BF8C93EE5}" type="presParOf" srcId="{9DAD82D6-235D-4B06-98F5-76D58B1987D0}" destId="{9810FE44-852D-4561-AE4F-46AEDE14C58D}" srcOrd="0" destOrd="0" presId="urn:microsoft.com/office/officeart/2005/8/layout/process4"/>
    <dgm:cxn modelId="{6CED3E24-E1BE-4927-B830-5876FC35D6B6}" type="presParOf" srcId="{57732B0F-0452-42B0-9DCB-16772A0A6818}" destId="{AE17F9DB-F8B3-4C51-82FC-B9E92F27F7C5}" srcOrd="1" destOrd="0" presId="urn:microsoft.com/office/officeart/2005/8/layout/process4"/>
    <dgm:cxn modelId="{F871E319-7B0A-4759-9067-B2FD6D589D98}" type="presParOf" srcId="{57732B0F-0452-42B0-9DCB-16772A0A6818}" destId="{C7422D6D-39DB-47C1-A9DC-7BD6A8C37181}" srcOrd="2" destOrd="0" presId="urn:microsoft.com/office/officeart/2005/8/layout/process4"/>
    <dgm:cxn modelId="{48C0B0C8-D972-4B61-8CA3-EDD6803F56B7}" type="presParOf" srcId="{C7422D6D-39DB-47C1-A9DC-7BD6A8C37181}" destId="{4D9D686D-3A10-432B-BDF2-77FC78F33945}" srcOrd="0" destOrd="0" presId="urn:microsoft.com/office/officeart/2005/8/layout/process4"/>
    <dgm:cxn modelId="{418D3E33-B25A-4DD1-A315-69EC15D6559A}" type="presParOf" srcId="{57732B0F-0452-42B0-9DCB-16772A0A6818}" destId="{5EDD2E54-EB29-4FB9-8F46-74BBA934DD4E}" srcOrd="3" destOrd="0" presId="urn:microsoft.com/office/officeart/2005/8/layout/process4"/>
    <dgm:cxn modelId="{7253D9B2-1626-44D6-AAA4-4AF363C747A0}" type="presParOf" srcId="{57732B0F-0452-42B0-9DCB-16772A0A6818}" destId="{B9F5D73B-A3F8-4B34-A606-EE6AD03C1056}" srcOrd="4" destOrd="0" presId="urn:microsoft.com/office/officeart/2005/8/layout/process4"/>
    <dgm:cxn modelId="{FEF867CC-FC2C-410F-BB2D-18D27F1A6B2A}" type="presParOf" srcId="{B9F5D73B-A3F8-4B34-A606-EE6AD03C1056}" destId="{AFF24B17-E27B-4C0B-B72A-E9D40EAF8F3C}" srcOrd="0" destOrd="0" presId="urn:microsoft.com/office/officeart/2005/8/layout/process4"/>
    <dgm:cxn modelId="{E3F226A9-1C6E-4FAF-93B5-FD253694A740}" type="presParOf" srcId="{57732B0F-0452-42B0-9DCB-16772A0A6818}" destId="{A626AA3E-53B2-42A7-B058-99AF61846946}" srcOrd="5" destOrd="0" presId="urn:microsoft.com/office/officeart/2005/8/layout/process4"/>
    <dgm:cxn modelId="{3DCDFAEA-5DFD-4FE6-ACBC-78742F473D83}" type="presParOf" srcId="{57732B0F-0452-42B0-9DCB-16772A0A6818}" destId="{3F425824-B729-4499-88A7-A6FE8C8F485C}" srcOrd="6" destOrd="0" presId="urn:microsoft.com/office/officeart/2005/8/layout/process4"/>
    <dgm:cxn modelId="{305B7FCD-1B89-403C-9B68-218F0BABC998}" type="presParOf" srcId="{3F425824-B729-4499-88A7-A6FE8C8F485C}" destId="{E2172D3B-25E2-43AC-9ABD-E1946FC87B1E}" srcOrd="0" destOrd="0" presId="urn:microsoft.com/office/officeart/2005/8/layout/process4"/>
    <dgm:cxn modelId="{68DFA459-4846-4A2F-AFA2-2B6353F88EEB}" type="presParOf" srcId="{57732B0F-0452-42B0-9DCB-16772A0A6818}" destId="{D3410107-1A8D-4DCE-97BD-5D831AA24809}" srcOrd="7" destOrd="0" presId="urn:microsoft.com/office/officeart/2005/8/layout/process4"/>
    <dgm:cxn modelId="{E2C5A337-478C-4D53-94C4-CB9B4141C6C8}" type="presParOf" srcId="{57732B0F-0452-42B0-9DCB-16772A0A6818}" destId="{99D0990D-BE83-4905-AD3E-7B4F8F23E097}" srcOrd="8" destOrd="0" presId="urn:microsoft.com/office/officeart/2005/8/layout/process4"/>
    <dgm:cxn modelId="{CCE19BDB-BC2D-480C-B3A3-05173EF3CF5F}" type="presParOf" srcId="{99D0990D-BE83-4905-AD3E-7B4F8F23E097}" destId="{DE428885-6853-46DC-B286-CD7D1C50A52B}" srcOrd="0" destOrd="0" presId="urn:microsoft.com/office/officeart/2005/8/layout/process4"/>
    <dgm:cxn modelId="{A93F50FD-6E06-4F9A-9350-C1DFF680F44A}" type="presParOf" srcId="{57732B0F-0452-42B0-9DCB-16772A0A6818}" destId="{692323D2-7C5B-4729-8A11-4D8CD1834423}" srcOrd="9" destOrd="0" presId="urn:microsoft.com/office/officeart/2005/8/layout/process4"/>
    <dgm:cxn modelId="{AD726FCC-C007-4585-A44B-157C6AAF4B75}" type="presParOf" srcId="{57732B0F-0452-42B0-9DCB-16772A0A6818}" destId="{DB103246-C608-49D4-8F3A-1B1F51616422}" srcOrd="10" destOrd="0" presId="urn:microsoft.com/office/officeart/2005/8/layout/process4"/>
    <dgm:cxn modelId="{C113347E-E8DE-4700-8519-DC9D7E7BA05A}" type="presParOf" srcId="{DB103246-C608-49D4-8F3A-1B1F51616422}" destId="{9F491229-924E-4FB6-820D-52530A8713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F9A07-D381-4049-A388-E7837668C62A}">
      <dsp:nvSpPr>
        <dsp:cNvPr id="0" name=""/>
        <dsp:cNvSpPr/>
      </dsp:nvSpPr>
      <dsp:spPr>
        <a:xfrm>
          <a:off x="0" y="190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5BDF7-075D-4675-8EAE-FE160FEF3320}">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84840-0938-4B94-B731-E7354ADEE8C5}">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dirty="0"/>
            <a:t>What is Office365 Management API</a:t>
          </a:r>
        </a:p>
      </dsp:txBody>
      <dsp:txXfrm>
        <a:off x="1113940" y="1902"/>
        <a:ext cx="9392515" cy="964450"/>
      </dsp:txXfrm>
    </dsp:sp>
    <dsp:sp modelId="{77288D41-BDA8-4251-AB42-54DC7AA1897B}">
      <dsp:nvSpPr>
        <dsp:cNvPr id="0" name=""/>
        <dsp:cNvSpPr/>
      </dsp:nvSpPr>
      <dsp:spPr>
        <a:xfrm>
          <a:off x="0" y="1207466"/>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4B29A-8B9E-4E7B-AB4F-CFD1E63A7493}">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F897A6-4725-4726-ADD4-492B50596393}">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dirty="0"/>
            <a:t>How to call Office365 Management API</a:t>
          </a:r>
        </a:p>
      </dsp:txBody>
      <dsp:txXfrm>
        <a:off x="1113940" y="1207466"/>
        <a:ext cx="9392515" cy="964450"/>
      </dsp:txXfrm>
    </dsp:sp>
    <dsp:sp modelId="{863DA5DC-EE9E-4BFE-A481-5E85EA51F860}">
      <dsp:nvSpPr>
        <dsp:cNvPr id="0" name=""/>
        <dsp:cNvSpPr/>
      </dsp:nvSpPr>
      <dsp:spPr>
        <a:xfrm>
          <a:off x="0" y="2413029"/>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DF420-5222-41F7-A2F9-81A8DAFE5720}">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26FFE3-9C15-4AE2-A83B-77C95F11D7CA}">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dirty="0"/>
            <a:t>Troubleshooting &amp; </a:t>
          </a:r>
          <a:r>
            <a:rPr lang="en-US" altLang="zh-CN" sz="2200" kern="1200" dirty="0"/>
            <a:t>tips</a:t>
          </a:r>
          <a:endParaRPr lang="en-US" sz="2200" kern="1200" dirty="0"/>
        </a:p>
      </dsp:txBody>
      <dsp:txXfrm>
        <a:off x="1113940" y="2413029"/>
        <a:ext cx="9392515" cy="964450"/>
      </dsp:txXfrm>
    </dsp:sp>
    <dsp:sp modelId="{8EBD09A5-01FD-4629-BF94-7AE30E99FDFA}">
      <dsp:nvSpPr>
        <dsp:cNvPr id="0" name=""/>
        <dsp:cNvSpPr/>
      </dsp:nvSpPr>
      <dsp:spPr>
        <a:xfrm>
          <a:off x="0" y="361859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2BB5B-FCFB-4D92-A54C-4A987A22EC22}">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7285B-4A57-4A77-989C-175219662A7A}">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dirty="0"/>
            <a:t>Introduce PowerShell module for Office365 management API</a:t>
          </a:r>
        </a:p>
      </dsp:txBody>
      <dsp:txXfrm>
        <a:off x="1113940" y="3618592"/>
        <a:ext cx="9392515" cy="96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A536D-7239-4100-9E79-B6B6A5C3B18D}">
      <dsp:nvSpPr>
        <dsp:cNvPr id="0" name=""/>
        <dsp:cNvSpPr/>
      </dsp:nvSpPr>
      <dsp:spPr>
        <a:xfrm rot="5400000">
          <a:off x="2122139" y="720364"/>
          <a:ext cx="4411065" cy="4073103"/>
        </a:xfrm>
        <a:prstGeom prst="round2SameRect">
          <a:avLst/>
        </a:prstGeom>
        <a:solidFill>
          <a:schemeClr val="tx2">
            <a:lumMod val="10000"/>
            <a:lumOff val="90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err="1">
              <a:solidFill>
                <a:schemeClr val="tx1"/>
              </a:solidFill>
            </a:rPr>
            <a:t>Audit.AzureActiveDirectory</a:t>
          </a:r>
          <a:endParaRPr lang="en-US" sz="2200" kern="1200">
            <a:solidFill>
              <a:schemeClr val="tx1"/>
            </a:solidFill>
          </a:endParaRPr>
        </a:p>
        <a:p>
          <a:pPr marL="228600" lvl="1" indent="-228600" algn="l" defTabSz="977900">
            <a:lnSpc>
              <a:spcPct val="90000"/>
            </a:lnSpc>
            <a:spcBef>
              <a:spcPct val="0"/>
            </a:spcBef>
            <a:spcAft>
              <a:spcPct val="15000"/>
            </a:spcAft>
            <a:buChar char="•"/>
          </a:pPr>
          <a:r>
            <a:rPr lang="en-US" sz="2200" kern="1200" err="1">
              <a:solidFill>
                <a:schemeClr val="tx1"/>
              </a:solidFill>
            </a:rPr>
            <a:t>Audit.Exchange</a:t>
          </a:r>
          <a:endParaRPr lang="en-US" sz="2200" kern="1200">
            <a:solidFill>
              <a:schemeClr val="tx1"/>
            </a:solidFill>
          </a:endParaRPr>
        </a:p>
        <a:p>
          <a:pPr marL="228600" lvl="1" indent="-228600" algn="l" defTabSz="977900">
            <a:lnSpc>
              <a:spcPct val="90000"/>
            </a:lnSpc>
            <a:spcBef>
              <a:spcPct val="0"/>
            </a:spcBef>
            <a:spcAft>
              <a:spcPct val="15000"/>
            </a:spcAft>
            <a:buChar char="•"/>
          </a:pPr>
          <a:r>
            <a:rPr lang="en-US" sz="2200" kern="1200" err="1">
              <a:solidFill>
                <a:schemeClr val="tx1"/>
              </a:solidFill>
            </a:rPr>
            <a:t>Audit.SharePoint</a:t>
          </a:r>
          <a:endParaRPr lang="en-US" sz="2200" kern="1200">
            <a:solidFill>
              <a:schemeClr val="tx1"/>
            </a:solidFill>
          </a:endParaRPr>
        </a:p>
        <a:p>
          <a:pPr marL="228600" lvl="1" indent="-228600" algn="l" defTabSz="977900">
            <a:lnSpc>
              <a:spcPct val="90000"/>
            </a:lnSpc>
            <a:spcBef>
              <a:spcPct val="0"/>
            </a:spcBef>
            <a:spcAft>
              <a:spcPct val="15000"/>
            </a:spcAft>
            <a:buChar char="•"/>
          </a:pPr>
          <a:r>
            <a:rPr lang="en-US" sz="2200" kern="1200" err="1">
              <a:solidFill>
                <a:schemeClr val="tx1"/>
              </a:solidFill>
            </a:rPr>
            <a:t>Audit.General</a:t>
          </a:r>
          <a:r>
            <a:rPr lang="en-US" sz="2200" kern="1200">
              <a:solidFill>
                <a:schemeClr val="tx1"/>
              </a:solidFill>
            </a:rPr>
            <a:t> (includes all other workloads not included in the previous content types)</a:t>
          </a:r>
        </a:p>
        <a:p>
          <a:pPr marL="228600" lvl="1" indent="-228600" algn="l" defTabSz="977900">
            <a:lnSpc>
              <a:spcPct val="90000"/>
            </a:lnSpc>
            <a:spcBef>
              <a:spcPct val="0"/>
            </a:spcBef>
            <a:spcAft>
              <a:spcPct val="15000"/>
            </a:spcAft>
            <a:buChar char="•"/>
          </a:pPr>
          <a:r>
            <a:rPr lang="en-US" sz="2200" kern="1200" err="1">
              <a:solidFill>
                <a:schemeClr val="tx1"/>
              </a:solidFill>
            </a:rPr>
            <a:t>DLP.All</a:t>
          </a:r>
          <a:r>
            <a:rPr lang="en-US" sz="2200" kern="1200">
              <a:solidFill>
                <a:schemeClr val="tx1"/>
              </a:solidFill>
            </a:rPr>
            <a:t> (DLP events only for all workloads)</a:t>
          </a:r>
        </a:p>
      </dsp:txBody>
      <dsp:txXfrm rot="-5400000">
        <a:off x="2291120" y="750215"/>
        <a:ext cx="3874271" cy="4013401"/>
      </dsp:txXfrm>
    </dsp:sp>
    <dsp:sp modelId="{4B98DDB4-BB48-4DD3-BBA4-B793B1C3AB7D}">
      <dsp:nvSpPr>
        <dsp:cNvPr id="0" name=""/>
        <dsp:cNvSpPr/>
      </dsp:nvSpPr>
      <dsp:spPr>
        <a:xfrm>
          <a:off x="0" y="0"/>
          <a:ext cx="2291120" cy="5513832"/>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All are around auditing. We can have the resources below until now.</a:t>
          </a:r>
        </a:p>
      </dsp:txBody>
      <dsp:txXfrm>
        <a:off x="111843" y="111843"/>
        <a:ext cx="2067434" cy="5290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0FE44-852D-4561-AE4F-46AEDE14C58D}">
      <dsp:nvSpPr>
        <dsp:cNvPr id="0" name=""/>
        <dsp:cNvSpPr/>
      </dsp:nvSpPr>
      <dsp:spPr>
        <a:xfrm>
          <a:off x="0" y="4928357"/>
          <a:ext cx="6967728" cy="6468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Engage PG with </a:t>
          </a:r>
          <a:r>
            <a:rPr lang="en-US" sz="2000" kern="1200" dirty="0" err="1"/>
            <a:t>contentURI</a:t>
          </a:r>
          <a:endParaRPr lang="en-US" sz="2000" kern="1200" dirty="0"/>
        </a:p>
      </dsp:txBody>
      <dsp:txXfrm>
        <a:off x="0" y="4928357"/>
        <a:ext cx="6967728" cy="646844"/>
      </dsp:txXfrm>
    </dsp:sp>
    <dsp:sp modelId="{4D9D686D-3A10-432B-BDF2-77FC78F33945}">
      <dsp:nvSpPr>
        <dsp:cNvPr id="0" name=""/>
        <dsp:cNvSpPr/>
      </dsp:nvSpPr>
      <dsp:spPr>
        <a:xfrm rot="10800000">
          <a:off x="0" y="3943213"/>
          <a:ext cx="6967728" cy="994846"/>
        </a:xfrm>
        <a:prstGeom prst="upArrowCallout">
          <a:avLst/>
        </a:prstGeom>
        <a:solidFill>
          <a:schemeClr val="accent2">
            <a:hueOff val="1288723"/>
            <a:satOff val="-3699"/>
            <a:lumOff val="-5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Try to retrieve data directly</a:t>
          </a:r>
        </a:p>
      </dsp:txBody>
      <dsp:txXfrm rot="10800000">
        <a:off x="0" y="3943213"/>
        <a:ext cx="6967728" cy="646421"/>
      </dsp:txXfrm>
    </dsp:sp>
    <dsp:sp modelId="{AFF24B17-E27B-4C0B-B72A-E9D40EAF8F3C}">
      <dsp:nvSpPr>
        <dsp:cNvPr id="0" name=""/>
        <dsp:cNvSpPr/>
      </dsp:nvSpPr>
      <dsp:spPr>
        <a:xfrm rot="10800000">
          <a:off x="0" y="2958069"/>
          <a:ext cx="6967728" cy="994846"/>
        </a:xfrm>
        <a:prstGeom prst="upArrowCallout">
          <a:avLst/>
        </a:prstGeom>
        <a:solidFill>
          <a:schemeClr val="accent2">
            <a:hueOff val="2577445"/>
            <a:satOff val="-7397"/>
            <a:lumOff val="-11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Collect request and response </a:t>
          </a:r>
        </a:p>
      </dsp:txBody>
      <dsp:txXfrm rot="10800000">
        <a:off x="0" y="2958069"/>
        <a:ext cx="6967728" cy="646421"/>
      </dsp:txXfrm>
    </dsp:sp>
    <dsp:sp modelId="{E2172D3B-25E2-43AC-9ABD-E1946FC87B1E}">
      <dsp:nvSpPr>
        <dsp:cNvPr id="0" name=""/>
        <dsp:cNvSpPr/>
      </dsp:nvSpPr>
      <dsp:spPr>
        <a:xfrm rot="10800000">
          <a:off x="0" y="1972925"/>
          <a:ext cx="6967728" cy="994846"/>
        </a:xfrm>
        <a:prstGeom prst="upArrowCallout">
          <a:avLst/>
        </a:prstGeom>
        <a:solidFill>
          <a:schemeClr val="accent2">
            <a:hueOff val="3866169"/>
            <a:satOff val="-11096"/>
            <a:lumOff val="-1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Checking the access token with relevant API permissions</a:t>
          </a:r>
        </a:p>
      </dsp:txBody>
      <dsp:txXfrm rot="10800000">
        <a:off x="0" y="1972925"/>
        <a:ext cx="6967728" cy="646421"/>
      </dsp:txXfrm>
    </dsp:sp>
    <dsp:sp modelId="{DE428885-6853-46DC-B286-CD7D1C50A52B}">
      <dsp:nvSpPr>
        <dsp:cNvPr id="0" name=""/>
        <dsp:cNvSpPr/>
      </dsp:nvSpPr>
      <dsp:spPr>
        <a:xfrm rot="10800000">
          <a:off x="0" y="987782"/>
          <a:ext cx="6967728" cy="994846"/>
        </a:xfrm>
        <a:prstGeom prst="upArrowCallout">
          <a:avLst/>
        </a:prstGeom>
        <a:solidFill>
          <a:schemeClr val="accent2">
            <a:hueOff val="5154891"/>
            <a:satOff val="-14794"/>
            <a:lumOff val="-23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Checking if audit log is enabled</a:t>
          </a:r>
        </a:p>
      </dsp:txBody>
      <dsp:txXfrm rot="10800000">
        <a:off x="0" y="987782"/>
        <a:ext cx="6967728" cy="646421"/>
      </dsp:txXfrm>
    </dsp:sp>
    <dsp:sp modelId="{9F491229-924E-4FB6-820D-52530A8713ED}">
      <dsp:nvSpPr>
        <dsp:cNvPr id="0" name=""/>
        <dsp:cNvSpPr/>
      </dsp:nvSpPr>
      <dsp:spPr>
        <a:xfrm rot="10800000">
          <a:off x="0" y="2638"/>
          <a:ext cx="6967728" cy="994846"/>
        </a:xfrm>
        <a:prstGeom prst="upArrowCallout">
          <a:avLst/>
        </a:prstGeom>
        <a:solidFill>
          <a:schemeClr val="accent2">
            <a:hueOff val="6443614"/>
            <a:satOff val="-18493"/>
            <a:lumOff val="-296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Ask customer to check with 3</a:t>
          </a:r>
          <a:r>
            <a:rPr lang="en-US" sz="2000" kern="1200" baseline="30000" dirty="0"/>
            <a:t>rd</a:t>
          </a:r>
          <a:r>
            <a:rPr lang="en-US" sz="2000" kern="1200" dirty="0"/>
            <a:t> party first</a:t>
          </a:r>
        </a:p>
      </dsp:txBody>
      <dsp:txXfrm rot="10800000">
        <a:off x="0" y="2638"/>
        <a:ext cx="6967728" cy="6464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9C248-0AAA-4D93-9934-8C96733925CD}"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4260C-EC11-4B7A-8F3C-8F5B50B4B1DC}" type="slidenum">
              <a:rPr lang="en-US" smtClean="0"/>
              <a:t>‹#›</a:t>
            </a:fld>
            <a:endParaRPr lang="en-US"/>
          </a:p>
        </p:txBody>
      </p:sp>
    </p:spTree>
    <p:extLst>
      <p:ext uri="{BB962C8B-B14F-4D97-AF65-F5344CB8AC3E}">
        <p14:creationId xmlns:p14="http://schemas.microsoft.com/office/powerpoint/2010/main" val="3433381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1</a:t>
            </a:fld>
            <a:endParaRPr lang="en-US"/>
          </a:p>
        </p:txBody>
      </p:sp>
    </p:spTree>
    <p:extLst>
      <p:ext uri="{BB962C8B-B14F-4D97-AF65-F5344CB8AC3E}">
        <p14:creationId xmlns:p14="http://schemas.microsoft.com/office/powerpoint/2010/main" val="203937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4260C-EC11-4B7A-8F3C-8F5B50B4B1DC}" type="slidenum">
              <a:rPr lang="en-US" smtClean="0"/>
              <a:t>11</a:t>
            </a:fld>
            <a:endParaRPr lang="en-US"/>
          </a:p>
        </p:txBody>
      </p:sp>
    </p:spTree>
    <p:extLst>
      <p:ext uri="{BB962C8B-B14F-4D97-AF65-F5344CB8AC3E}">
        <p14:creationId xmlns:p14="http://schemas.microsoft.com/office/powerpoint/2010/main" val="9222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D58093-64D1-4BF2-B30B-15552A5D7662}" type="slidenum">
              <a:rPr lang="en-US" smtClean="0"/>
              <a:t>12</a:t>
            </a:fld>
            <a:endParaRPr lang="en-US"/>
          </a:p>
        </p:txBody>
      </p:sp>
    </p:spTree>
    <p:extLst>
      <p:ext uri="{BB962C8B-B14F-4D97-AF65-F5344CB8AC3E}">
        <p14:creationId xmlns:p14="http://schemas.microsoft.com/office/powerpoint/2010/main" val="110351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D58093-64D1-4BF2-B30B-15552A5D7662}" type="slidenum">
              <a:rPr lang="en-US" smtClean="0"/>
              <a:t>13</a:t>
            </a:fld>
            <a:endParaRPr lang="en-US"/>
          </a:p>
        </p:txBody>
      </p:sp>
    </p:spTree>
    <p:extLst>
      <p:ext uri="{BB962C8B-B14F-4D97-AF65-F5344CB8AC3E}">
        <p14:creationId xmlns:p14="http://schemas.microsoft.com/office/powerpoint/2010/main" val="223497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D58093-64D1-4BF2-B30B-15552A5D7662}" type="slidenum">
              <a:rPr lang="en-US" smtClean="0"/>
              <a:t>14</a:t>
            </a:fld>
            <a:endParaRPr lang="en-US"/>
          </a:p>
        </p:txBody>
      </p:sp>
    </p:spTree>
    <p:extLst>
      <p:ext uri="{BB962C8B-B14F-4D97-AF65-F5344CB8AC3E}">
        <p14:creationId xmlns:p14="http://schemas.microsoft.com/office/powerpoint/2010/main" val="241626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15</a:t>
            </a:fld>
            <a:endParaRPr lang="en-US"/>
          </a:p>
        </p:txBody>
      </p:sp>
    </p:spTree>
    <p:extLst>
      <p:ext uri="{BB962C8B-B14F-4D97-AF65-F5344CB8AC3E}">
        <p14:creationId xmlns:p14="http://schemas.microsoft.com/office/powerpoint/2010/main" val="178342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35</a:t>
            </a:fld>
            <a:endParaRPr lang="en-US"/>
          </a:p>
        </p:txBody>
      </p:sp>
    </p:spTree>
    <p:extLst>
      <p:ext uri="{BB962C8B-B14F-4D97-AF65-F5344CB8AC3E}">
        <p14:creationId xmlns:p14="http://schemas.microsoft.com/office/powerpoint/2010/main" val="17560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43</a:t>
            </a:fld>
            <a:endParaRPr lang="en-US"/>
          </a:p>
        </p:txBody>
      </p:sp>
    </p:spTree>
    <p:extLst>
      <p:ext uri="{BB962C8B-B14F-4D97-AF65-F5344CB8AC3E}">
        <p14:creationId xmlns:p14="http://schemas.microsoft.com/office/powerpoint/2010/main" val="89730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Original Content:
Agenda:
1.       What is Management API
2.       Compare with Graph API
3.       How to use Management API
4.       Troubleshooting
</a:t>
            </a:r>
          </a:p>
        </p:txBody>
      </p:sp>
      <p:sp>
        <p:nvSpPr>
          <p:cNvPr id="4" name="Slide Number Placeholder 3"/>
          <p:cNvSpPr>
            <a:spLocks noGrp="1"/>
          </p:cNvSpPr>
          <p:nvPr>
            <p:ph type="sldNum" sz="quarter" idx="5"/>
          </p:nvPr>
        </p:nvSpPr>
        <p:spPr/>
        <p:txBody>
          <a:bodyPr/>
          <a:lstStyle/>
          <a:p>
            <a:fld id="{D5D58093-64D1-4BF2-B30B-15552A5D7662}" type="slidenum">
              <a:rPr lang="en-US" smtClean="0"/>
              <a:t>3</a:t>
            </a:fld>
            <a:endParaRPr lang="en-US"/>
          </a:p>
        </p:txBody>
      </p:sp>
    </p:spTree>
    <p:extLst>
      <p:ext uri="{BB962C8B-B14F-4D97-AF65-F5344CB8AC3E}">
        <p14:creationId xmlns:p14="http://schemas.microsoft.com/office/powerpoint/2010/main" val="328859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Original Content:
Part 2   compare with Graph API
1.       The O365 Management API was created earlier. Many 3rd party applications such as Splunk are using it.
2.       Graph API provides Directory audits, Sign-ins.
3.       Graph API has change notifications but not including all audit log.
4.
</a:t>
            </a:r>
          </a:p>
        </p:txBody>
      </p:sp>
      <p:sp>
        <p:nvSpPr>
          <p:cNvPr id="4" name="Slide Number Placeholder 3"/>
          <p:cNvSpPr>
            <a:spLocks noGrp="1"/>
          </p:cNvSpPr>
          <p:nvPr>
            <p:ph type="sldNum" sz="quarter" idx="5"/>
          </p:nvPr>
        </p:nvSpPr>
        <p:spPr/>
        <p:txBody>
          <a:bodyPr/>
          <a:lstStyle/>
          <a:p>
            <a:fld id="{D5D58093-64D1-4BF2-B30B-15552A5D7662}" type="slidenum">
              <a:rPr lang="en-US" smtClean="0"/>
              <a:t>4</a:t>
            </a:fld>
            <a:endParaRPr lang="en-US"/>
          </a:p>
        </p:txBody>
      </p:sp>
    </p:spTree>
    <p:extLst>
      <p:ext uri="{BB962C8B-B14F-4D97-AF65-F5344CB8AC3E}">
        <p14:creationId xmlns:p14="http://schemas.microsoft.com/office/powerpoint/2010/main" val="26788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5</a:t>
            </a:fld>
            <a:endParaRPr lang="en-US"/>
          </a:p>
        </p:txBody>
      </p:sp>
    </p:spTree>
    <p:extLst>
      <p:ext uri="{BB962C8B-B14F-4D97-AF65-F5344CB8AC3E}">
        <p14:creationId xmlns:p14="http://schemas.microsoft.com/office/powerpoint/2010/main" val="637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6</a:t>
            </a:fld>
            <a:endParaRPr lang="en-US"/>
          </a:p>
        </p:txBody>
      </p:sp>
    </p:spTree>
    <p:extLst>
      <p:ext uri="{BB962C8B-B14F-4D97-AF65-F5344CB8AC3E}">
        <p14:creationId xmlns:p14="http://schemas.microsoft.com/office/powerpoint/2010/main" val="309380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7</a:t>
            </a:fld>
            <a:endParaRPr lang="en-US"/>
          </a:p>
        </p:txBody>
      </p:sp>
    </p:spTree>
    <p:extLst>
      <p:ext uri="{BB962C8B-B14F-4D97-AF65-F5344CB8AC3E}">
        <p14:creationId xmlns:p14="http://schemas.microsoft.com/office/powerpoint/2010/main" val="179753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8</a:t>
            </a:fld>
            <a:endParaRPr lang="en-US"/>
          </a:p>
        </p:txBody>
      </p:sp>
    </p:spTree>
    <p:extLst>
      <p:ext uri="{BB962C8B-B14F-4D97-AF65-F5344CB8AC3E}">
        <p14:creationId xmlns:p14="http://schemas.microsoft.com/office/powerpoint/2010/main" val="3232835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9</a:t>
            </a:fld>
            <a:endParaRPr lang="en-US"/>
          </a:p>
        </p:txBody>
      </p:sp>
    </p:spTree>
    <p:extLst>
      <p:ext uri="{BB962C8B-B14F-4D97-AF65-F5344CB8AC3E}">
        <p14:creationId xmlns:p14="http://schemas.microsoft.com/office/powerpoint/2010/main" val="11524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58093-64D1-4BF2-B30B-15552A5D7662}" type="slidenum">
              <a:rPr lang="en-US" smtClean="0"/>
              <a:t>10</a:t>
            </a:fld>
            <a:endParaRPr lang="en-US"/>
          </a:p>
        </p:txBody>
      </p:sp>
    </p:spTree>
    <p:extLst>
      <p:ext uri="{BB962C8B-B14F-4D97-AF65-F5344CB8AC3E}">
        <p14:creationId xmlns:p14="http://schemas.microsoft.com/office/powerpoint/2010/main" val="261736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78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449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11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933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01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599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969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109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68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320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92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13371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entra/identity-platform/authentication-flows-app-scenario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earn.microsoft.com/en-us/office/office-365-management-api/office-365-management-activity-api-reference#errors"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www.powershellgallery.com/packages/ZIZHUOffice365ManagementAPI/1.0" TargetMode="External"/><Relationship Id="rId2" Type="http://schemas.openxmlformats.org/officeDocument/2006/relationships/hyperlink" Target="https://github.com/DongWangXiaoQi/APACMWOffice365ManagementAPIModule/tree/main"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graph/service-communications-concept-overview" TargetMode="External"/><Relationship Id="rId7" Type="http://schemas.openxmlformats.org/officeDocument/2006/relationships/hyperlink" Target="https://manage.protection.apps.mi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nage.office365.us/" TargetMode="External"/><Relationship Id="rId5" Type="http://schemas.openxmlformats.org/officeDocument/2006/relationships/hyperlink" Target="https://manage-gcc.office.com/" TargetMode="External"/><Relationship Id="rId4" Type="http://schemas.openxmlformats.org/officeDocument/2006/relationships/hyperlink" Target="https://manage.office.com/"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PACMWOffice365ManagementAPIModule/O365ManagementAPIHttpFunction.cs%20at%20main%20&#183;%20DongWangXiaoQi/APACMWOffice365ManagementAPIModule%20(github.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B5E5A1-B3DC-A2B2-80D1-71F166C57FC0}"/>
              </a:ext>
            </a:extLst>
          </p:cNvPr>
          <p:cNvSpPr>
            <a:spLocks noGrp="1"/>
          </p:cNvSpPr>
          <p:nvPr>
            <p:ph type="ctrTitle"/>
          </p:nvPr>
        </p:nvSpPr>
        <p:spPr>
          <a:xfrm>
            <a:off x="559727" y="664972"/>
            <a:ext cx="9144000" cy="2764028"/>
          </a:xfrm>
        </p:spPr>
        <p:txBody>
          <a:bodyPr anchor="ctr">
            <a:normAutofit/>
          </a:bodyPr>
          <a:lstStyle/>
          <a:p>
            <a:pPr algn="ctr"/>
            <a:r>
              <a:rPr lang="en-US" sz="2800" dirty="0"/>
              <a:t>Office 365 Management API Introduction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62B751E-921F-2B30-2207-A80477FD23CD}"/>
              </a:ext>
            </a:extLst>
          </p:cNvPr>
          <p:cNvSpPr txBox="1"/>
          <p:nvPr/>
        </p:nvSpPr>
        <p:spPr>
          <a:xfrm>
            <a:off x="739845" y="3758725"/>
            <a:ext cx="3480237" cy="646331"/>
          </a:xfrm>
          <a:prstGeom prst="rect">
            <a:avLst/>
          </a:prstGeom>
          <a:noFill/>
        </p:spPr>
        <p:txBody>
          <a:bodyPr wrap="square" rtlCol="0">
            <a:spAutoFit/>
          </a:bodyPr>
          <a:lstStyle/>
          <a:p>
            <a:pPr algn="ctr"/>
            <a:r>
              <a:rPr lang="en-US" dirty="0"/>
              <a:t>APAC SCIM EEE </a:t>
            </a:r>
          </a:p>
          <a:p>
            <a:pPr algn="ctr"/>
            <a:r>
              <a:rPr lang="en-US" dirty="0"/>
              <a:t>Dongli Pan</a:t>
            </a:r>
          </a:p>
        </p:txBody>
      </p:sp>
      <p:sp>
        <p:nvSpPr>
          <p:cNvPr id="4" name="TextBox 3">
            <a:extLst>
              <a:ext uri="{FF2B5EF4-FFF2-40B4-BE49-F238E27FC236}">
                <a16:creationId xmlns:a16="http://schemas.microsoft.com/office/drawing/2014/main" id="{C740F0E1-7288-92D6-4E07-95E7ADAF9A63}"/>
              </a:ext>
            </a:extLst>
          </p:cNvPr>
          <p:cNvSpPr txBox="1"/>
          <p:nvPr/>
        </p:nvSpPr>
        <p:spPr>
          <a:xfrm>
            <a:off x="3034661" y="3751781"/>
            <a:ext cx="3480237" cy="646331"/>
          </a:xfrm>
          <a:prstGeom prst="rect">
            <a:avLst/>
          </a:prstGeom>
          <a:noFill/>
        </p:spPr>
        <p:txBody>
          <a:bodyPr wrap="square" rtlCol="0">
            <a:spAutoFit/>
          </a:bodyPr>
          <a:lstStyle/>
          <a:p>
            <a:pPr algn="ctr"/>
            <a:r>
              <a:rPr lang="en-US" dirty="0"/>
              <a:t>APAC MW SE </a:t>
            </a:r>
          </a:p>
          <a:p>
            <a:pPr algn="ctr"/>
            <a:r>
              <a:rPr lang="en-US" dirty="0"/>
              <a:t>Haoran Bi</a:t>
            </a:r>
          </a:p>
        </p:txBody>
      </p:sp>
      <p:sp>
        <p:nvSpPr>
          <p:cNvPr id="5" name="TextBox 4">
            <a:extLst>
              <a:ext uri="{FF2B5EF4-FFF2-40B4-BE49-F238E27FC236}">
                <a16:creationId xmlns:a16="http://schemas.microsoft.com/office/drawing/2014/main" id="{9041974B-B604-6AEC-36C0-BB3BC7199FE4}"/>
              </a:ext>
            </a:extLst>
          </p:cNvPr>
          <p:cNvSpPr txBox="1"/>
          <p:nvPr/>
        </p:nvSpPr>
        <p:spPr>
          <a:xfrm>
            <a:off x="5453175" y="3758723"/>
            <a:ext cx="3480237" cy="646331"/>
          </a:xfrm>
          <a:prstGeom prst="rect">
            <a:avLst/>
          </a:prstGeom>
          <a:noFill/>
        </p:spPr>
        <p:txBody>
          <a:bodyPr wrap="square" rtlCol="0">
            <a:spAutoFit/>
          </a:bodyPr>
          <a:lstStyle/>
          <a:p>
            <a:pPr algn="ctr"/>
            <a:r>
              <a:rPr lang="en-US" dirty="0"/>
              <a:t>APAC MW SE </a:t>
            </a:r>
          </a:p>
          <a:p>
            <a:pPr algn="ctr"/>
            <a:r>
              <a:rPr lang="en-US" dirty="0"/>
              <a:t>Qi Dong</a:t>
            </a:r>
          </a:p>
        </p:txBody>
      </p:sp>
    </p:spTree>
    <p:extLst>
      <p:ext uri="{BB962C8B-B14F-4D97-AF65-F5344CB8AC3E}">
        <p14:creationId xmlns:p14="http://schemas.microsoft.com/office/powerpoint/2010/main" val="178138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esk with productivity items">
            <a:extLst>
              <a:ext uri="{FF2B5EF4-FFF2-40B4-BE49-F238E27FC236}">
                <a16:creationId xmlns:a16="http://schemas.microsoft.com/office/drawing/2014/main" id="{EDD6E89C-5E38-331F-0922-AE8F08AA7C59}"/>
              </a:ext>
            </a:extLst>
          </p:cNvPr>
          <p:cNvPicPr>
            <a:picLocks noChangeAspect="1"/>
          </p:cNvPicPr>
          <p:nvPr/>
        </p:nvPicPr>
        <p:blipFill rotWithShape="1">
          <a:blip r:embed="rId3"/>
          <a:srcRect l="17460" r="387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6" name="Freeform: Shape 3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C55E8-D65B-4F27-DD4A-7AAD1D08F436}"/>
              </a:ext>
            </a:extLst>
          </p:cNvPr>
          <p:cNvSpPr>
            <a:spLocks noGrp="1"/>
          </p:cNvSpPr>
          <p:nvPr>
            <p:ph type="title"/>
          </p:nvPr>
        </p:nvSpPr>
        <p:spPr>
          <a:xfrm>
            <a:off x="477981" y="1122363"/>
            <a:ext cx="4563688" cy="3204134"/>
          </a:xfrm>
        </p:spPr>
        <p:txBody>
          <a:bodyPr vert="horz" lIns="91440" tIns="45720" rIns="91440" bIns="45720" rtlCol="0" anchor="b">
            <a:normAutofit/>
          </a:bodyPr>
          <a:lstStyle/>
          <a:p>
            <a:r>
              <a:rPr lang="en-US" sz="4400" dirty="0"/>
              <a:t>Part 2: How to call Office 365 Management API</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63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a:t>Pre-requirement</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2D797A0-579F-C3B0-D86D-95F84B11EF4E}"/>
              </a:ext>
            </a:extLst>
          </p:cNvPr>
          <p:cNvSpPr txBox="1"/>
          <p:nvPr/>
        </p:nvSpPr>
        <p:spPr>
          <a:xfrm>
            <a:off x="838200" y="2478024"/>
            <a:ext cx="10515600" cy="1383238"/>
          </a:xfrm>
          <a:prstGeom prst="rect">
            <a:avLst/>
          </a:prstGeom>
        </p:spPr>
        <p:txBody>
          <a:bodyPr vert="horz" lIns="91440" tIns="45720" rIns="91440" bIns="45720" rtlCol="0">
            <a:normAutofit/>
          </a:bodyPr>
          <a:lstStyle/>
          <a:p>
            <a:pPr>
              <a:lnSpc>
                <a:spcPct val="110000"/>
              </a:lnSpc>
              <a:spcAft>
                <a:spcPts val="600"/>
              </a:spcAft>
            </a:pPr>
            <a:r>
              <a:rPr lang="en-US" sz="2200" dirty="0">
                <a:effectLst/>
              </a:rPr>
              <a:t>Need to use </a:t>
            </a:r>
            <a:r>
              <a:rPr lang="en-US" sz="2200" dirty="0" err="1">
                <a:effectLst/>
              </a:rPr>
              <a:t>Oauth</a:t>
            </a:r>
            <a:r>
              <a:rPr lang="en-US" sz="2200" dirty="0">
                <a:effectLst/>
              </a:rPr>
              <a:t> authentication. Register an app in Microsoft </a:t>
            </a:r>
            <a:r>
              <a:rPr lang="en-US" sz="2200" dirty="0" err="1">
                <a:effectLst/>
              </a:rPr>
              <a:t>Entra</a:t>
            </a:r>
            <a:r>
              <a:rPr lang="en-US" sz="2200" dirty="0">
                <a:effectLst/>
              </a:rPr>
              <a:t> ID to manage permissions and generate token </a:t>
            </a:r>
            <a:endParaRPr lang="en-US" sz="2200" dirty="0"/>
          </a:p>
        </p:txBody>
      </p:sp>
    </p:spTree>
    <p:extLst>
      <p:ext uri="{BB962C8B-B14F-4D97-AF65-F5344CB8AC3E}">
        <p14:creationId xmlns:p14="http://schemas.microsoft.com/office/powerpoint/2010/main" val="274023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DA791-3564-1FBC-0E1B-64E9935706B1}"/>
              </a:ext>
            </a:extLst>
          </p:cNvPr>
          <p:cNvSpPr>
            <a:spLocks noGrp="1"/>
          </p:cNvSpPr>
          <p:nvPr>
            <p:ph type="title"/>
          </p:nvPr>
        </p:nvSpPr>
        <p:spPr>
          <a:xfrm>
            <a:off x="5359510" y="978619"/>
            <a:ext cx="5991244" cy="1106424"/>
          </a:xfrm>
        </p:spPr>
        <p:txBody>
          <a:bodyPr vert="horz" lIns="91440" tIns="45720" rIns="91440" bIns="45720" rtlCol="0" anchor="ctr">
            <a:normAutofit/>
          </a:bodyPr>
          <a:lstStyle/>
          <a:p>
            <a:r>
              <a:rPr lang="en-US" sz="3000"/>
              <a:t>Step 1: Register your application in Microsoft Entra ID</a:t>
            </a:r>
          </a:p>
        </p:txBody>
      </p:sp>
      <p:pic>
        <p:nvPicPr>
          <p:cNvPr id="5" name="Content Placeholder 4">
            <a:extLst>
              <a:ext uri="{FF2B5EF4-FFF2-40B4-BE49-F238E27FC236}">
                <a16:creationId xmlns:a16="http://schemas.microsoft.com/office/drawing/2014/main" id="{AE031211-9AC3-1A40-B12E-9700590E46A5}"/>
              </a:ext>
            </a:extLst>
          </p:cNvPr>
          <p:cNvPicPr>
            <a:picLocks noGrp="1" noChangeAspect="1"/>
          </p:cNvPicPr>
          <p:nvPr>
            <p:ph sz="half" idx="1"/>
          </p:nvPr>
        </p:nvPicPr>
        <p:blipFill>
          <a:blip r:embed="rId3"/>
          <a:stretch>
            <a:fillRect/>
          </a:stretch>
        </p:blipFill>
        <p:spPr>
          <a:xfrm>
            <a:off x="414528" y="1482894"/>
            <a:ext cx="4033647" cy="3791627"/>
          </a:xfrm>
          <a:prstGeom prst="rect">
            <a:avLst/>
          </a:prstGeom>
        </p:spPr>
      </p:pic>
      <p:sp>
        <p:nvSpPr>
          <p:cNvPr id="20" name="Rectangle 1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8BE582E-1B57-1C29-A70E-4B523B29B2C9}"/>
              </a:ext>
            </a:extLst>
          </p:cNvPr>
          <p:cNvSpPr>
            <a:spLocks noGrp="1"/>
          </p:cNvSpPr>
          <p:nvPr>
            <p:ph sz="half" idx="2"/>
          </p:nvPr>
        </p:nvSpPr>
        <p:spPr>
          <a:xfrm>
            <a:off x="5356861" y="2252870"/>
            <a:ext cx="5993892" cy="3560251"/>
          </a:xfrm>
        </p:spPr>
        <p:txBody>
          <a:bodyPr vert="horz" lIns="91440" tIns="45720" rIns="91440" bIns="45720" rtlCol="0">
            <a:normAutofit/>
          </a:bodyPr>
          <a:lstStyle/>
          <a:p>
            <a:pPr>
              <a:lnSpc>
                <a:spcPct val="100000"/>
              </a:lnSpc>
            </a:pPr>
            <a:r>
              <a:rPr lang="en-US" sz="1500"/>
              <a:t>Create a new registration in Applications -&gt; App registrations</a:t>
            </a:r>
          </a:p>
          <a:p>
            <a:pPr>
              <a:lnSpc>
                <a:spcPct val="100000"/>
              </a:lnSpc>
            </a:pPr>
            <a:r>
              <a:rPr lang="en-US" sz="1500"/>
              <a:t>On the Register an application page, do the following things and click on Register</a:t>
            </a:r>
          </a:p>
          <a:p>
            <a:pPr lvl="1">
              <a:lnSpc>
                <a:spcPct val="100000"/>
              </a:lnSpc>
            </a:pPr>
            <a:r>
              <a:rPr lang="en-US" sz="1500"/>
              <a:t>Name your app</a:t>
            </a:r>
          </a:p>
          <a:p>
            <a:pPr lvl="1">
              <a:lnSpc>
                <a:spcPct val="100000"/>
              </a:lnSpc>
            </a:pPr>
            <a:r>
              <a:rPr lang="en-US" sz="1500"/>
              <a:t>Choose who can use the app and access the API</a:t>
            </a:r>
          </a:p>
          <a:p>
            <a:pPr lvl="1">
              <a:lnSpc>
                <a:spcPct val="100000"/>
              </a:lnSpc>
            </a:pPr>
            <a:r>
              <a:rPr lang="en-US" sz="1500"/>
              <a:t>Provide a redirect URL for user redirect after authentication, if needed.</a:t>
            </a:r>
            <a:r>
              <a:rPr lang="zh-CN" altLang="en-US" sz="1500"/>
              <a:t> </a:t>
            </a:r>
            <a:endParaRPr lang="en-US" sz="1500"/>
          </a:p>
          <a:p>
            <a:pPr>
              <a:lnSpc>
                <a:spcPct val="100000"/>
              </a:lnSpc>
            </a:pPr>
            <a:r>
              <a:rPr lang="en-US" sz="1500"/>
              <a:t>After creation, we can have below three IDs</a:t>
            </a:r>
          </a:p>
          <a:p>
            <a:pPr lvl="1">
              <a:lnSpc>
                <a:spcPct val="100000"/>
              </a:lnSpc>
            </a:pPr>
            <a:r>
              <a:rPr lang="en-US" sz="1500"/>
              <a:t>Application (Client) ID</a:t>
            </a:r>
          </a:p>
          <a:p>
            <a:pPr lvl="1">
              <a:lnSpc>
                <a:spcPct val="100000"/>
              </a:lnSpc>
            </a:pPr>
            <a:r>
              <a:rPr lang="en-US" sz="1500">
                <a:solidFill>
                  <a:schemeClr val="bg2">
                    <a:lumMod val="75000"/>
                  </a:schemeClr>
                </a:solidFill>
              </a:rPr>
              <a:t>Object ID</a:t>
            </a:r>
          </a:p>
          <a:p>
            <a:pPr lvl="1">
              <a:lnSpc>
                <a:spcPct val="100000"/>
              </a:lnSpc>
            </a:pPr>
            <a:r>
              <a:rPr lang="en-US" sz="1500"/>
              <a:t>Directory (tenant) ID</a:t>
            </a:r>
          </a:p>
        </p:txBody>
      </p:sp>
    </p:spTree>
    <p:extLst>
      <p:ext uri="{BB962C8B-B14F-4D97-AF65-F5344CB8AC3E}">
        <p14:creationId xmlns:p14="http://schemas.microsoft.com/office/powerpoint/2010/main" val="380750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7A94B-F1AE-BE69-EAEE-08AF200FA4AA}"/>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2400"/>
              <a:t>Step 2: Get Office 365 tenant admin consent</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1822C74-485F-DF8A-0AE4-E52421A68986}"/>
              </a:ext>
            </a:extLst>
          </p:cNvPr>
          <p:cNvSpPr>
            <a:spLocks noGrp="1"/>
          </p:cNvSpPr>
          <p:nvPr>
            <p:ph sz="half" idx="2"/>
          </p:nvPr>
        </p:nvSpPr>
        <p:spPr>
          <a:xfrm>
            <a:off x="411480" y="2684095"/>
            <a:ext cx="4443154" cy="3492868"/>
          </a:xfrm>
        </p:spPr>
        <p:txBody>
          <a:bodyPr vert="horz" lIns="91440" tIns="45720" rIns="91440" bIns="45720" rtlCol="0">
            <a:normAutofit/>
          </a:bodyPr>
          <a:lstStyle/>
          <a:p>
            <a:pPr>
              <a:lnSpc>
                <a:spcPct val="100000"/>
              </a:lnSpc>
            </a:pPr>
            <a:r>
              <a:rPr lang="en-US" sz="1600"/>
              <a:t>Go to API permissions and add a permission for Office 365 Management APIs. Choose the type of permissions and select all permissions listed</a:t>
            </a:r>
            <a:endParaRPr lang="en-US" sz="1400"/>
          </a:p>
          <a:p>
            <a:pPr lvl="1">
              <a:lnSpc>
                <a:spcPct val="100000"/>
              </a:lnSpc>
            </a:pPr>
            <a:r>
              <a:rPr lang="en-US" sz="1400" i="1"/>
              <a:t>Delegated Permissions: enables client app to perform operations on behalf of the signed-in user</a:t>
            </a:r>
          </a:p>
          <a:p>
            <a:pPr lvl="1">
              <a:lnSpc>
                <a:spcPct val="100000"/>
              </a:lnSpc>
            </a:pPr>
            <a:r>
              <a:rPr lang="en-US" sz="1400" i="1"/>
              <a:t>Application Permissions: enables client app to authenticate as itself without user interaction or consent</a:t>
            </a:r>
          </a:p>
          <a:p>
            <a:pPr>
              <a:lnSpc>
                <a:spcPct val="100000"/>
              </a:lnSpc>
            </a:pPr>
            <a:r>
              <a:rPr lang="en-US" sz="1600"/>
              <a:t>Select Grant admin consent for tenant name to consent to the permissions given to your app</a:t>
            </a:r>
          </a:p>
        </p:txBody>
      </p:sp>
      <p:pic>
        <p:nvPicPr>
          <p:cNvPr id="5" name="Content Placeholder 4" descr="A screenshot of a computer&#10;&#10;Description automatically generated">
            <a:extLst>
              <a:ext uri="{FF2B5EF4-FFF2-40B4-BE49-F238E27FC236}">
                <a16:creationId xmlns:a16="http://schemas.microsoft.com/office/drawing/2014/main" id="{A2EFABC1-141F-AC53-1DDE-CFAC7E3ACB19}"/>
              </a:ext>
            </a:extLst>
          </p:cNvPr>
          <p:cNvPicPr>
            <a:picLocks noGrp="1" noChangeAspect="1"/>
          </p:cNvPicPr>
          <p:nvPr>
            <p:ph sz="half" idx="1"/>
          </p:nvPr>
        </p:nvPicPr>
        <p:blipFill>
          <a:blip r:embed="rId3"/>
          <a:stretch>
            <a:fillRect/>
          </a:stretch>
        </p:blipFill>
        <p:spPr>
          <a:xfrm>
            <a:off x="5353468" y="991443"/>
            <a:ext cx="6440424" cy="3767646"/>
          </a:xfrm>
          <a:prstGeom prst="rect">
            <a:avLst/>
          </a:prstGeom>
        </p:spPr>
      </p:pic>
      <p:pic>
        <p:nvPicPr>
          <p:cNvPr id="3" name="Picture 2">
            <a:extLst>
              <a:ext uri="{FF2B5EF4-FFF2-40B4-BE49-F238E27FC236}">
                <a16:creationId xmlns:a16="http://schemas.microsoft.com/office/drawing/2014/main" id="{AB950A32-C81E-0DEF-A1B9-E13ECB06CE3E}"/>
              </a:ext>
            </a:extLst>
          </p:cNvPr>
          <p:cNvPicPr>
            <a:picLocks noChangeAspect="1"/>
          </p:cNvPicPr>
          <p:nvPr/>
        </p:nvPicPr>
        <p:blipFill>
          <a:blip r:embed="rId4"/>
          <a:stretch>
            <a:fillRect/>
          </a:stretch>
        </p:blipFill>
        <p:spPr>
          <a:xfrm>
            <a:off x="6230880" y="2011680"/>
            <a:ext cx="5545068" cy="4256954"/>
          </a:xfrm>
          <a:prstGeom prst="rect">
            <a:avLst/>
          </a:prstGeom>
        </p:spPr>
      </p:pic>
    </p:spTree>
    <p:extLst>
      <p:ext uri="{BB962C8B-B14F-4D97-AF65-F5344CB8AC3E}">
        <p14:creationId xmlns:p14="http://schemas.microsoft.com/office/powerpoint/2010/main" val="299449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7BF07D-49AE-8049-8417-0470E65C5F2E}"/>
              </a:ext>
            </a:extLst>
          </p:cNvPr>
          <p:cNvSpPr>
            <a:spLocks noGrp="1"/>
          </p:cNvSpPr>
          <p:nvPr>
            <p:ph type="title"/>
          </p:nvPr>
        </p:nvSpPr>
        <p:spPr>
          <a:xfrm>
            <a:off x="838196" y="978408"/>
            <a:ext cx="6007608" cy="1106424"/>
          </a:xfrm>
        </p:spPr>
        <p:txBody>
          <a:bodyPr vert="horz" lIns="91440" tIns="45720" rIns="91440" bIns="45720" rtlCol="0" anchor="ctr">
            <a:normAutofit/>
          </a:bodyPr>
          <a:lstStyle/>
          <a:p>
            <a:r>
              <a:rPr lang="en-US" sz="2800"/>
              <a:t>Step 3: Request access tokens from Microsoft </a:t>
            </a:r>
            <a:r>
              <a:rPr lang="en-US" sz="2800" err="1"/>
              <a:t>Entra</a:t>
            </a:r>
            <a:r>
              <a:rPr lang="en-US" sz="2800"/>
              <a:t> ID </a:t>
            </a:r>
          </a:p>
        </p:txBody>
      </p:sp>
      <p:sp>
        <p:nvSpPr>
          <p:cNvPr id="35" name="Rectangle 3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4C72049-D0B7-98BD-DEAE-7B08C15DF7B5}"/>
              </a:ext>
            </a:extLst>
          </p:cNvPr>
          <p:cNvSpPr>
            <a:spLocks noGrp="1"/>
          </p:cNvSpPr>
          <p:nvPr>
            <p:ph sz="half" idx="2"/>
          </p:nvPr>
        </p:nvSpPr>
        <p:spPr>
          <a:xfrm>
            <a:off x="841244" y="2359152"/>
            <a:ext cx="6007608" cy="3429000"/>
          </a:xfrm>
        </p:spPr>
        <p:txBody>
          <a:bodyPr vert="horz" lIns="91440" tIns="45720" rIns="91440" bIns="45720" rtlCol="0">
            <a:normAutofit/>
          </a:bodyPr>
          <a:lstStyle/>
          <a:p>
            <a:pPr>
              <a:lnSpc>
                <a:spcPct val="100000"/>
              </a:lnSpc>
            </a:pPr>
            <a:r>
              <a:rPr lang="en-US" sz="2000"/>
              <a:t>Open your application and go to Certificates &amp; secrets</a:t>
            </a:r>
          </a:p>
          <a:p>
            <a:pPr lvl="1">
              <a:lnSpc>
                <a:spcPct val="100000"/>
              </a:lnSpc>
            </a:pPr>
            <a:r>
              <a:rPr lang="en-US" sz="2000"/>
              <a:t>Two options: Client secret or Certificates</a:t>
            </a:r>
          </a:p>
          <a:p>
            <a:pPr>
              <a:lnSpc>
                <a:spcPct val="100000"/>
              </a:lnSpc>
            </a:pPr>
            <a:r>
              <a:rPr lang="en-US" sz="2000"/>
              <a:t>For Client secret, click new client secret and note the value</a:t>
            </a:r>
          </a:p>
          <a:p>
            <a:pPr lvl="1">
              <a:lnSpc>
                <a:spcPct val="100000"/>
              </a:lnSpc>
            </a:pPr>
            <a:r>
              <a:rPr lang="en-US" sz="2000"/>
              <a:t>Value will be hidden next time and cannot be double checked</a:t>
            </a:r>
          </a:p>
          <a:p>
            <a:pPr>
              <a:lnSpc>
                <a:spcPct val="100000"/>
              </a:lnSpc>
            </a:pPr>
            <a:r>
              <a:rPr lang="en-US" sz="2000"/>
              <a:t>For Certificates, upload your certificate</a:t>
            </a:r>
          </a:p>
          <a:p>
            <a:pPr lvl="1">
              <a:lnSpc>
                <a:spcPct val="100000"/>
              </a:lnSpc>
            </a:pPr>
            <a:r>
              <a:rPr lang="en-US" sz="2000"/>
              <a:t>Certificate can be self-signed</a:t>
            </a:r>
          </a:p>
        </p:txBody>
      </p:sp>
      <p:pic>
        <p:nvPicPr>
          <p:cNvPr id="15" name="Picture 14">
            <a:extLst>
              <a:ext uri="{FF2B5EF4-FFF2-40B4-BE49-F238E27FC236}">
                <a16:creationId xmlns:a16="http://schemas.microsoft.com/office/drawing/2014/main" id="{8B957E50-5CD1-9CA7-B2BE-5A14C19F44B2}"/>
              </a:ext>
            </a:extLst>
          </p:cNvPr>
          <p:cNvPicPr>
            <a:picLocks noChangeAspect="1"/>
          </p:cNvPicPr>
          <p:nvPr/>
        </p:nvPicPr>
        <p:blipFill>
          <a:blip r:embed="rId3"/>
          <a:stretch>
            <a:fillRect/>
          </a:stretch>
        </p:blipFill>
        <p:spPr>
          <a:xfrm>
            <a:off x="7518519" y="1181536"/>
            <a:ext cx="9265424" cy="1853084"/>
          </a:xfrm>
          <a:prstGeom prst="rect">
            <a:avLst/>
          </a:prstGeom>
        </p:spPr>
      </p:pic>
      <p:pic>
        <p:nvPicPr>
          <p:cNvPr id="11" name="Picture 10">
            <a:extLst>
              <a:ext uri="{FF2B5EF4-FFF2-40B4-BE49-F238E27FC236}">
                <a16:creationId xmlns:a16="http://schemas.microsoft.com/office/drawing/2014/main" id="{FED7BE90-C9BE-F97D-DA10-8E6063AB976F}"/>
              </a:ext>
            </a:extLst>
          </p:cNvPr>
          <p:cNvPicPr>
            <a:picLocks noChangeAspect="1"/>
          </p:cNvPicPr>
          <p:nvPr/>
        </p:nvPicPr>
        <p:blipFill>
          <a:blip r:embed="rId4"/>
          <a:stretch>
            <a:fillRect/>
          </a:stretch>
        </p:blipFill>
        <p:spPr>
          <a:xfrm>
            <a:off x="7518519" y="3589968"/>
            <a:ext cx="8277413" cy="1696870"/>
          </a:xfrm>
          <a:prstGeom prst="rect">
            <a:avLst/>
          </a:prstGeom>
        </p:spPr>
      </p:pic>
    </p:spTree>
    <p:extLst>
      <p:ext uri="{BB962C8B-B14F-4D97-AF65-F5344CB8AC3E}">
        <p14:creationId xmlns:p14="http://schemas.microsoft.com/office/powerpoint/2010/main" val="132384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776EB-0967-408C-7A33-F01533486523}"/>
              </a:ext>
            </a:extLst>
          </p:cNvPr>
          <p:cNvSpPr>
            <a:spLocks noGrp="1"/>
          </p:cNvSpPr>
          <p:nvPr>
            <p:ph type="title"/>
          </p:nvPr>
        </p:nvSpPr>
        <p:spPr>
          <a:xfrm>
            <a:off x="612648" y="1078992"/>
            <a:ext cx="6268770" cy="612648"/>
          </a:xfrm>
        </p:spPr>
        <p:txBody>
          <a:bodyPr vert="horz" lIns="91440" tIns="45720" rIns="91440" bIns="45720" rtlCol="0" anchor="b">
            <a:normAutofit/>
          </a:bodyPr>
          <a:lstStyle/>
          <a:p>
            <a:r>
              <a:rPr lang="en-US" sz="2800" dirty="0"/>
              <a:t>Step 4 Generate a valid token</a:t>
            </a:r>
          </a:p>
        </p:txBody>
      </p:sp>
      <p:sp>
        <p:nvSpPr>
          <p:cNvPr id="33" name="Rectangle 3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DCC7719-BAC5-0228-45F6-C8DE009D4E63}"/>
              </a:ext>
            </a:extLst>
          </p:cNvPr>
          <p:cNvSpPr>
            <a:spLocks noGrp="1"/>
          </p:cNvSpPr>
          <p:nvPr>
            <p:ph sz="half" idx="2"/>
          </p:nvPr>
        </p:nvSpPr>
        <p:spPr>
          <a:xfrm>
            <a:off x="612648" y="3355848"/>
            <a:ext cx="6268770" cy="2825496"/>
          </a:xfrm>
        </p:spPr>
        <p:txBody>
          <a:bodyPr vert="horz" lIns="91440" tIns="45720" rIns="91440" bIns="45720" rtlCol="0">
            <a:normAutofit/>
          </a:bodyPr>
          <a:lstStyle/>
          <a:p>
            <a:pPr marL="0"/>
            <a:r>
              <a:rPr lang="en-US" sz="1800" dirty="0"/>
              <a:t>Many authentication flows from Azure AD(</a:t>
            </a:r>
            <a:r>
              <a:rPr lang="en-US" sz="1800" dirty="0">
                <a:hlinkClick r:id="rId3"/>
              </a:rPr>
              <a:t>https://learn.microsoft.com/en-us/entra/identity-platform/authentication-flows-app-scenarios</a:t>
            </a:r>
            <a:r>
              <a:rPr lang="en-US" sz="1800" dirty="0"/>
              <a:t>)</a:t>
            </a:r>
          </a:p>
          <a:p>
            <a:pPr marL="0"/>
            <a:r>
              <a:rPr lang="en-US" sz="1800" dirty="0"/>
              <a:t>Use Azure AD authentication library MSAL to get the access token</a:t>
            </a:r>
          </a:p>
        </p:txBody>
      </p:sp>
      <p:pic>
        <p:nvPicPr>
          <p:cNvPr id="5" name="Content Placeholder 4" descr="Computer script on a screen">
            <a:extLst>
              <a:ext uri="{FF2B5EF4-FFF2-40B4-BE49-F238E27FC236}">
                <a16:creationId xmlns:a16="http://schemas.microsoft.com/office/drawing/2014/main" id="{4A5FF241-80C1-F561-1DCC-54C52DE65C9C}"/>
              </a:ext>
            </a:extLst>
          </p:cNvPr>
          <p:cNvPicPr>
            <a:picLocks noGrp="1" noChangeAspect="1"/>
          </p:cNvPicPr>
          <p:nvPr>
            <p:ph sz="half" idx="1"/>
          </p:nvPr>
        </p:nvPicPr>
        <p:blipFill rotWithShape="1">
          <a:blip r:embed="rId4"/>
          <a:srcRect r="34617" b="-1"/>
          <a:stretch/>
        </p:blipFill>
        <p:spPr>
          <a:xfrm>
            <a:off x="7494066" y="1228074"/>
            <a:ext cx="4237686" cy="4326328"/>
          </a:xfrm>
          <a:prstGeom prst="rect">
            <a:avLst/>
          </a:prstGeom>
        </p:spPr>
      </p:pic>
    </p:spTree>
    <p:extLst>
      <p:ext uri="{BB962C8B-B14F-4D97-AF65-F5344CB8AC3E}">
        <p14:creationId xmlns:p14="http://schemas.microsoft.com/office/powerpoint/2010/main" val="127051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5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411480" y="987552"/>
            <a:ext cx="4485861" cy="10881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spcAft>
                <a:spcPts val="600"/>
              </a:spcAft>
            </a:pPr>
            <a:r>
              <a:rPr lang="en-US" sz="1600"/>
              <a:t>Part 2: How to use Management API</a:t>
            </a:r>
            <a:br>
              <a:rPr lang="en-US" sz="2400"/>
            </a:br>
            <a:r>
              <a:rPr lang="en-US" altLang="zh-CN" sz="2400"/>
              <a:t>Operations</a:t>
            </a:r>
            <a:endParaRPr lang="en-US" sz="2400"/>
          </a:p>
        </p:txBody>
      </p:sp>
      <p:sp>
        <p:nvSpPr>
          <p:cNvPr id="54" name="Rectangle 5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7DEBEC-479F-B9B5-DEA9-66791B6FFA3B}"/>
              </a:ext>
            </a:extLst>
          </p:cNvPr>
          <p:cNvSpPr txBox="1"/>
          <p:nvPr/>
        </p:nvSpPr>
        <p:spPr>
          <a:xfrm>
            <a:off x="411479" y="2688336"/>
            <a:ext cx="4498848" cy="3584448"/>
          </a:xfrm>
          <a:prstGeom prst="rect">
            <a:avLst/>
          </a:prstGeom>
        </p:spPr>
        <p:txBody>
          <a:bodyPr vert="horz" lIns="91440" tIns="45720" rIns="91440" bIns="45720" rtlCol="0" anchor="t">
            <a:noAutofit/>
          </a:bodyPr>
          <a:lstStyle/>
          <a:p>
            <a:pPr>
              <a:spcAft>
                <a:spcPts val="600"/>
              </a:spcAft>
            </a:pPr>
            <a:r>
              <a:rPr lang="en-US" sz="1400" b="0" i="0">
                <a:effectLst/>
              </a:rPr>
              <a:t>The Activity API supports the following operations:</a:t>
            </a:r>
          </a:p>
          <a:p>
            <a:pPr marL="285750" indent="-228600">
              <a:spcAft>
                <a:spcPts val="600"/>
              </a:spcAft>
              <a:buFont typeface="Arial" panose="020B0604020202020204" pitchFamily="34" charset="0"/>
              <a:buChar char="•"/>
            </a:pPr>
            <a:r>
              <a:rPr lang="en-US" sz="1400" b="1" i="0">
                <a:effectLst/>
              </a:rPr>
              <a:t>Start a subscription</a:t>
            </a:r>
            <a:r>
              <a:rPr lang="en-US" sz="1400" b="0" i="0">
                <a:effectLst/>
              </a:rPr>
              <a:t> to begin receiving notifications and retrieving activity data for a tenant.</a:t>
            </a:r>
          </a:p>
          <a:p>
            <a:pPr marL="285750" indent="-228600">
              <a:spcAft>
                <a:spcPts val="600"/>
              </a:spcAft>
              <a:buFont typeface="Arial" panose="020B0604020202020204" pitchFamily="34" charset="0"/>
              <a:buChar char="•"/>
            </a:pPr>
            <a:r>
              <a:rPr lang="en-US" sz="1400" b="1" i="0">
                <a:effectLst/>
              </a:rPr>
              <a:t>Stop a subscription</a:t>
            </a:r>
            <a:r>
              <a:rPr lang="en-US" sz="1400" b="0" i="0">
                <a:effectLst/>
              </a:rPr>
              <a:t> to discontinue retrieving data for a tenant.</a:t>
            </a:r>
          </a:p>
          <a:p>
            <a:pPr marL="285750" indent="-228600">
              <a:spcAft>
                <a:spcPts val="600"/>
              </a:spcAft>
              <a:buFont typeface="Arial" panose="020B0604020202020204" pitchFamily="34" charset="0"/>
              <a:buChar char="•"/>
            </a:pPr>
            <a:r>
              <a:rPr lang="en-US" sz="1400" b="1" i="0">
                <a:effectLst/>
              </a:rPr>
              <a:t>List current subscriptions</a:t>
            </a:r>
            <a:endParaRPr lang="en-US" sz="1400" b="0" i="0">
              <a:effectLst/>
            </a:endParaRPr>
          </a:p>
          <a:p>
            <a:pPr marL="285750" indent="-228600">
              <a:spcAft>
                <a:spcPts val="600"/>
              </a:spcAft>
              <a:buFont typeface="Arial" panose="020B0604020202020204" pitchFamily="34" charset="0"/>
              <a:buChar char="•"/>
            </a:pPr>
            <a:r>
              <a:rPr lang="en-US" sz="1400" b="1" i="0">
                <a:effectLst/>
              </a:rPr>
              <a:t>List available content</a:t>
            </a:r>
            <a:r>
              <a:rPr lang="en-US" sz="1400" b="0" i="0">
                <a:effectLst/>
              </a:rPr>
              <a:t> and the corresponding content URLs.</a:t>
            </a:r>
          </a:p>
          <a:p>
            <a:pPr marL="285750" indent="-228600">
              <a:spcAft>
                <a:spcPts val="600"/>
              </a:spcAft>
              <a:buFont typeface="Arial" panose="020B0604020202020204" pitchFamily="34" charset="0"/>
              <a:buChar char="•"/>
            </a:pPr>
            <a:r>
              <a:rPr lang="en-US" sz="1400" b="1" i="0">
                <a:effectLst/>
              </a:rPr>
              <a:t>Receiving notifications</a:t>
            </a:r>
            <a:r>
              <a:rPr lang="en-US" sz="1400" b="0" i="0">
                <a:effectLst/>
              </a:rPr>
              <a:t> sent by a webhook when new content is available.</a:t>
            </a:r>
          </a:p>
          <a:p>
            <a:pPr marL="285750" indent="-228600">
              <a:spcAft>
                <a:spcPts val="600"/>
              </a:spcAft>
              <a:buFont typeface="Arial" panose="020B0604020202020204" pitchFamily="34" charset="0"/>
              <a:buChar char="•"/>
            </a:pPr>
            <a:r>
              <a:rPr lang="en-US" sz="1400" b="1" i="0">
                <a:effectLst/>
              </a:rPr>
              <a:t>Retrieving content</a:t>
            </a:r>
            <a:r>
              <a:rPr lang="en-US" sz="1400" b="0" i="0">
                <a:effectLst/>
              </a:rPr>
              <a:t> by using the content URL.</a:t>
            </a:r>
          </a:p>
          <a:p>
            <a:pPr marL="285750" indent="-228600">
              <a:spcAft>
                <a:spcPts val="600"/>
              </a:spcAft>
              <a:buFont typeface="Arial" panose="020B0604020202020204" pitchFamily="34" charset="0"/>
              <a:buChar char="•"/>
            </a:pPr>
            <a:r>
              <a:rPr lang="en-US" sz="1400" b="1" i="0">
                <a:effectLst/>
              </a:rPr>
              <a:t>List notifications</a:t>
            </a:r>
            <a:r>
              <a:rPr lang="en-US" sz="1400" b="0" i="0">
                <a:effectLst/>
              </a:rPr>
              <a:t> sent by a webhook.</a:t>
            </a:r>
          </a:p>
          <a:p>
            <a:pPr marL="285750" indent="-228600">
              <a:spcAft>
                <a:spcPts val="600"/>
              </a:spcAft>
              <a:buFont typeface="Arial" panose="020B0604020202020204" pitchFamily="34" charset="0"/>
              <a:buChar char="•"/>
            </a:pPr>
            <a:r>
              <a:rPr lang="en-US" sz="1400" b="1" i="0">
                <a:effectLst/>
              </a:rPr>
              <a:t>Retrieve resource friendly names</a:t>
            </a:r>
            <a:r>
              <a:rPr lang="en-US" sz="1400" b="0" i="0">
                <a:effectLst/>
              </a:rPr>
              <a:t> for objects in the data feed identified by </a:t>
            </a:r>
            <a:r>
              <a:rPr lang="en-US" sz="1400" b="0" i="0" err="1">
                <a:effectLst/>
              </a:rPr>
              <a:t>guids</a:t>
            </a:r>
            <a:r>
              <a:rPr lang="en-US" sz="1400" b="0" i="0">
                <a:effectLst/>
              </a:rPr>
              <a:t>.</a:t>
            </a:r>
          </a:p>
          <a:p>
            <a:pPr indent="-228600">
              <a:spcAft>
                <a:spcPts val="600"/>
              </a:spcAft>
              <a:buFont typeface="Arial" panose="020B0604020202020204" pitchFamily="34" charset="0"/>
              <a:buChar char="•"/>
            </a:pPr>
            <a:endParaRPr lang="en-US" sz="1400"/>
          </a:p>
        </p:txBody>
      </p:sp>
      <p:pic>
        <p:nvPicPr>
          <p:cNvPr id="27" name="Picture 26" descr="Green dialogue boxes">
            <a:extLst>
              <a:ext uri="{FF2B5EF4-FFF2-40B4-BE49-F238E27FC236}">
                <a16:creationId xmlns:a16="http://schemas.microsoft.com/office/drawing/2014/main" id="{070ABB96-5B8B-8A91-8646-597F9C434D58}"/>
              </a:ext>
            </a:extLst>
          </p:cNvPr>
          <p:cNvPicPr>
            <a:picLocks noChangeAspect="1"/>
          </p:cNvPicPr>
          <p:nvPr/>
        </p:nvPicPr>
        <p:blipFill rotWithShape="1">
          <a:blip r:embed="rId2"/>
          <a:srcRect l="5303" r="11134"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08149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Start a subscription without Webhook</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754326"/>
          </a:xfrm>
          <a:prstGeom prst="rect">
            <a:avLst/>
          </a:prstGeom>
          <a:noFill/>
        </p:spPr>
        <p:txBody>
          <a:bodyPr wrap="square" rtlCol="0">
            <a:spAutoFit/>
          </a:bodyPr>
          <a:lstStyle/>
          <a:p>
            <a:r>
              <a:rPr lang="en-US"/>
              <a:t>Sample request:</a:t>
            </a:r>
          </a:p>
          <a:p>
            <a:endParaRPr lang="en-US"/>
          </a:p>
          <a:p>
            <a:r>
              <a:rPr lang="en-US"/>
              <a:t>POST {root}/subscriptions/</a:t>
            </a:r>
            <a:r>
              <a:rPr lang="en-US" err="1"/>
              <a:t>start?contentType</a:t>
            </a:r>
            <a:r>
              <a:rPr lang="en-US"/>
              <a:t>=</a:t>
            </a:r>
            <a:r>
              <a:rPr lang="en-US" err="1">
                <a:highlight>
                  <a:srgbClr val="FFFF00"/>
                </a:highlight>
              </a:rPr>
              <a:t>Audit.SharePoint</a:t>
            </a:r>
            <a:r>
              <a:rPr lang="en-US" err="1"/>
              <a:t>&amp;PublisherIdentifier</a:t>
            </a:r>
            <a:r>
              <a:rPr lang="en-US"/>
              <a:t>=46b472a7-c68e-4adf-8ade-3db49497518e</a:t>
            </a:r>
          </a:p>
          <a:p>
            <a:r>
              <a:rPr lang="en-US"/>
              <a:t>Content-Type: </a:t>
            </a:r>
            <a:r>
              <a:rPr lang="en-US">
                <a:highlight>
                  <a:srgbClr val="FFFF00"/>
                </a:highlight>
              </a:rPr>
              <a:t>application/</a:t>
            </a:r>
            <a:r>
              <a:rPr lang="en-US" err="1">
                <a:highlight>
                  <a:srgbClr val="FFFF00"/>
                </a:highlight>
              </a:rPr>
              <a:t>json</a:t>
            </a:r>
            <a:r>
              <a:rPr lang="en-US">
                <a:highlight>
                  <a:srgbClr val="FFFF00"/>
                </a:highlight>
              </a:rPr>
              <a:t>; utf-8</a:t>
            </a:r>
          </a:p>
          <a:p>
            <a:r>
              <a:rPr lang="en-US"/>
              <a:t>Authorization: </a:t>
            </a:r>
            <a:r>
              <a:rPr lang="en-US">
                <a:highlight>
                  <a:srgbClr val="FFFF00"/>
                </a:highlight>
              </a:rPr>
              <a:t>Bearer eyJ0e...Qa6wg</a:t>
            </a:r>
          </a:p>
        </p:txBody>
      </p:sp>
    </p:spTree>
    <p:extLst>
      <p:ext uri="{BB962C8B-B14F-4D97-AF65-F5344CB8AC3E}">
        <p14:creationId xmlns:p14="http://schemas.microsoft.com/office/powerpoint/2010/main" val="226648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Start a subscription without webhook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4247317"/>
          </a:xfrm>
          <a:prstGeom prst="rect">
            <a:avLst/>
          </a:prstGeom>
          <a:noFill/>
        </p:spPr>
        <p:txBody>
          <a:bodyPr wrap="square" rtlCol="0">
            <a:spAutoFit/>
          </a:bodyPr>
          <a:lstStyle/>
          <a:p>
            <a:r>
              <a:rPr lang="en-US"/>
              <a:t>Sample response:</a:t>
            </a:r>
          </a:p>
          <a:p>
            <a:endParaRPr lang="en-US"/>
          </a:p>
          <a:p>
            <a:r>
              <a:rPr lang="en-US"/>
              <a:t>HTTP/1.1 200 OK</a:t>
            </a:r>
          </a:p>
          <a:p>
            <a:r>
              <a:rPr lang="en-US"/>
              <a:t>Pragma: no-cache</a:t>
            </a:r>
          </a:p>
          <a:p>
            <a:r>
              <a:rPr lang="en-US"/>
              <a:t>mise-correlation-id: 4e6a692e-594e-43e6-aad8-9fa7449b3f78</a:t>
            </a:r>
          </a:p>
          <a:p>
            <a:r>
              <a:rPr lang="en-US"/>
              <a:t>Content-Length: 68</a:t>
            </a:r>
          </a:p>
          <a:p>
            <a:r>
              <a:rPr lang="en-US"/>
              <a:t>Cache-Control: no-cache</a:t>
            </a:r>
          </a:p>
          <a:p>
            <a:r>
              <a:rPr lang="fr-FR"/>
              <a:t>Content-Type: application/</a:t>
            </a:r>
            <a:r>
              <a:rPr lang="fr-FR" err="1"/>
              <a:t>json</a:t>
            </a:r>
            <a:r>
              <a:rPr lang="fr-FR"/>
              <a:t>; </a:t>
            </a:r>
            <a:r>
              <a:rPr lang="fr-FR" err="1"/>
              <a:t>charset</a:t>
            </a:r>
            <a:r>
              <a:rPr lang="fr-FR"/>
              <a:t>=utf-8</a:t>
            </a:r>
          </a:p>
          <a:p>
            <a:r>
              <a:rPr lang="en-US"/>
              <a:t>Date: Fri, 01 Dec 2023 11:43:09 GMT</a:t>
            </a:r>
          </a:p>
          <a:p>
            <a:r>
              <a:rPr lang="en-US"/>
              <a:t>Expires: -1</a:t>
            </a:r>
          </a:p>
          <a:p>
            <a:r>
              <a:rPr lang="en-US"/>
              <a:t>Server: Microsoft-IIS/10.0</a:t>
            </a:r>
          </a:p>
          <a:p>
            <a:r>
              <a:rPr lang="en-US"/>
              <a:t>X-</a:t>
            </a:r>
            <a:r>
              <a:rPr lang="en-US" err="1"/>
              <a:t>AspNet</a:t>
            </a:r>
            <a:r>
              <a:rPr lang="en-US"/>
              <a:t>-Version: 4.0.30319</a:t>
            </a:r>
          </a:p>
          <a:p>
            <a:r>
              <a:rPr lang="en-US"/>
              <a:t>X-Powered-By: ASP.NET</a:t>
            </a:r>
          </a:p>
          <a:p>
            <a:endParaRPr lang="en-US"/>
          </a:p>
          <a:p>
            <a:r>
              <a:rPr lang="en-US"/>
              <a:t>{"contentType":"audit.sharepoint","status":"enabled","webhook":null} </a:t>
            </a:r>
          </a:p>
        </p:txBody>
      </p:sp>
    </p:spTree>
    <p:extLst>
      <p:ext uri="{BB962C8B-B14F-4D97-AF65-F5344CB8AC3E}">
        <p14:creationId xmlns:p14="http://schemas.microsoft.com/office/powerpoint/2010/main" val="405470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Start a subscription with webhook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3970318"/>
          </a:xfrm>
          <a:prstGeom prst="rect">
            <a:avLst/>
          </a:prstGeom>
          <a:noFill/>
        </p:spPr>
        <p:txBody>
          <a:bodyPr wrap="square" rtlCol="0">
            <a:spAutoFit/>
          </a:bodyPr>
          <a:lstStyle/>
          <a:p>
            <a:r>
              <a:rPr lang="en-US"/>
              <a:t>Sample request:</a:t>
            </a:r>
          </a:p>
          <a:p>
            <a:endParaRPr lang="en-US"/>
          </a:p>
          <a:p>
            <a:r>
              <a:rPr lang="en-US"/>
              <a:t>POST {root}/subscriptions/</a:t>
            </a:r>
            <a:r>
              <a:rPr lang="en-US" err="1"/>
              <a:t>start?contentType</a:t>
            </a:r>
            <a:r>
              <a:rPr lang="en-US"/>
              <a:t>=</a:t>
            </a:r>
            <a:r>
              <a:rPr lang="en-US" err="1">
                <a:highlight>
                  <a:srgbClr val="FFFF00"/>
                </a:highlight>
              </a:rPr>
              <a:t>Audit.SharePoint</a:t>
            </a:r>
            <a:r>
              <a:rPr lang="en-US" err="1"/>
              <a:t>&amp;PublisherIdentifier</a:t>
            </a:r>
            <a:r>
              <a:rPr lang="en-US"/>
              <a:t>=46b472a7-c68e-4adf-8ade-3db49497518e</a:t>
            </a:r>
          </a:p>
          <a:p>
            <a:r>
              <a:rPr lang="en-US"/>
              <a:t>Content-Type: application/</a:t>
            </a:r>
            <a:r>
              <a:rPr lang="en-US" err="1"/>
              <a:t>json</a:t>
            </a:r>
            <a:r>
              <a:rPr lang="en-US"/>
              <a:t>; utf-8</a:t>
            </a:r>
          </a:p>
          <a:p>
            <a:r>
              <a:rPr lang="en-US"/>
              <a:t>Authorization: </a:t>
            </a:r>
            <a:r>
              <a:rPr lang="en-US">
                <a:highlight>
                  <a:srgbClr val="FFFF00"/>
                </a:highlight>
              </a:rPr>
              <a:t>Bearer eyJ0e...Qa6wg</a:t>
            </a:r>
          </a:p>
          <a:p>
            <a:endParaRPr lang="en-US"/>
          </a:p>
          <a:p>
            <a:r>
              <a:rPr lang="en-US"/>
              <a:t>{</a:t>
            </a:r>
          </a:p>
          <a:p>
            <a:r>
              <a:rPr lang="en-US">
                <a:highlight>
                  <a:srgbClr val="FFFF00"/>
                </a:highlight>
              </a:rPr>
              <a:t>    "webhook" : {</a:t>
            </a:r>
          </a:p>
          <a:p>
            <a:r>
              <a:rPr lang="en-US">
                <a:highlight>
                  <a:srgbClr val="FFFF00"/>
                </a:highlight>
              </a:rPr>
              <a:t>        "address": "https://webhook.myapp.com/o365/",</a:t>
            </a:r>
          </a:p>
          <a:p>
            <a:r>
              <a:rPr lang="en-US">
                <a:highlight>
                  <a:srgbClr val="FFFF00"/>
                </a:highlight>
              </a:rPr>
              <a:t>        "</a:t>
            </a:r>
            <a:r>
              <a:rPr lang="en-US" err="1">
                <a:highlight>
                  <a:srgbClr val="FFFF00"/>
                </a:highlight>
              </a:rPr>
              <a:t>authId</a:t>
            </a:r>
            <a:r>
              <a:rPr lang="en-US">
                <a:highlight>
                  <a:srgbClr val="FFFF00"/>
                </a:highlight>
              </a:rPr>
              <a:t>": "o365activityapinotification",</a:t>
            </a:r>
          </a:p>
          <a:p>
            <a:r>
              <a:rPr lang="en-US">
                <a:highlight>
                  <a:srgbClr val="FFFF00"/>
                </a:highlight>
              </a:rPr>
              <a:t>        "expiration": ""</a:t>
            </a:r>
          </a:p>
          <a:p>
            <a:r>
              <a:rPr lang="en-US">
                <a:highlight>
                  <a:srgbClr val="FFFF00"/>
                </a:highlight>
              </a:rPr>
              <a:t>    }</a:t>
            </a:r>
          </a:p>
          <a:p>
            <a:r>
              <a:rPr lang="en-US"/>
              <a:t>}</a:t>
            </a:r>
          </a:p>
        </p:txBody>
      </p:sp>
    </p:spTree>
    <p:extLst>
      <p:ext uri="{BB962C8B-B14F-4D97-AF65-F5344CB8AC3E}">
        <p14:creationId xmlns:p14="http://schemas.microsoft.com/office/powerpoint/2010/main" val="2011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8487-455A-1670-10D5-6358C82247CE}"/>
              </a:ext>
            </a:extLst>
          </p:cNvPr>
          <p:cNvSpPr>
            <a:spLocks noGrp="1"/>
          </p:cNvSpPr>
          <p:nvPr>
            <p:ph type="title"/>
          </p:nvPr>
        </p:nvSpPr>
        <p:spPr>
          <a:xfrm>
            <a:off x="1052600" y="1415858"/>
            <a:ext cx="4571999" cy="1165002"/>
          </a:xfrm>
        </p:spPr>
        <p:txBody>
          <a:bodyPr anchor="b">
            <a:normAutofit/>
          </a:bodyPr>
          <a:lstStyle/>
          <a:p>
            <a:r>
              <a:rPr lang="en-US" altLang="zh-CN" sz="3600"/>
              <a:t>P</a:t>
            </a:r>
            <a:r>
              <a:rPr lang="en-US" sz="3600"/>
              <a:t>urpose</a:t>
            </a:r>
          </a:p>
        </p:txBody>
      </p:sp>
      <p:sp>
        <p:nvSpPr>
          <p:cNvPr id="3" name="Content Placeholder 2">
            <a:extLst>
              <a:ext uri="{FF2B5EF4-FFF2-40B4-BE49-F238E27FC236}">
                <a16:creationId xmlns:a16="http://schemas.microsoft.com/office/drawing/2014/main" id="{20F71839-9CF0-6F09-D5F4-C24B72FB0ED1}"/>
              </a:ext>
            </a:extLst>
          </p:cNvPr>
          <p:cNvSpPr>
            <a:spLocks noGrp="1"/>
          </p:cNvSpPr>
          <p:nvPr>
            <p:ph idx="1"/>
          </p:nvPr>
        </p:nvSpPr>
        <p:spPr>
          <a:xfrm>
            <a:off x="1052599" y="2906974"/>
            <a:ext cx="7983335" cy="2590233"/>
          </a:xfrm>
        </p:spPr>
        <p:txBody>
          <a:bodyPr>
            <a:normAutofit/>
          </a:bodyPr>
          <a:lstStyle/>
          <a:p>
            <a:pPr marL="0" indent="0">
              <a:buNone/>
            </a:pPr>
            <a:r>
              <a:rPr lang="en-US" sz="1800" dirty="0"/>
              <a:t>1. Introduce Office365 management API</a:t>
            </a:r>
          </a:p>
          <a:p>
            <a:pPr marL="0" indent="0">
              <a:buNone/>
            </a:pPr>
            <a:r>
              <a:rPr lang="en-US" sz="1800" dirty="0"/>
              <a:t>2. Engage correct team</a:t>
            </a:r>
          </a:p>
          <a:p>
            <a:pPr marL="0" indent="0">
              <a:buNone/>
            </a:pPr>
            <a:r>
              <a:rPr lang="en-US" sz="1800" dirty="0"/>
              <a:t>3. Collect basic information</a:t>
            </a:r>
          </a:p>
          <a:p>
            <a:pPr marL="0" indent="0">
              <a:buNone/>
            </a:pPr>
            <a:r>
              <a:rPr lang="en-US" sz="1800" dirty="0"/>
              <a:t>4. Introduce PowerShell module for Office365 management API</a:t>
            </a:r>
          </a:p>
          <a:p>
            <a:pPr marL="0" indent="0">
              <a:buNone/>
            </a:pPr>
            <a:endParaRPr lang="en-US" sz="1800" dirty="0"/>
          </a:p>
        </p:txBody>
      </p:sp>
      <p:pic>
        <p:nvPicPr>
          <p:cNvPr id="1026" name="Picture 2" descr="generation">
            <a:extLst>
              <a:ext uri="{FF2B5EF4-FFF2-40B4-BE49-F238E27FC236}">
                <a16:creationId xmlns:a16="http://schemas.microsoft.com/office/drawing/2014/main" id="{F2072CD9-FA8D-FF4C-6418-94AF4CD897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7" r="1380" b="-4"/>
          <a:stretch/>
        </p:blipFill>
        <p:spPr bwMode="auto">
          <a:xfrm>
            <a:off x="7377026" y="1486601"/>
            <a:ext cx="3062546" cy="313914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678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Start a subscription with webhook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3139321"/>
          </a:xfrm>
          <a:prstGeom prst="rect">
            <a:avLst/>
          </a:prstGeom>
          <a:noFill/>
        </p:spPr>
        <p:txBody>
          <a:bodyPr wrap="square" rtlCol="0">
            <a:spAutoFit/>
          </a:bodyPr>
          <a:lstStyle/>
          <a:p>
            <a:r>
              <a:rPr lang="en-US"/>
              <a:t>After start with webhook enabled, your server will receive one validation request. Only when MS server receives the 200 response from your server, webhook can be enabled.  </a:t>
            </a:r>
          </a:p>
          <a:p>
            <a:endParaRPr lang="en-US"/>
          </a:p>
          <a:p>
            <a:r>
              <a:rPr lang="en-US"/>
              <a:t>POST {webhook address}</a:t>
            </a:r>
          </a:p>
          <a:p>
            <a:r>
              <a:rPr lang="en-US"/>
              <a:t>Content-Type: application/</a:t>
            </a:r>
            <a:r>
              <a:rPr lang="en-US" err="1"/>
              <a:t>json</a:t>
            </a:r>
            <a:r>
              <a:rPr lang="en-US"/>
              <a:t>; charset=utf-8</a:t>
            </a:r>
          </a:p>
          <a:p>
            <a:r>
              <a:rPr lang="en-US"/>
              <a:t>Webhook-</a:t>
            </a:r>
            <a:r>
              <a:rPr lang="en-US" err="1"/>
              <a:t>AuthID</a:t>
            </a:r>
            <a:r>
              <a:rPr lang="en-US"/>
              <a:t>: (webhook </a:t>
            </a:r>
            <a:r>
              <a:rPr lang="en-US" err="1"/>
              <a:t>authId</a:t>
            </a:r>
            <a:r>
              <a:rPr lang="en-US"/>
              <a:t>, if provided)</a:t>
            </a:r>
          </a:p>
          <a:p>
            <a:r>
              <a:rPr lang="en-US"/>
              <a:t>Webhook-</a:t>
            </a:r>
            <a:r>
              <a:rPr lang="en-US" err="1"/>
              <a:t>ValidationCode</a:t>
            </a:r>
            <a:r>
              <a:rPr lang="en-US"/>
              <a:t>: (random opaque string)</a:t>
            </a:r>
          </a:p>
          <a:p>
            <a:endParaRPr lang="en-US"/>
          </a:p>
          <a:p>
            <a:r>
              <a:rPr lang="en-US"/>
              <a:t>{</a:t>
            </a:r>
          </a:p>
          <a:p>
            <a:r>
              <a:rPr lang="en-US"/>
              <a:t>    "</a:t>
            </a:r>
            <a:r>
              <a:rPr lang="en-US" err="1"/>
              <a:t>validationCode</a:t>
            </a:r>
            <a:r>
              <a:rPr lang="en-US"/>
              <a:t>": (random opaque string, same as header)</a:t>
            </a:r>
          </a:p>
          <a:p>
            <a:r>
              <a:rPr lang="en-US"/>
              <a:t>}</a:t>
            </a:r>
          </a:p>
        </p:txBody>
      </p:sp>
    </p:spTree>
    <p:extLst>
      <p:ext uri="{BB962C8B-B14F-4D97-AF65-F5344CB8AC3E}">
        <p14:creationId xmlns:p14="http://schemas.microsoft.com/office/powerpoint/2010/main" val="231632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Start a subscription with webhook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4524315"/>
          </a:xfrm>
          <a:prstGeom prst="rect">
            <a:avLst/>
          </a:prstGeom>
          <a:noFill/>
        </p:spPr>
        <p:txBody>
          <a:bodyPr wrap="square" rtlCol="0">
            <a:spAutoFit/>
          </a:bodyPr>
          <a:lstStyle/>
          <a:p>
            <a:r>
              <a:rPr lang="en-US"/>
              <a:t>Sample response:</a:t>
            </a:r>
          </a:p>
          <a:p>
            <a:endParaRPr lang="en-US"/>
          </a:p>
          <a:p>
            <a:r>
              <a:rPr lang="en-US"/>
              <a:t>HTTP/1.1 200 OK</a:t>
            </a:r>
          </a:p>
          <a:p>
            <a:r>
              <a:rPr lang="en-US"/>
              <a:t>Pragma: no-cache</a:t>
            </a:r>
          </a:p>
          <a:p>
            <a:r>
              <a:rPr lang="en-US"/>
              <a:t>mise-correlation-id: 28953489-5c4b-4021-9993-b3bc519b6996</a:t>
            </a:r>
          </a:p>
          <a:p>
            <a:r>
              <a:rPr lang="en-US"/>
              <a:t>Content-Length: 179</a:t>
            </a:r>
          </a:p>
          <a:p>
            <a:r>
              <a:rPr lang="en-US"/>
              <a:t>Cache-Control: no-cache</a:t>
            </a:r>
          </a:p>
          <a:p>
            <a:r>
              <a:rPr lang="fr-FR"/>
              <a:t>Content-Type: application/</a:t>
            </a:r>
            <a:r>
              <a:rPr lang="fr-FR" err="1"/>
              <a:t>json</a:t>
            </a:r>
            <a:r>
              <a:rPr lang="fr-FR"/>
              <a:t>; </a:t>
            </a:r>
            <a:r>
              <a:rPr lang="fr-FR" err="1"/>
              <a:t>charset</a:t>
            </a:r>
            <a:r>
              <a:rPr lang="fr-FR"/>
              <a:t>=utf-8</a:t>
            </a:r>
          </a:p>
          <a:p>
            <a:r>
              <a:rPr lang="en-US"/>
              <a:t>Date: Fri, 01 Dec 2023 11:54:23 GMT</a:t>
            </a:r>
          </a:p>
          <a:p>
            <a:r>
              <a:rPr lang="en-US"/>
              <a:t>Expires: -1</a:t>
            </a:r>
          </a:p>
          <a:p>
            <a:r>
              <a:rPr lang="en-US"/>
              <a:t>Server: Microsoft-IIS/10.0</a:t>
            </a:r>
          </a:p>
          <a:p>
            <a:r>
              <a:rPr lang="en-US"/>
              <a:t>X-</a:t>
            </a:r>
            <a:r>
              <a:rPr lang="en-US" err="1"/>
              <a:t>AspNet</a:t>
            </a:r>
            <a:r>
              <a:rPr lang="en-US"/>
              <a:t>-Version: 4.0.30319</a:t>
            </a:r>
          </a:p>
          <a:p>
            <a:r>
              <a:rPr lang="en-US"/>
              <a:t>X-Powered-By: ASP.NET</a:t>
            </a:r>
          </a:p>
          <a:p>
            <a:endParaRPr lang="en-US"/>
          </a:p>
          <a:p>
            <a:r>
              <a:rPr lang="en-US"/>
              <a:t>{"</a:t>
            </a:r>
            <a:r>
              <a:rPr lang="en-US" err="1"/>
              <a:t>contentType</a:t>
            </a:r>
            <a:r>
              <a:rPr lang="en-US"/>
              <a:t>":"audit.</a:t>
            </a:r>
            <a:r>
              <a:rPr lang="en-US" err="1"/>
              <a:t>sharepoint</a:t>
            </a:r>
            <a:r>
              <a:rPr lang="en-US"/>
              <a:t>","</a:t>
            </a:r>
            <a:r>
              <a:rPr lang="en-US" err="1"/>
              <a:t>status":"enabled","webhook</a:t>
            </a:r>
            <a:r>
              <a:rPr lang="en-US"/>
              <a:t>":{"authId":"o365activityapinotification","address":"https://34.87.196.198:8080/","</a:t>
            </a:r>
            <a:r>
              <a:rPr lang="en-US" err="1"/>
              <a:t>expiration":"","status":"enabled</a:t>
            </a:r>
            <a:r>
              <a:rPr lang="en-US"/>
              <a:t>"}} </a:t>
            </a:r>
          </a:p>
        </p:txBody>
      </p:sp>
    </p:spTree>
    <p:extLst>
      <p:ext uri="{BB962C8B-B14F-4D97-AF65-F5344CB8AC3E}">
        <p14:creationId xmlns:p14="http://schemas.microsoft.com/office/powerpoint/2010/main" val="233702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Stop a subscription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477328"/>
          </a:xfrm>
          <a:prstGeom prst="rect">
            <a:avLst/>
          </a:prstGeom>
          <a:noFill/>
        </p:spPr>
        <p:txBody>
          <a:bodyPr wrap="square" rtlCol="0">
            <a:spAutoFit/>
          </a:bodyPr>
          <a:lstStyle/>
          <a:p>
            <a:r>
              <a:rPr lang="en-US"/>
              <a:t>Sample request:</a:t>
            </a:r>
          </a:p>
          <a:p>
            <a:endParaRPr lang="en-US"/>
          </a:p>
          <a:p>
            <a:r>
              <a:rPr lang="en-US"/>
              <a:t>POST {root}/subscriptions/</a:t>
            </a:r>
            <a:r>
              <a:rPr lang="en-US" err="1"/>
              <a:t>stop?contentType</a:t>
            </a:r>
            <a:r>
              <a:rPr lang="en-US"/>
              <a:t>=</a:t>
            </a:r>
            <a:r>
              <a:rPr lang="en-US" err="1">
                <a:highlight>
                  <a:srgbClr val="FFFF00"/>
                </a:highlight>
              </a:rPr>
              <a:t>Audit.SharePoint</a:t>
            </a:r>
            <a:r>
              <a:rPr lang="en-US" err="1"/>
              <a:t>&amp;PublisherIdentifier</a:t>
            </a:r>
            <a:r>
              <a:rPr lang="en-US"/>
              <a:t>=46b472a7-c68e-4adf-8ade-3db49497518e</a:t>
            </a:r>
          </a:p>
          <a:p>
            <a:r>
              <a:rPr lang="en-US"/>
              <a:t>Authorization: Bearer eyJ0e...Qa6wg</a:t>
            </a:r>
          </a:p>
        </p:txBody>
      </p:sp>
    </p:spTree>
    <p:extLst>
      <p:ext uri="{BB962C8B-B14F-4D97-AF65-F5344CB8AC3E}">
        <p14:creationId xmlns:p14="http://schemas.microsoft.com/office/powerpoint/2010/main" val="37024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Stop a subscription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3139321"/>
          </a:xfrm>
          <a:prstGeom prst="rect">
            <a:avLst/>
          </a:prstGeom>
          <a:noFill/>
        </p:spPr>
        <p:txBody>
          <a:bodyPr wrap="square" rtlCol="0">
            <a:spAutoFit/>
          </a:bodyPr>
          <a:lstStyle/>
          <a:p>
            <a:r>
              <a:rPr lang="en-US"/>
              <a:t>Sample response:</a:t>
            </a:r>
          </a:p>
          <a:p>
            <a:endParaRPr lang="en-US"/>
          </a:p>
          <a:p>
            <a:r>
              <a:rPr lang="en-US"/>
              <a:t>HTTP/1.1 204 No Content</a:t>
            </a:r>
          </a:p>
          <a:p>
            <a:r>
              <a:rPr lang="en-US"/>
              <a:t>Pragma: no-cache</a:t>
            </a:r>
          </a:p>
          <a:p>
            <a:r>
              <a:rPr lang="en-US"/>
              <a:t>mise-correlation-id: 9e550ce0-07e9-4ea6-9223-9df1de898b58</a:t>
            </a:r>
          </a:p>
          <a:p>
            <a:r>
              <a:rPr lang="en-US"/>
              <a:t>Cache-Control: no-cache</a:t>
            </a:r>
          </a:p>
          <a:p>
            <a:r>
              <a:rPr lang="en-US"/>
              <a:t>Date: Fri, 01 Dec 2023 11:46:48 GMT</a:t>
            </a:r>
          </a:p>
          <a:p>
            <a:r>
              <a:rPr lang="en-US"/>
              <a:t>Expires: -1</a:t>
            </a:r>
          </a:p>
          <a:p>
            <a:r>
              <a:rPr lang="en-US"/>
              <a:t>Server: Microsoft-IIS/10.0</a:t>
            </a:r>
          </a:p>
          <a:p>
            <a:r>
              <a:rPr lang="en-US"/>
              <a:t>X-</a:t>
            </a:r>
            <a:r>
              <a:rPr lang="en-US" err="1"/>
              <a:t>AspNet</a:t>
            </a:r>
            <a:r>
              <a:rPr lang="en-US"/>
              <a:t>-Version: 4.0.30319</a:t>
            </a:r>
          </a:p>
          <a:p>
            <a:r>
              <a:rPr lang="en-US"/>
              <a:t>X-Powered-By: ASP.NET </a:t>
            </a:r>
          </a:p>
        </p:txBody>
      </p:sp>
    </p:spTree>
    <p:extLst>
      <p:ext uri="{BB962C8B-B14F-4D97-AF65-F5344CB8AC3E}">
        <p14:creationId xmlns:p14="http://schemas.microsoft.com/office/powerpoint/2010/main" val="1085054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a:t>List current subscriptions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200329"/>
          </a:xfrm>
          <a:prstGeom prst="rect">
            <a:avLst/>
          </a:prstGeom>
          <a:noFill/>
        </p:spPr>
        <p:txBody>
          <a:bodyPr wrap="square" rtlCol="0">
            <a:spAutoFit/>
          </a:bodyPr>
          <a:lstStyle/>
          <a:p>
            <a:r>
              <a:rPr lang="en-US"/>
              <a:t>Sample request:</a:t>
            </a:r>
          </a:p>
          <a:p>
            <a:endParaRPr lang="en-US"/>
          </a:p>
          <a:p>
            <a:r>
              <a:rPr lang="en-US"/>
              <a:t>GET {root}/subscriptions/</a:t>
            </a:r>
            <a:r>
              <a:rPr lang="en-US" err="1"/>
              <a:t>list?PublisherIdentifier</a:t>
            </a:r>
            <a:r>
              <a:rPr lang="en-US"/>
              <a:t>=46b472a7-c68e-4adf-8ade-3db49497518e</a:t>
            </a:r>
          </a:p>
          <a:p>
            <a:r>
              <a:rPr lang="en-US"/>
              <a:t>Authorization: </a:t>
            </a:r>
            <a:r>
              <a:rPr lang="en-US">
                <a:highlight>
                  <a:srgbClr val="FFFF00"/>
                </a:highlight>
              </a:rPr>
              <a:t>Bearer eyJ0e...Qa6wg</a:t>
            </a:r>
          </a:p>
        </p:txBody>
      </p:sp>
    </p:spTree>
    <p:extLst>
      <p:ext uri="{BB962C8B-B14F-4D97-AF65-F5344CB8AC3E}">
        <p14:creationId xmlns:p14="http://schemas.microsoft.com/office/powerpoint/2010/main" val="246077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a:t>List current subscriptions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4647426"/>
          </a:xfrm>
          <a:prstGeom prst="rect">
            <a:avLst/>
          </a:prstGeom>
          <a:noFill/>
        </p:spPr>
        <p:txBody>
          <a:bodyPr wrap="square" rtlCol="0">
            <a:spAutoFit/>
          </a:bodyPr>
          <a:lstStyle/>
          <a:p>
            <a:r>
              <a:rPr lang="en-US"/>
              <a:t>Sample response:</a:t>
            </a:r>
          </a:p>
          <a:p>
            <a:endParaRPr lang="en-US"/>
          </a:p>
          <a:p>
            <a:r>
              <a:rPr lang="en-US" sz="1600"/>
              <a:t>HTTP/1.1 200 OK</a:t>
            </a:r>
          </a:p>
          <a:p>
            <a:r>
              <a:rPr lang="en-US" sz="1600"/>
              <a:t>Content-Type: application/</a:t>
            </a:r>
            <a:r>
              <a:rPr lang="en-US" sz="1600" err="1"/>
              <a:t>json</a:t>
            </a:r>
            <a:r>
              <a:rPr lang="en-US" sz="1600"/>
              <a:t>; charset=utf-8</a:t>
            </a:r>
          </a:p>
          <a:p>
            <a:endParaRPr lang="en-US" sz="1600"/>
          </a:p>
          <a:p>
            <a:r>
              <a:rPr lang="en-US" sz="1600"/>
              <a:t>[</a:t>
            </a:r>
          </a:p>
          <a:p>
            <a:r>
              <a:rPr lang="en-US" sz="1600"/>
              <a:t>    {</a:t>
            </a:r>
          </a:p>
          <a:p>
            <a:r>
              <a:rPr lang="en-US" sz="1600"/>
              <a:t>        "</a:t>
            </a:r>
            <a:r>
              <a:rPr lang="en-US" sz="1600" err="1"/>
              <a:t>contentType</a:t>
            </a:r>
            <a:r>
              <a:rPr lang="en-US" sz="1600"/>
              <a:t>" : "</a:t>
            </a:r>
            <a:r>
              <a:rPr lang="en-US" sz="1600" err="1"/>
              <a:t>Audit.SharePoint</a:t>
            </a:r>
            <a:r>
              <a:rPr lang="en-US" sz="1600"/>
              <a:t>",</a:t>
            </a:r>
          </a:p>
          <a:p>
            <a:r>
              <a:rPr lang="en-US" sz="1600"/>
              <a:t>        "status": "enabled",</a:t>
            </a:r>
          </a:p>
          <a:p>
            <a:r>
              <a:rPr lang="en-US" sz="1600"/>
              <a:t>        "webhook": {"status": "enabled", "address": "https://webhook.myapp.com/o365/", "</a:t>
            </a:r>
            <a:r>
              <a:rPr lang="en-US" sz="1600" err="1"/>
              <a:t>authId</a:t>
            </a:r>
            <a:r>
              <a:rPr lang="en-US" sz="1600"/>
              <a:t>": "o365activityapinotification", "expiration": null}</a:t>
            </a:r>
          </a:p>
          <a:p>
            <a:r>
              <a:rPr lang="en-US" sz="1600"/>
              <a:t>    },</a:t>
            </a:r>
          </a:p>
          <a:p>
            <a:r>
              <a:rPr lang="en-US" sz="1600"/>
              <a:t>    ...</a:t>
            </a:r>
          </a:p>
          <a:p>
            <a:r>
              <a:rPr lang="en-US" sz="1600"/>
              <a:t>    {</a:t>
            </a:r>
          </a:p>
          <a:p>
            <a:r>
              <a:rPr lang="en-US" sz="1600"/>
              <a:t>        "</a:t>
            </a:r>
            <a:r>
              <a:rPr lang="en-US" sz="1600" err="1"/>
              <a:t>contentType</a:t>
            </a:r>
            <a:r>
              <a:rPr lang="en-US" sz="1600"/>
              <a:t>": "</a:t>
            </a:r>
            <a:r>
              <a:rPr lang="en-US" sz="1600" err="1"/>
              <a:t>Audit.Exchange</a:t>
            </a:r>
            <a:r>
              <a:rPr lang="en-US" sz="1600"/>
              <a:t>",</a:t>
            </a:r>
          </a:p>
          <a:p>
            <a:r>
              <a:rPr lang="en-US" sz="1600"/>
              <a:t>        "webhook": null</a:t>
            </a:r>
          </a:p>
          <a:p>
            <a:r>
              <a:rPr lang="en-US" sz="1600"/>
              <a:t>    }</a:t>
            </a:r>
          </a:p>
          <a:p>
            <a:r>
              <a:rPr lang="en-US" sz="1600"/>
              <a:t>]</a:t>
            </a:r>
            <a:endParaRPr lang="en-US"/>
          </a:p>
        </p:txBody>
      </p:sp>
    </p:spTree>
    <p:extLst>
      <p:ext uri="{BB962C8B-B14F-4D97-AF65-F5344CB8AC3E}">
        <p14:creationId xmlns:p14="http://schemas.microsoft.com/office/powerpoint/2010/main" val="345666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List available content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477328"/>
          </a:xfrm>
          <a:prstGeom prst="rect">
            <a:avLst/>
          </a:prstGeom>
          <a:noFill/>
        </p:spPr>
        <p:txBody>
          <a:bodyPr wrap="square" rtlCol="0">
            <a:spAutoFit/>
          </a:bodyPr>
          <a:lstStyle/>
          <a:p>
            <a:r>
              <a:rPr lang="en-US"/>
              <a:t>Sample request:</a:t>
            </a:r>
          </a:p>
          <a:p>
            <a:endParaRPr lang="en-US"/>
          </a:p>
          <a:p>
            <a:r>
              <a:rPr lang="en-US"/>
              <a:t>GET {root}/subscriptions/</a:t>
            </a:r>
            <a:r>
              <a:rPr lang="en-US" err="1"/>
              <a:t>content?contentType</a:t>
            </a:r>
            <a:r>
              <a:rPr lang="en-US"/>
              <a:t>=</a:t>
            </a:r>
            <a:r>
              <a:rPr lang="en-US" err="1">
                <a:highlight>
                  <a:srgbClr val="FFFF00"/>
                </a:highlight>
              </a:rPr>
              <a:t>Audit.SharePoint</a:t>
            </a:r>
            <a:r>
              <a:rPr lang="en-US" err="1"/>
              <a:t>&amp;PublisherIdentifier</a:t>
            </a:r>
            <a:r>
              <a:rPr lang="en-US"/>
              <a:t>=46b472a7-c68e-4adf-8ade-3db49497518e</a:t>
            </a:r>
            <a:r>
              <a:rPr lang="en-US" b="0" i="0">
                <a:solidFill>
                  <a:srgbClr val="161616"/>
                </a:solidFill>
                <a:effectLst/>
                <a:latin typeface="SFMono-Regular"/>
              </a:rPr>
              <a:t>&amp;</a:t>
            </a:r>
            <a:r>
              <a:rPr lang="en-US" b="0" i="0">
                <a:solidFill>
                  <a:srgbClr val="161616"/>
                </a:solidFill>
                <a:effectLst/>
                <a:highlight>
                  <a:srgbClr val="FFFF00"/>
                </a:highlight>
                <a:latin typeface="SFMono-Regular"/>
              </a:rPr>
              <a:t>startTime=</a:t>
            </a:r>
            <a:r>
              <a:rPr lang="en-US" b="0" i="0" err="1">
                <a:solidFill>
                  <a:srgbClr val="161616"/>
                </a:solidFill>
                <a:effectLst/>
                <a:highlight>
                  <a:srgbClr val="FFFF00"/>
                </a:highlight>
                <a:latin typeface="Segoe UI" panose="020B0502040204020203" pitchFamily="34" charset="0"/>
              </a:rPr>
              <a:t>YYYY-MM-DD</a:t>
            </a:r>
            <a:r>
              <a:rPr lang="en-US" b="0" i="0" err="1">
                <a:solidFill>
                  <a:srgbClr val="161616"/>
                </a:solidFill>
                <a:effectLst/>
                <a:latin typeface="SFMono-Regular"/>
              </a:rPr>
              <a:t>&amp;</a:t>
            </a:r>
            <a:r>
              <a:rPr lang="en-US" b="0" i="0" err="1">
                <a:solidFill>
                  <a:srgbClr val="161616"/>
                </a:solidFill>
                <a:effectLst/>
                <a:highlight>
                  <a:srgbClr val="FFFF00"/>
                </a:highlight>
                <a:latin typeface="SFMono-Regular"/>
              </a:rPr>
              <a:t>endTime</a:t>
            </a:r>
            <a:r>
              <a:rPr lang="en-US" b="0" i="0">
                <a:solidFill>
                  <a:srgbClr val="161616"/>
                </a:solidFill>
                <a:effectLst/>
                <a:highlight>
                  <a:srgbClr val="FFFF00"/>
                </a:highlight>
                <a:latin typeface="SFMono-Regular"/>
              </a:rPr>
              <a:t>=</a:t>
            </a:r>
            <a:r>
              <a:rPr lang="en-US" b="0" i="0">
                <a:solidFill>
                  <a:srgbClr val="161616"/>
                </a:solidFill>
                <a:effectLst/>
                <a:highlight>
                  <a:srgbClr val="FFFF00"/>
                </a:highlight>
                <a:latin typeface="Segoe UI" panose="020B0502040204020203" pitchFamily="34" charset="0"/>
              </a:rPr>
              <a:t>YYYY-MM-DD</a:t>
            </a:r>
            <a:endParaRPr lang="en-US">
              <a:highlight>
                <a:srgbClr val="FFFF00"/>
              </a:highlight>
            </a:endParaRPr>
          </a:p>
          <a:p>
            <a:r>
              <a:rPr lang="en-US"/>
              <a:t>Authorization: </a:t>
            </a:r>
            <a:r>
              <a:rPr lang="en-US">
                <a:highlight>
                  <a:srgbClr val="FFFF00"/>
                </a:highlight>
              </a:rPr>
              <a:t>Bearer eyJ0e...Qa6wg</a:t>
            </a:r>
          </a:p>
        </p:txBody>
      </p:sp>
      <p:sp>
        <p:nvSpPr>
          <p:cNvPr id="3" name="TextBox 2">
            <a:extLst>
              <a:ext uri="{FF2B5EF4-FFF2-40B4-BE49-F238E27FC236}">
                <a16:creationId xmlns:a16="http://schemas.microsoft.com/office/drawing/2014/main" id="{68E6875C-BA36-EA50-9774-F1573204CF35}"/>
              </a:ext>
            </a:extLst>
          </p:cNvPr>
          <p:cNvSpPr txBox="1"/>
          <p:nvPr/>
        </p:nvSpPr>
        <p:spPr>
          <a:xfrm>
            <a:off x="748595" y="3904735"/>
            <a:ext cx="10884408" cy="1477328"/>
          </a:xfrm>
          <a:prstGeom prst="rect">
            <a:avLst/>
          </a:prstGeom>
          <a:noFill/>
        </p:spPr>
        <p:txBody>
          <a:bodyPr wrap="square" rtlCol="0">
            <a:spAutoFit/>
          </a:bodyPr>
          <a:lstStyle/>
          <a:p>
            <a:r>
              <a:rPr lang="en-US"/>
              <a:t>For time,</a:t>
            </a:r>
          </a:p>
          <a:p>
            <a:pPr marL="285750" indent="-285750">
              <a:buFont typeface="Arial" panose="020B0604020202020204" pitchFamily="34" charset="0"/>
              <a:buChar char="•"/>
            </a:pPr>
            <a:r>
              <a:rPr lang="en-US"/>
              <a:t>UTC.</a:t>
            </a:r>
          </a:p>
          <a:p>
            <a:pPr marL="285750" indent="-285750">
              <a:buFont typeface="Arial" panose="020B0604020202020204" pitchFamily="34" charset="0"/>
              <a:buChar char="•"/>
            </a:pPr>
            <a:r>
              <a:rPr lang="en-US"/>
              <a:t>In 7 days.</a:t>
            </a:r>
          </a:p>
          <a:p>
            <a:pPr marL="285750" indent="-285750">
              <a:buFont typeface="Arial" panose="020B0604020202020204" pitchFamily="34" charset="0"/>
              <a:buChar char="•"/>
            </a:pPr>
            <a:r>
              <a:rPr lang="en-US"/>
              <a:t>No more 24 hours apart between start and end.  </a:t>
            </a:r>
          </a:p>
          <a:p>
            <a:pPr marL="285750" indent="-285750">
              <a:buFont typeface="Arial" panose="020B0604020202020204" pitchFamily="34" charset="0"/>
              <a:buChar char="•"/>
            </a:pPr>
            <a:r>
              <a:rPr lang="en-US"/>
              <a:t>If not specify, API set it to default last 24 hours.</a:t>
            </a:r>
          </a:p>
        </p:txBody>
      </p:sp>
    </p:spTree>
    <p:extLst>
      <p:ext uri="{BB962C8B-B14F-4D97-AF65-F5344CB8AC3E}">
        <p14:creationId xmlns:p14="http://schemas.microsoft.com/office/powerpoint/2010/main" val="231265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List available content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4832092"/>
          </a:xfrm>
          <a:prstGeom prst="rect">
            <a:avLst/>
          </a:prstGeom>
          <a:noFill/>
        </p:spPr>
        <p:txBody>
          <a:bodyPr wrap="square" rtlCol="0">
            <a:spAutoFit/>
          </a:bodyPr>
          <a:lstStyle/>
          <a:p>
            <a:r>
              <a:rPr lang="en-US"/>
              <a:t>Sample response:</a:t>
            </a:r>
          </a:p>
          <a:p>
            <a:endParaRPr lang="en-US"/>
          </a:p>
          <a:p>
            <a:r>
              <a:rPr lang="en-US" sz="1600"/>
              <a:t>HTTP/1.1 200 OK</a:t>
            </a:r>
          </a:p>
          <a:p>
            <a:r>
              <a:rPr lang="en-US" sz="1600"/>
              <a:t>Content-Type: application/</a:t>
            </a:r>
            <a:r>
              <a:rPr lang="en-US" sz="1600" err="1"/>
              <a:t>json</a:t>
            </a:r>
            <a:r>
              <a:rPr lang="en-US" sz="1600"/>
              <a:t>; charset=utf-8</a:t>
            </a:r>
          </a:p>
          <a:p>
            <a:endParaRPr lang="en-US" sz="1600"/>
          </a:p>
          <a:p>
            <a:r>
              <a:rPr lang="en-US" sz="1600"/>
              <a:t>[</a:t>
            </a:r>
          </a:p>
          <a:p>
            <a:r>
              <a:rPr lang="en-US" sz="1600"/>
              <a:t>    {</a:t>
            </a:r>
          </a:p>
          <a:p>
            <a:r>
              <a:rPr lang="en-US" sz="1600"/>
              <a:t>        "</a:t>
            </a:r>
            <a:r>
              <a:rPr lang="en-US" sz="1600" err="1"/>
              <a:t>contentType</a:t>
            </a:r>
            <a:r>
              <a:rPr lang="en-US" sz="1600"/>
              <a:t>": "</a:t>
            </a:r>
            <a:r>
              <a:rPr lang="en-US" sz="1600" err="1"/>
              <a:t>Audit.SharePoint</a:t>
            </a:r>
            <a:r>
              <a:rPr lang="en-US" sz="1600"/>
              <a:t>",</a:t>
            </a:r>
          </a:p>
          <a:p>
            <a:r>
              <a:rPr lang="en-US" sz="1600"/>
              <a:t>        "</a:t>
            </a:r>
            <a:r>
              <a:rPr lang="en-US" sz="1600" err="1"/>
              <a:t>contentId</a:t>
            </a:r>
            <a:r>
              <a:rPr lang="en-US" sz="1600"/>
              <a:t>": "492638008028$492638008028$f28ab78ad40140608012736e373933ebspo2015043022$4a81a7c326fc4aed89c62e6039ab833b$04",</a:t>
            </a:r>
          </a:p>
          <a:p>
            <a:r>
              <a:rPr lang="en-US" sz="1600"/>
              <a:t>        "</a:t>
            </a:r>
            <a:r>
              <a:rPr lang="en-US" sz="1600" err="1"/>
              <a:t>contentUri</a:t>
            </a:r>
            <a:r>
              <a:rPr lang="en-US" sz="1600"/>
              <a:t>": "</a:t>
            </a:r>
            <a:r>
              <a:rPr lang="en-US" sz="1600">
                <a:highlight>
                  <a:srgbClr val="FFFF00"/>
                </a:highlight>
              </a:rPr>
              <a:t>https://manage.office.com/</a:t>
            </a:r>
            <a:r>
              <a:rPr lang="en-US" sz="1600" err="1">
                <a:highlight>
                  <a:srgbClr val="FFFF00"/>
                </a:highlight>
              </a:rPr>
              <a:t>api</a:t>
            </a:r>
            <a:r>
              <a:rPr lang="en-US" sz="1600">
                <a:highlight>
                  <a:srgbClr val="FFFF00"/>
                </a:highlight>
              </a:rPr>
              <a:t>/v1.0/f28ab78a-d401-4060-8012-736e373933eb/activity/feed/audit/492638008028$492638008028$f28ab78ad40140608012736e373933ebspo2015043022$4a81a7c326fc4aed89c62e6039ab833b$04</a:t>
            </a:r>
            <a:r>
              <a:rPr lang="en-US" sz="1600"/>
              <a:t>",</a:t>
            </a:r>
          </a:p>
          <a:p>
            <a:r>
              <a:rPr lang="en-US" sz="1600"/>
              <a:t>        "</a:t>
            </a:r>
            <a:r>
              <a:rPr lang="en-US" sz="1600" err="1"/>
              <a:t>contentCreated</a:t>
            </a:r>
            <a:r>
              <a:rPr lang="en-US" sz="1600"/>
              <a:t>": "2015-05-23T17:35:00.000Z",</a:t>
            </a:r>
          </a:p>
          <a:p>
            <a:r>
              <a:rPr lang="en-US" sz="1600"/>
              <a:t>        "</a:t>
            </a:r>
            <a:r>
              <a:rPr lang="en-US" sz="1600" err="1"/>
              <a:t>contentExpiration</a:t>
            </a:r>
            <a:r>
              <a:rPr lang="en-US" sz="1600"/>
              <a:t>": "2015-05-30T17:35:00.000Z"</a:t>
            </a:r>
          </a:p>
          <a:p>
            <a:r>
              <a:rPr lang="en-US" sz="1600"/>
              <a:t>    },</a:t>
            </a:r>
          </a:p>
          <a:p>
            <a:r>
              <a:rPr lang="en-US" sz="1600"/>
              <a:t>    ...</a:t>
            </a:r>
          </a:p>
          <a:p>
            <a:r>
              <a:rPr lang="en-US" sz="1600"/>
              <a:t>]</a:t>
            </a:r>
            <a:endParaRPr lang="en-US"/>
          </a:p>
        </p:txBody>
      </p:sp>
    </p:spTree>
    <p:extLst>
      <p:ext uri="{BB962C8B-B14F-4D97-AF65-F5344CB8AC3E}">
        <p14:creationId xmlns:p14="http://schemas.microsoft.com/office/powerpoint/2010/main" val="864972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Retrieving content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754326"/>
          </a:xfrm>
          <a:prstGeom prst="rect">
            <a:avLst/>
          </a:prstGeom>
          <a:noFill/>
        </p:spPr>
        <p:txBody>
          <a:bodyPr wrap="square" rtlCol="0">
            <a:spAutoFit/>
          </a:bodyPr>
          <a:lstStyle/>
          <a:p>
            <a:r>
              <a:rPr lang="en-US"/>
              <a:t>URL is the </a:t>
            </a:r>
            <a:r>
              <a:rPr lang="en-US" err="1"/>
              <a:t>contentURI</a:t>
            </a:r>
            <a:r>
              <a:rPr lang="en-US"/>
              <a:t> we have. Send it directly.</a:t>
            </a:r>
          </a:p>
          <a:p>
            <a:endParaRPr lang="en-US"/>
          </a:p>
          <a:p>
            <a:r>
              <a:rPr lang="en-US"/>
              <a:t>GET https://manage.office.com/api/v1.0/41463f53-8812-40f4-890f-865bf6e35190/activity/feed/audit/301299007231$301299007231$41463f53881240f4890f865bf6e35190aad2015062920$e1c2ab19858a469fb1f1fd097effffc9$04 HTTP/1.1</a:t>
            </a:r>
          </a:p>
          <a:p>
            <a:r>
              <a:rPr lang="en-US"/>
              <a:t>Authorization: Bearer eyJ0e...Qa6wg</a:t>
            </a:r>
            <a:endParaRPr lang="en-US">
              <a:highlight>
                <a:srgbClr val="FFFF00"/>
              </a:highlight>
            </a:endParaRPr>
          </a:p>
        </p:txBody>
      </p:sp>
    </p:spTree>
    <p:extLst>
      <p:ext uri="{BB962C8B-B14F-4D97-AF65-F5344CB8AC3E}">
        <p14:creationId xmlns:p14="http://schemas.microsoft.com/office/powerpoint/2010/main" val="1310755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a:t>Pagination</a:t>
            </a:r>
            <a:endParaRPr lang="en-US" sz="1200" b="1" i="0">
              <a:solidFill>
                <a:srgbClr val="161616"/>
              </a:solidFill>
              <a:effectLst/>
              <a:latin typeface="Segoe UI" panose="020B0502040204020203" pitchFamily="34" charset="0"/>
            </a:endParaRP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2585323"/>
          </a:xfrm>
          <a:prstGeom prst="rect">
            <a:avLst/>
          </a:prstGeom>
          <a:noFill/>
        </p:spPr>
        <p:txBody>
          <a:bodyPr wrap="square" rtlCol="0">
            <a:spAutoFit/>
          </a:bodyPr>
          <a:lstStyle/>
          <a:p>
            <a:r>
              <a:rPr lang="en-US" b="0" i="0">
                <a:solidFill>
                  <a:srgbClr val="161616"/>
                </a:solidFill>
                <a:effectLst/>
                <a:latin typeface="Segoe UI" panose="020B0502040204020203" pitchFamily="34" charset="0"/>
              </a:rPr>
              <a:t>If there are more results in the specified time range than can be returned in single response, the results will be truncated and a header will be added to the response indicating the URL to use to retrieve the next page of results. </a:t>
            </a:r>
            <a:endParaRPr lang="en-US"/>
          </a:p>
          <a:p>
            <a:endParaRPr lang="en-US"/>
          </a:p>
          <a:p>
            <a:r>
              <a:rPr lang="en-US"/>
              <a:t>HTTP/1.1 200 OK</a:t>
            </a:r>
          </a:p>
          <a:p>
            <a:r>
              <a:rPr lang="en-US"/>
              <a:t>Content-Type: application/</a:t>
            </a:r>
            <a:r>
              <a:rPr lang="en-US" err="1"/>
              <a:t>json</a:t>
            </a:r>
            <a:r>
              <a:rPr lang="en-US"/>
              <a:t>; charset=utf-8</a:t>
            </a:r>
          </a:p>
          <a:p>
            <a:r>
              <a:rPr lang="en-US" err="1"/>
              <a:t>NextPageUri</a:t>
            </a:r>
            <a:r>
              <a:rPr lang="en-US"/>
              <a:t>: </a:t>
            </a:r>
            <a:r>
              <a:rPr lang="en-US">
                <a:highlight>
                  <a:srgbClr val="FFFF00"/>
                </a:highlight>
              </a:rPr>
              <a:t>https://manage.office.com/api/v1/{tenant_id}/activity/feed/subscriptions/content?contentType=Audit.SharePoint&amp;startTime=2015-10-01&amp;endTime=2015-10-02&amp;nextPage=2015101900R022885001761</a:t>
            </a:r>
          </a:p>
        </p:txBody>
      </p:sp>
    </p:spTree>
    <p:extLst>
      <p:ext uri="{BB962C8B-B14F-4D97-AF65-F5344CB8AC3E}">
        <p14:creationId xmlns:p14="http://schemas.microsoft.com/office/powerpoint/2010/main" val="63611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7ABF6-F1C8-1C1A-9DBB-E80BA7390AA3}"/>
              </a:ext>
            </a:extLst>
          </p:cNvPr>
          <p:cNvSpPr>
            <a:spLocks noGrp="1"/>
          </p:cNvSpPr>
          <p:nvPr>
            <p:ph type="title"/>
          </p:nvPr>
        </p:nvSpPr>
        <p:spPr>
          <a:xfrm>
            <a:off x="841248" y="251312"/>
            <a:ext cx="10506456" cy="1010264"/>
          </a:xfrm>
        </p:spPr>
        <p:txBody>
          <a:bodyPr anchor="ctr">
            <a:normAutofit/>
          </a:bodyPr>
          <a:lstStyle/>
          <a:p>
            <a:r>
              <a:rPr lang="en-US"/>
              <a:t>Agenda</a:t>
            </a:r>
          </a:p>
        </p:txBody>
      </p:sp>
      <p:sp>
        <p:nvSpPr>
          <p:cNvPr id="38" name="Rectangle 37">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0" name="Content Placeholder 2">
            <a:extLst>
              <a:ext uri="{FF2B5EF4-FFF2-40B4-BE49-F238E27FC236}">
                <a16:creationId xmlns:a16="http://schemas.microsoft.com/office/drawing/2014/main" id="{D70D87E9-43BC-4BD5-87C5-BE3FB559D465}"/>
              </a:ext>
            </a:extLst>
          </p:cNvPr>
          <p:cNvGraphicFramePr>
            <a:graphicFrameLocks noGrp="1"/>
          </p:cNvGraphicFramePr>
          <p:nvPr>
            <p:ph idx="1"/>
            <p:extLst>
              <p:ext uri="{D42A27DB-BD31-4B8C-83A1-F6EECF244321}">
                <p14:modId xmlns:p14="http://schemas.microsoft.com/office/powerpoint/2010/main" val="391733147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881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Retrieving content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4247317"/>
          </a:xfrm>
          <a:prstGeom prst="rect">
            <a:avLst/>
          </a:prstGeom>
          <a:noFill/>
        </p:spPr>
        <p:txBody>
          <a:bodyPr wrap="square" rtlCol="0">
            <a:spAutoFit/>
          </a:bodyPr>
          <a:lstStyle/>
          <a:p>
            <a:r>
              <a:rPr lang="en-US"/>
              <a:t>Sample response:</a:t>
            </a:r>
          </a:p>
          <a:p>
            <a:endParaRPr lang="en-US"/>
          </a:p>
          <a:p>
            <a:r>
              <a:rPr lang="en-US"/>
              <a:t>HTTP/1.1 200 OK</a:t>
            </a:r>
          </a:p>
          <a:p>
            <a:r>
              <a:rPr lang="en-US"/>
              <a:t>Content-Type: application/</a:t>
            </a:r>
            <a:r>
              <a:rPr lang="en-US" err="1"/>
              <a:t>json</a:t>
            </a:r>
            <a:r>
              <a:rPr lang="en-US"/>
              <a:t>; charset=utf-8</a:t>
            </a:r>
          </a:p>
          <a:p>
            <a:endParaRPr lang="en-US"/>
          </a:p>
          <a:p>
            <a:r>
              <a:rPr lang="en-US"/>
              <a:t>[</a:t>
            </a:r>
          </a:p>
          <a:p>
            <a:r>
              <a:rPr lang="en-US"/>
              <a:t>    {</a:t>
            </a:r>
          </a:p>
          <a:p>
            <a:r>
              <a:rPr lang="en-US"/>
              <a:t>        "</a:t>
            </a:r>
            <a:r>
              <a:rPr lang="en-US" err="1"/>
              <a:t>CreationTime</a:t>
            </a:r>
            <a:r>
              <a:rPr lang="en-US"/>
              <a:t>": "2015-06-29T20:03:19",</a:t>
            </a:r>
          </a:p>
          <a:p>
            <a:r>
              <a:rPr lang="en-US"/>
              <a:t>        "Id": "80c76bd2-9d81-4c57-a97a-accfc3443dca",</a:t>
            </a:r>
          </a:p>
          <a:p>
            <a:r>
              <a:rPr lang="en-US"/>
              <a:t>        "Operation": "</a:t>
            </a:r>
            <a:r>
              <a:rPr lang="en-US" err="1"/>
              <a:t>PasswordLogonInitialAuthUsingPassword</a:t>
            </a:r>
            <a:r>
              <a:rPr lang="en-US"/>
              <a:t>",</a:t>
            </a:r>
          </a:p>
          <a:p>
            <a:r>
              <a:rPr lang="en-US"/>
              <a:t>        "</a:t>
            </a:r>
            <a:r>
              <a:rPr lang="en-US" err="1"/>
              <a:t>OrganizationId</a:t>
            </a:r>
            <a:r>
              <a:rPr lang="en-US"/>
              <a:t>": "41463f53-8812-40f4-890f-865bf6e35190",</a:t>
            </a:r>
          </a:p>
          <a:p>
            <a:r>
              <a:rPr lang="en-US"/>
              <a:t>        "</a:t>
            </a:r>
            <a:r>
              <a:rPr lang="en-US" err="1"/>
              <a:t>RecordType</a:t>
            </a:r>
            <a:r>
              <a:rPr lang="en-US"/>
              <a:t>": 9, "Workload": "</a:t>
            </a:r>
            <a:r>
              <a:rPr lang="en-US" err="1"/>
              <a:t>AzureActiveDirectory</a:t>
            </a:r>
            <a:r>
              <a:rPr lang="en-US"/>
              <a:t>",</a:t>
            </a:r>
          </a:p>
          <a:p>
            <a:r>
              <a:rPr lang="en-US"/>
              <a:t>         …….</a:t>
            </a:r>
          </a:p>
          <a:p>
            <a:r>
              <a:rPr lang="en-US"/>
              <a:t>    }</a:t>
            </a:r>
          </a:p>
          <a:p>
            <a:r>
              <a:rPr lang="en-US"/>
              <a:t>]</a:t>
            </a:r>
          </a:p>
        </p:txBody>
      </p:sp>
    </p:spTree>
    <p:extLst>
      <p:ext uri="{BB962C8B-B14F-4D97-AF65-F5344CB8AC3E}">
        <p14:creationId xmlns:p14="http://schemas.microsoft.com/office/powerpoint/2010/main" val="271284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a:t>N</a:t>
            </a:r>
            <a:r>
              <a:rPr lang="en-US" sz="2800" i="0">
                <a:effectLst/>
              </a:rPr>
              <a:t>otifications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5632311"/>
          </a:xfrm>
          <a:prstGeom prst="rect">
            <a:avLst/>
          </a:prstGeom>
          <a:noFill/>
        </p:spPr>
        <p:txBody>
          <a:bodyPr wrap="square" rtlCol="0">
            <a:spAutoFit/>
          </a:bodyPr>
          <a:lstStyle/>
          <a:p>
            <a:r>
              <a:rPr lang="en-US"/>
              <a:t>POST https://webhook.myapp.com/o365/ </a:t>
            </a:r>
          </a:p>
          <a:p>
            <a:r>
              <a:rPr lang="en-US"/>
              <a:t>Content-Type: application/</a:t>
            </a:r>
            <a:r>
              <a:rPr lang="en-US" err="1"/>
              <a:t>json</a:t>
            </a:r>
            <a:r>
              <a:rPr lang="en-US"/>
              <a:t>; utf-8</a:t>
            </a:r>
          </a:p>
          <a:p>
            <a:r>
              <a:rPr lang="en-US"/>
              <a:t>Webhook-</a:t>
            </a:r>
            <a:r>
              <a:rPr lang="en-US" err="1"/>
              <a:t>AuthID</a:t>
            </a:r>
            <a:r>
              <a:rPr lang="en-US"/>
              <a:t>: o365activityapinotification</a:t>
            </a:r>
          </a:p>
          <a:p>
            <a:endParaRPr lang="en-US"/>
          </a:p>
          <a:p>
            <a:r>
              <a:rPr lang="en-US"/>
              <a:t>[</a:t>
            </a:r>
          </a:p>
          <a:p>
            <a:r>
              <a:rPr lang="en-US"/>
              <a:t>    {</a:t>
            </a:r>
          </a:p>
          <a:p>
            <a:r>
              <a:rPr lang="en-US"/>
              <a:t>        "</a:t>
            </a:r>
            <a:r>
              <a:rPr lang="en-US" err="1"/>
              <a:t>tenantId</a:t>
            </a:r>
            <a:r>
              <a:rPr lang="en-US"/>
              <a:t>": "{GUID}",</a:t>
            </a:r>
          </a:p>
          <a:p>
            <a:r>
              <a:rPr lang="en-US"/>
              <a:t>        "</a:t>
            </a:r>
            <a:r>
              <a:rPr lang="en-US" err="1"/>
              <a:t>clientId</a:t>
            </a:r>
            <a:r>
              <a:rPr lang="en-US"/>
              <a:t>": "{GUID}",</a:t>
            </a:r>
          </a:p>
          <a:p>
            <a:r>
              <a:rPr lang="en-US"/>
              <a:t>        "</a:t>
            </a:r>
            <a:r>
              <a:rPr lang="en-US" err="1"/>
              <a:t>contentType</a:t>
            </a:r>
            <a:r>
              <a:rPr lang="en-US"/>
              <a:t>": "</a:t>
            </a:r>
            <a:r>
              <a:rPr lang="en-US" err="1"/>
              <a:t>Audit.SharePoint</a:t>
            </a:r>
            <a:r>
              <a:rPr lang="en-US"/>
              <a:t>",</a:t>
            </a:r>
          </a:p>
          <a:p>
            <a:r>
              <a:rPr lang="en-US"/>
              <a:t>        "</a:t>
            </a:r>
            <a:r>
              <a:rPr lang="en-US" err="1"/>
              <a:t>contentId</a:t>
            </a:r>
            <a:r>
              <a:rPr lang="en-US"/>
              <a:t>": "492638008028$492638008028$f28ab78ad40140608012736e373933ebspo2015043022$4a81a7c326fc4aed89c62e6039ab833b$04",</a:t>
            </a:r>
          </a:p>
          <a:p>
            <a:r>
              <a:rPr lang="en-US"/>
              <a:t>        </a:t>
            </a:r>
            <a:r>
              <a:rPr lang="en-US">
                <a:highlight>
                  <a:srgbClr val="FFFF00"/>
                </a:highlight>
              </a:rPr>
              <a:t>"</a:t>
            </a:r>
            <a:r>
              <a:rPr lang="en-US" err="1">
                <a:highlight>
                  <a:srgbClr val="FFFF00"/>
                </a:highlight>
              </a:rPr>
              <a:t>contentUri</a:t>
            </a:r>
            <a:r>
              <a:rPr lang="en-US">
                <a:highlight>
                  <a:srgbClr val="FFFF00"/>
                </a:highlight>
              </a:rPr>
              <a:t>": "https://manage.office.com/</a:t>
            </a:r>
            <a:r>
              <a:rPr lang="en-US" err="1">
                <a:highlight>
                  <a:srgbClr val="FFFF00"/>
                </a:highlight>
              </a:rPr>
              <a:t>api</a:t>
            </a:r>
            <a:r>
              <a:rPr lang="en-US">
                <a:highlight>
                  <a:srgbClr val="FFFF00"/>
                </a:highlight>
              </a:rPr>
              <a:t>/v1.0/f28ab78a-d401-4060-8012-736e373933eb/activity/feed/audit/492638008028$492638008028$f28ab78ad40140608012736e373933ebspo2015043022$4a81a7c326fc4aed89c62e6039ab833b$04"</a:t>
            </a:r>
            <a:r>
              <a:rPr lang="en-US"/>
              <a:t>,</a:t>
            </a:r>
          </a:p>
          <a:p>
            <a:r>
              <a:rPr lang="en-US"/>
              <a:t>        "</a:t>
            </a:r>
            <a:r>
              <a:rPr lang="en-US" err="1"/>
              <a:t>contentCreated</a:t>
            </a:r>
            <a:r>
              <a:rPr lang="en-US"/>
              <a:t>": "2015-05-23T17:35:00.000Z",</a:t>
            </a:r>
          </a:p>
          <a:p>
            <a:r>
              <a:rPr lang="en-US"/>
              <a:t>        "</a:t>
            </a:r>
            <a:r>
              <a:rPr lang="en-US" err="1"/>
              <a:t>contentExpiration</a:t>
            </a:r>
            <a:r>
              <a:rPr lang="en-US"/>
              <a:t>": "2015-05-30T17:35:00.000Z"</a:t>
            </a:r>
          </a:p>
          <a:p>
            <a:r>
              <a:rPr lang="en-US"/>
              <a:t>    },</a:t>
            </a:r>
          </a:p>
          <a:p>
            <a:r>
              <a:rPr lang="en-US"/>
              <a:t>    ...</a:t>
            </a:r>
          </a:p>
          <a:p>
            <a:r>
              <a:rPr lang="en-US"/>
              <a:t>]</a:t>
            </a:r>
            <a:endParaRPr lang="en-US">
              <a:highlight>
                <a:srgbClr val="FFFF00"/>
              </a:highlight>
            </a:endParaRPr>
          </a:p>
        </p:txBody>
      </p:sp>
    </p:spTree>
    <p:extLst>
      <p:ext uri="{BB962C8B-B14F-4D97-AF65-F5344CB8AC3E}">
        <p14:creationId xmlns:p14="http://schemas.microsoft.com/office/powerpoint/2010/main" val="749819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List notifications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477328"/>
          </a:xfrm>
          <a:prstGeom prst="rect">
            <a:avLst/>
          </a:prstGeom>
          <a:noFill/>
        </p:spPr>
        <p:txBody>
          <a:bodyPr wrap="square" rtlCol="0">
            <a:spAutoFit/>
          </a:bodyPr>
          <a:lstStyle/>
          <a:p>
            <a:r>
              <a:rPr lang="en-US"/>
              <a:t>Sample request:</a:t>
            </a:r>
          </a:p>
          <a:p>
            <a:endParaRPr lang="en-US"/>
          </a:p>
          <a:p>
            <a:r>
              <a:rPr lang="en-US"/>
              <a:t>GET {root}/subscriptions/</a:t>
            </a:r>
            <a:r>
              <a:rPr lang="en-US" err="1"/>
              <a:t>notifications?contentType</a:t>
            </a:r>
            <a:r>
              <a:rPr lang="en-US"/>
              <a:t>=</a:t>
            </a:r>
            <a:r>
              <a:rPr lang="en-US" err="1">
                <a:highlight>
                  <a:srgbClr val="FFFF00"/>
                </a:highlight>
              </a:rPr>
              <a:t>Audit.SharePoint</a:t>
            </a:r>
            <a:r>
              <a:rPr lang="en-US" err="1"/>
              <a:t>&amp;PublisherIdentifier</a:t>
            </a:r>
            <a:r>
              <a:rPr lang="en-US"/>
              <a:t>=46b472a7-c68e-4adf-8ade-3db49497518e</a:t>
            </a:r>
            <a:r>
              <a:rPr lang="en-US" b="0" i="0">
                <a:solidFill>
                  <a:srgbClr val="161616"/>
                </a:solidFill>
                <a:effectLst/>
                <a:latin typeface="SFMono-Regular"/>
              </a:rPr>
              <a:t>&amp;</a:t>
            </a:r>
            <a:r>
              <a:rPr lang="en-US" b="0" i="0">
                <a:solidFill>
                  <a:srgbClr val="161616"/>
                </a:solidFill>
                <a:effectLst/>
                <a:highlight>
                  <a:srgbClr val="FFFF00"/>
                </a:highlight>
                <a:latin typeface="SFMono-Regular"/>
              </a:rPr>
              <a:t>startTime={0}</a:t>
            </a:r>
            <a:r>
              <a:rPr lang="en-US" b="0" i="0">
                <a:solidFill>
                  <a:srgbClr val="161616"/>
                </a:solidFill>
                <a:effectLst/>
                <a:latin typeface="SFMono-Regular"/>
              </a:rPr>
              <a:t>&amp;</a:t>
            </a:r>
            <a:r>
              <a:rPr lang="en-US" b="0" i="0" err="1">
                <a:solidFill>
                  <a:srgbClr val="161616"/>
                </a:solidFill>
                <a:effectLst/>
                <a:highlight>
                  <a:srgbClr val="FFFF00"/>
                </a:highlight>
                <a:latin typeface="SFMono-Regular"/>
              </a:rPr>
              <a:t>endTime</a:t>
            </a:r>
            <a:r>
              <a:rPr lang="en-US" b="0" i="0">
                <a:solidFill>
                  <a:srgbClr val="161616"/>
                </a:solidFill>
                <a:effectLst/>
                <a:highlight>
                  <a:srgbClr val="FFFF00"/>
                </a:highlight>
                <a:latin typeface="SFMono-Regular"/>
              </a:rPr>
              <a:t>={1}</a:t>
            </a:r>
            <a:endParaRPr lang="en-US">
              <a:highlight>
                <a:srgbClr val="FFFF00"/>
              </a:highlight>
            </a:endParaRPr>
          </a:p>
          <a:p>
            <a:r>
              <a:rPr lang="en-US"/>
              <a:t>Authorization: </a:t>
            </a:r>
            <a:r>
              <a:rPr lang="en-US">
                <a:highlight>
                  <a:srgbClr val="FFFF00"/>
                </a:highlight>
              </a:rPr>
              <a:t>Bearer eyJ0e...Qa6wg</a:t>
            </a:r>
          </a:p>
        </p:txBody>
      </p:sp>
    </p:spTree>
    <p:extLst>
      <p:ext uri="{BB962C8B-B14F-4D97-AF65-F5344CB8AC3E}">
        <p14:creationId xmlns:p14="http://schemas.microsoft.com/office/powerpoint/2010/main" val="1178326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List notifications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5663089"/>
          </a:xfrm>
          <a:prstGeom prst="rect">
            <a:avLst/>
          </a:prstGeom>
          <a:noFill/>
        </p:spPr>
        <p:txBody>
          <a:bodyPr wrap="square" rtlCol="0">
            <a:spAutoFit/>
          </a:bodyPr>
          <a:lstStyle/>
          <a:p>
            <a:r>
              <a:rPr lang="en-US"/>
              <a:t>Sample response: </a:t>
            </a:r>
          </a:p>
          <a:p>
            <a:endParaRPr lang="en-US">
              <a:highlight>
                <a:srgbClr val="FFFF00"/>
              </a:highlight>
            </a:endParaRPr>
          </a:p>
          <a:p>
            <a:r>
              <a:rPr lang="en-US" sz="1600"/>
              <a:t>HTTP/1.1 200 OK</a:t>
            </a:r>
          </a:p>
          <a:p>
            <a:r>
              <a:rPr lang="en-US" sz="1600"/>
              <a:t>Content-Type: application/</a:t>
            </a:r>
            <a:r>
              <a:rPr lang="en-US" sz="1600" err="1"/>
              <a:t>json</a:t>
            </a:r>
            <a:r>
              <a:rPr lang="en-US" sz="1600"/>
              <a:t>; charset=utf-8</a:t>
            </a:r>
          </a:p>
          <a:p>
            <a:endParaRPr lang="en-US" sz="1600"/>
          </a:p>
          <a:p>
            <a:r>
              <a:rPr lang="en-US" sz="1600"/>
              <a:t>[</a:t>
            </a:r>
          </a:p>
          <a:p>
            <a:r>
              <a:rPr lang="en-US" sz="1600"/>
              <a:t>    {</a:t>
            </a:r>
          </a:p>
          <a:p>
            <a:r>
              <a:rPr lang="en-US" sz="1600"/>
              <a:t>        "</a:t>
            </a:r>
            <a:r>
              <a:rPr lang="en-US" sz="1600" err="1"/>
              <a:t>contentType</a:t>
            </a:r>
            <a:r>
              <a:rPr lang="en-US" sz="1600"/>
              <a:t>": "</a:t>
            </a:r>
            <a:r>
              <a:rPr lang="en-US" sz="1600" err="1"/>
              <a:t>Audit.SharePoint</a:t>
            </a:r>
            <a:r>
              <a:rPr lang="en-US" sz="1600"/>
              <a:t>",</a:t>
            </a:r>
          </a:p>
          <a:p>
            <a:r>
              <a:rPr lang="en-US" sz="1600"/>
              <a:t>        "</a:t>
            </a:r>
            <a:r>
              <a:rPr lang="en-US" sz="1600" err="1"/>
              <a:t>contentId</a:t>
            </a:r>
            <a:r>
              <a:rPr lang="en-US" sz="1600"/>
              <a:t>": "492638008028$492638008028$f28ab78ad40140608012736e373933ebspo2015043022$4a81a7c326fc4aed89c62e6039ab833b$04",</a:t>
            </a:r>
          </a:p>
          <a:p>
            <a:r>
              <a:rPr lang="en-US" sz="1600"/>
              <a:t>        "</a:t>
            </a:r>
            <a:r>
              <a:rPr lang="en-US" sz="1600" err="1"/>
              <a:t>contentUri</a:t>
            </a:r>
            <a:r>
              <a:rPr lang="en-US" sz="1600"/>
              <a:t>": "https://manage.office.com/</a:t>
            </a:r>
            <a:r>
              <a:rPr lang="en-US" sz="1600" err="1"/>
              <a:t>api</a:t>
            </a:r>
            <a:r>
              <a:rPr lang="en-US" sz="1600"/>
              <a:t>/v1.0/f28ab78a-d401-4060-8012-736e373933eb/activity/feed/audit/492638008028$492638008028$f28ab78ad40140608012736e373933ebspo2015043022$4a81a7c326fc4aed89c62e6039ab833b$04",</a:t>
            </a:r>
          </a:p>
          <a:p>
            <a:r>
              <a:rPr lang="en-US" sz="1600"/>
              <a:t>        "</a:t>
            </a:r>
            <a:r>
              <a:rPr lang="en-US" sz="1600" err="1"/>
              <a:t>contentCreated</a:t>
            </a:r>
            <a:r>
              <a:rPr lang="en-US" sz="1600"/>
              <a:t>": "2015-05-23T17:35:00.000Z",</a:t>
            </a:r>
          </a:p>
          <a:p>
            <a:r>
              <a:rPr lang="en-US" sz="1600"/>
              <a:t>        "</a:t>
            </a:r>
            <a:r>
              <a:rPr lang="en-US" sz="1600" err="1"/>
              <a:t>contentExpiration</a:t>
            </a:r>
            <a:r>
              <a:rPr lang="en-US" sz="1600"/>
              <a:t>": "2015-05-30T17:35:00.000Z",</a:t>
            </a:r>
          </a:p>
          <a:p>
            <a:r>
              <a:rPr lang="en-US" sz="1600"/>
              <a:t>        "</a:t>
            </a:r>
            <a:r>
              <a:rPr lang="en-US" sz="1600" err="1"/>
              <a:t>notificationSent</a:t>
            </a:r>
            <a:r>
              <a:rPr lang="en-US" sz="1600"/>
              <a:t>": "2015-05-23T17:36:00.000Z",</a:t>
            </a:r>
          </a:p>
          <a:p>
            <a:r>
              <a:rPr lang="en-US" sz="1600"/>
              <a:t>        "</a:t>
            </a:r>
            <a:r>
              <a:rPr lang="en-US" sz="1600" err="1"/>
              <a:t>notificationStatus</a:t>
            </a:r>
            <a:r>
              <a:rPr lang="en-US" sz="1600"/>
              <a:t>": "success"</a:t>
            </a:r>
          </a:p>
          <a:p>
            <a:endParaRPr lang="en-US" sz="1600"/>
          </a:p>
          <a:p>
            <a:r>
              <a:rPr lang="en-US" sz="1600"/>
              <a:t>    },</a:t>
            </a:r>
          </a:p>
          <a:p>
            <a:r>
              <a:rPr lang="en-US" sz="1600"/>
              <a:t>    ...</a:t>
            </a:r>
          </a:p>
          <a:p>
            <a:r>
              <a:rPr lang="en-US" sz="1600"/>
              <a:t>]</a:t>
            </a:r>
          </a:p>
        </p:txBody>
      </p:sp>
    </p:spTree>
    <p:extLst>
      <p:ext uri="{BB962C8B-B14F-4D97-AF65-F5344CB8AC3E}">
        <p14:creationId xmlns:p14="http://schemas.microsoft.com/office/powerpoint/2010/main" val="877802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a:t>Part 2: How to use Management API</a:t>
            </a:r>
            <a:br>
              <a:rPr lang="en-US"/>
            </a:br>
            <a:r>
              <a:rPr lang="en-US" sz="2800" i="0">
                <a:effectLst/>
              </a:rPr>
              <a:t>Retrieve resource friendly names </a:t>
            </a:r>
            <a:endParaRPr lang="en-US" sz="280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2585323"/>
          </a:xfrm>
          <a:prstGeom prst="rect">
            <a:avLst/>
          </a:prstGeom>
          <a:noFill/>
        </p:spPr>
        <p:txBody>
          <a:bodyPr wrap="square" rtlCol="0">
            <a:spAutoFit/>
          </a:bodyPr>
          <a:lstStyle/>
          <a:p>
            <a:r>
              <a:rPr lang="en-US"/>
              <a:t>What I can say is ignoring it. No one will use it. If any customer wants to use it, just tell them </a:t>
            </a:r>
          </a:p>
          <a:p>
            <a:endParaRPr lang="en-US" sz="1600"/>
          </a:p>
          <a:p>
            <a:r>
              <a:rPr lang="en-US" sz="1600" b="1" i="0">
                <a:solidFill>
                  <a:srgbClr val="161616"/>
                </a:solidFill>
                <a:effectLst/>
                <a:latin typeface="Segoe UI" panose="020B0502040204020203" pitchFamily="34" charset="0"/>
              </a:rPr>
              <a:t>"</a:t>
            </a:r>
            <a:r>
              <a:rPr lang="en-US" sz="1600" b="1" i="0" err="1">
                <a:solidFill>
                  <a:srgbClr val="161616"/>
                </a:solidFill>
                <a:effectLst/>
                <a:latin typeface="Segoe UI" panose="020B0502040204020203" pitchFamily="34" charset="0"/>
              </a:rPr>
              <a:t>DlpSensitiveType</a:t>
            </a:r>
            <a:r>
              <a:rPr lang="en-US" sz="1600" b="1" i="0">
                <a:solidFill>
                  <a:srgbClr val="161616"/>
                </a:solidFill>
                <a:effectLst/>
                <a:latin typeface="Segoe UI" panose="020B0502040204020203" pitchFamily="34" charset="0"/>
              </a:rPr>
              <a:t>" is the only supported object.</a:t>
            </a:r>
          </a:p>
          <a:p>
            <a:endParaRPr lang="en-US" sz="1600">
              <a:solidFill>
                <a:srgbClr val="161616"/>
              </a:solidFill>
              <a:latin typeface="Segoe UI" panose="020B0502040204020203" pitchFamily="34" charset="0"/>
            </a:endParaRPr>
          </a:p>
          <a:p>
            <a:r>
              <a:rPr lang="en-US" sz="1600">
                <a:solidFill>
                  <a:srgbClr val="161616"/>
                </a:solidFill>
                <a:latin typeface="Segoe UI" panose="020B0502040204020203" pitchFamily="34" charset="0"/>
              </a:rPr>
              <a:t>And let them go.</a:t>
            </a:r>
          </a:p>
          <a:p>
            <a:endParaRPr lang="en-US" sz="1600">
              <a:solidFill>
                <a:srgbClr val="161616"/>
              </a:solidFill>
              <a:latin typeface="Segoe UI" panose="020B0502040204020203" pitchFamily="34" charset="0"/>
            </a:endParaRPr>
          </a:p>
          <a:p>
            <a:r>
              <a:rPr lang="en-US" sz="1600">
                <a:solidFill>
                  <a:srgbClr val="161616"/>
                </a:solidFill>
                <a:latin typeface="Segoe UI" panose="020B0502040204020203" pitchFamily="34" charset="0"/>
              </a:rPr>
              <a:t>This just return DLP sensitive type name like below.</a:t>
            </a:r>
          </a:p>
          <a:p>
            <a:endParaRPr lang="en-US" sz="1600">
              <a:solidFill>
                <a:srgbClr val="161616"/>
              </a:solidFill>
              <a:latin typeface="Segoe UI" panose="020B0502040204020203" pitchFamily="34" charset="0"/>
            </a:endParaRPr>
          </a:p>
          <a:p>
            <a:r>
              <a:rPr lang="en-US" sz="1600" b="0" i="0">
                <a:solidFill>
                  <a:srgbClr val="161616"/>
                </a:solidFill>
                <a:effectLst/>
                <a:latin typeface="SFMono-Regular"/>
              </a:rPr>
              <a:t>HTTP/1.1 200 OK [ { </a:t>
            </a:r>
            <a:r>
              <a:rPr lang="en-US" sz="1600" b="0" i="0">
                <a:solidFill>
                  <a:srgbClr val="0451A5"/>
                </a:solidFill>
                <a:effectLst/>
                <a:latin typeface="SFMono-Regular"/>
              </a:rPr>
              <a:t>"id"</a:t>
            </a:r>
            <a:r>
              <a:rPr lang="en-US" sz="1600" b="0" i="0">
                <a:solidFill>
                  <a:srgbClr val="161616"/>
                </a:solidFill>
                <a:effectLst/>
                <a:latin typeface="SFMono-Regular"/>
              </a:rPr>
              <a:t>: </a:t>
            </a:r>
            <a:r>
              <a:rPr lang="en-US" sz="1600" b="0" i="0">
                <a:solidFill>
                  <a:srgbClr val="A31515"/>
                </a:solidFill>
                <a:effectLst/>
                <a:latin typeface="SFMono-Regular"/>
              </a:rPr>
              <a:t>"50842eb7-edc8-4019-85dd-5a5c1f2bb085"</a:t>
            </a:r>
            <a:r>
              <a:rPr lang="en-US" sz="1600" b="0" i="0">
                <a:solidFill>
                  <a:srgbClr val="161616"/>
                </a:solidFill>
                <a:effectLst/>
                <a:latin typeface="SFMono-Regular"/>
              </a:rPr>
              <a:t>, </a:t>
            </a:r>
            <a:r>
              <a:rPr lang="en-US" sz="1600" b="0" i="0">
                <a:solidFill>
                  <a:srgbClr val="0451A5"/>
                </a:solidFill>
                <a:effectLst/>
                <a:latin typeface="SFMono-Regular"/>
              </a:rPr>
              <a:t>"name"</a:t>
            </a:r>
            <a:r>
              <a:rPr lang="en-US" sz="1600" b="0" i="0">
                <a:solidFill>
                  <a:srgbClr val="161616"/>
                </a:solidFill>
                <a:effectLst/>
                <a:latin typeface="SFMono-Regular"/>
              </a:rPr>
              <a:t>: </a:t>
            </a:r>
            <a:r>
              <a:rPr lang="en-US" sz="1600" b="0" i="0">
                <a:solidFill>
                  <a:srgbClr val="A31515"/>
                </a:solidFill>
                <a:effectLst/>
                <a:latin typeface="SFMono-Regular"/>
              </a:rPr>
              <a:t>"</a:t>
            </a:r>
            <a:r>
              <a:rPr lang="en-US" sz="1600" b="0" i="0" err="1">
                <a:solidFill>
                  <a:srgbClr val="A31515"/>
                </a:solidFill>
                <a:effectLst/>
                <a:latin typeface="SFMono-Regular"/>
              </a:rPr>
              <a:t>CreditCardNumber</a:t>
            </a:r>
            <a:r>
              <a:rPr lang="en-US" sz="1600" b="0" i="0">
                <a:solidFill>
                  <a:srgbClr val="A31515"/>
                </a:solidFill>
                <a:effectLst/>
                <a:latin typeface="SFMono-Regular"/>
              </a:rPr>
              <a:t>"</a:t>
            </a:r>
            <a:r>
              <a:rPr lang="en-US" sz="1600" b="0" i="0">
                <a:solidFill>
                  <a:srgbClr val="161616"/>
                </a:solidFill>
                <a:effectLst/>
                <a:latin typeface="SFMono-Regular"/>
              </a:rPr>
              <a:t> }, { </a:t>
            </a:r>
            <a:r>
              <a:rPr lang="en-US" sz="1600" b="0" i="0">
                <a:solidFill>
                  <a:srgbClr val="0451A5"/>
                </a:solidFill>
                <a:effectLst/>
                <a:latin typeface="SFMono-Regular"/>
              </a:rPr>
              <a:t>"id"</a:t>
            </a:r>
            <a:r>
              <a:rPr lang="en-US" sz="1600" b="0" i="0">
                <a:solidFill>
                  <a:srgbClr val="161616"/>
                </a:solidFill>
                <a:effectLst/>
                <a:latin typeface="SFMono-Regular"/>
              </a:rPr>
              <a:t>: </a:t>
            </a:r>
            <a:r>
              <a:rPr lang="en-US" sz="1600" b="0" i="0">
                <a:solidFill>
                  <a:srgbClr val="A31515"/>
                </a:solidFill>
                <a:effectLst/>
                <a:latin typeface="SFMono-Regular"/>
              </a:rPr>
              <a:t>"0e9b3178-9678-47dd-a509-37222ca96b42"</a:t>
            </a:r>
            <a:r>
              <a:rPr lang="en-US" sz="1600" b="0" i="0">
                <a:solidFill>
                  <a:srgbClr val="161616"/>
                </a:solidFill>
                <a:effectLst/>
                <a:latin typeface="SFMono-Regular"/>
              </a:rPr>
              <a:t>, </a:t>
            </a:r>
            <a:r>
              <a:rPr lang="en-US" sz="1600" b="0" i="0">
                <a:solidFill>
                  <a:srgbClr val="0451A5"/>
                </a:solidFill>
                <a:effectLst/>
                <a:latin typeface="SFMono-Regular"/>
              </a:rPr>
              <a:t>"name"</a:t>
            </a:r>
            <a:r>
              <a:rPr lang="en-US" sz="1600" b="0" i="0">
                <a:solidFill>
                  <a:srgbClr val="161616"/>
                </a:solidFill>
                <a:effectLst/>
                <a:latin typeface="SFMono-Regular"/>
              </a:rPr>
              <a:t>: </a:t>
            </a:r>
            <a:r>
              <a:rPr lang="en-US" sz="1600" b="0" i="0">
                <a:solidFill>
                  <a:srgbClr val="A31515"/>
                </a:solidFill>
                <a:effectLst/>
                <a:latin typeface="SFMono-Regular"/>
              </a:rPr>
              <a:t>"</a:t>
            </a:r>
            <a:r>
              <a:rPr lang="en-US" sz="1600" b="0" i="0" err="1">
                <a:solidFill>
                  <a:srgbClr val="A31515"/>
                </a:solidFill>
                <a:effectLst/>
                <a:latin typeface="SFMono-Regular"/>
              </a:rPr>
              <a:t>EUDebitCardNumber</a:t>
            </a:r>
            <a:r>
              <a:rPr lang="en-US" sz="1600" b="0" i="0">
                <a:solidFill>
                  <a:srgbClr val="A31515"/>
                </a:solidFill>
                <a:effectLst/>
                <a:latin typeface="SFMono-Regular"/>
              </a:rPr>
              <a:t>"</a:t>
            </a:r>
            <a:r>
              <a:rPr lang="en-US" sz="1600" b="0" i="0">
                <a:solidFill>
                  <a:srgbClr val="161616"/>
                </a:solidFill>
                <a:effectLst/>
                <a:latin typeface="SFMono-Regular"/>
              </a:rPr>
              <a:t> }, ... { } ]</a:t>
            </a:r>
            <a:endParaRPr lang="en-US" sz="1600"/>
          </a:p>
        </p:txBody>
      </p:sp>
    </p:spTree>
    <p:extLst>
      <p:ext uri="{BB962C8B-B14F-4D97-AF65-F5344CB8AC3E}">
        <p14:creationId xmlns:p14="http://schemas.microsoft.com/office/powerpoint/2010/main" val="435881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esk with productivity items">
            <a:extLst>
              <a:ext uri="{FF2B5EF4-FFF2-40B4-BE49-F238E27FC236}">
                <a16:creationId xmlns:a16="http://schemas.microsoft.com/office/drawing/2014/main" id="{EDD6E89C-5E38-331F-0922-AE8F08AA7C59}"/>
              </a:ext>
            </a:extLst>
          </p:cNvPr>
          <p:cNvPicPr>
            <a:picLocks noChangeAspect="1"/>
          </p:cNvPicPr>
          <p:nvPr/>
        </p:nvPicPr>
        <p:blipFill rotWithShape="1">
          <a:blip r:embed="rId3"/>
          <a:srcRect l="17460" r="387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8" name="Freeform: Shape 4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C55E8-D65B-4F27-DD4A-7AAD1D08F436}"/>
              </a:ext>
            </a:extLst>
          </p:cNvPr>
          <p:cNvSpPr>
            <a:spLocks noGrp="1"/>
          </p:cNvSpPr>
          <p:nvPr>
            <p:ph type="title"/>
          </p:nvPr>
        </p:nvSpPr>
        <p:spPr>
          <a:xfrm>
            <a:off x="477981" y="1122363"/>
            <a:ext cx="4470906" cy="3204134"/>
          </a:xfrm>
        </p:spPr>
        <p:txBody>
          <a:bodyPr vert="horz" lIns="91440" tIns="45720" rIns="91440" bIns="45720" rtlCol="0" anchor="b">
            <a:normAutofit/>
          </a:bodyPr>
          <a:lstStyle/>
          <a:p>
            <a:r>
              <a:rPr lang="en-US" sz="3700" dirty="0"/>
              <a:t>Part </a:t>
            </a:r>
            <a:r>
              <a:rPr lang="en-US" altLang="zh-CN" sz="3700" dirty="0"/>
              <a:t>3</a:t>
            </a:r>
            <a:r>
              <a:rPr lang="en-US" sz="3700" dirty="0"/>
              <a:t>: Troubleshooting</a:t>
            </a:r>
            <a:br>
              <a:rPr lang="en-US" sz="3700" dirty="0"/>
            </a:br>
            <a:r>
              <a:rPr lang="en-US" sz="3700" dirty="0"/>
              <a:t>&amp; Tips</a:t>
            </a:r>
          </a:p>
        </p:txBody>
      </p:sp>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5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68680" y="1719072"/>
            <a:ext cx="3103427" cy="352044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spcAft>
                <a:spcPts val="600"/>
              </a:spcAft>
            </a:pPr>
            <a:r>
              <a:rPr lang="en-US" sz="2800" dirty="0"/>
              <a:t>Part </a:t>
            </a:r>
            <a:r>
              <a:rPr lang="en-US" altLang="zh-CN" sz="2800" dirty="0"/>
              <a:t>3</a:t>
            </a:r>
            <a:r>
              <a:rPr lang="en-US" sz="2800" dirty="0"/>
              <a:t>: Troubleshooting</a:t>
            </a:r>
            <a:br>
              <a:rPr lang="en-US" sz="2800" dirty="0"/>
            </a:br>
            <a:r>
              <a:rPr lang="en-US" sz="2800" dirty="0"/>
              <a:t>Normal process</a:t>
            </a:r>
          </a:p>
        </p:txBody>
      </p:sp>
      <p:sp>
        <p:nvSpPr>
          <p:cNvPr id="41" name="Rectangle 40">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TextBox 1">
            <a:extLst>
              <a:ext uri="{FF2B5EF4-FFF2-40B4-BE49-F238E27FC236}">
                <a16:creationId xmlns:a16="http://schemas.microsoft.com/office/drawing/2014/main" id="{722CD46E-4506-B262-2F64-2B46DF3B9F4E}"/>
              </a:ext>
            </a:extLst>
          </p:cNvPr>
          <p:cNvGraphicFramePr/>
          <p:nvPr>
            <p:extLst>
              <p:ext uri="{D42A27DB-BD31-4B8C-83A1-F6EECF244321}">
                <p14:modId xmlns:p14="http://schemas.microsoft.com/office/powerpoint/2010/main" val="2077961731"/>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768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dirty="0"/>
              <a:t>Part 3: Troubleshooting &amp; tips</a:t>
            </a:r>
            <a:endParaRPr lang="en-US" sz="2800"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687429" y="1892703"/>
            <a:ext cx="10987381" cy="2308324"/>
          </a:xfrm>
          <a:prstGeom prst="rect">
            <a:avLst/>
          </a:prstGeom>
          <a:noFill/>
        </p:spPr>
        <p:txBody>
          <a:bodyPr wrap="square" rtlCol="0">
            <a:spAutoFit/>
          </a:bodyPr>
          <a:lstStyle/>
          <a:p>
            <a:r>
              <a:rPr lang="en-US" b="0" i="0" dirty="0">
                <a:solidFill>
                  <a:srgbClr val="161616"/>
                </a:solidFill>
                <a:effectLst/>
                <a:latin typeface="Segoe UI" panose="020B0502040204020203" pitchFamily="34" charset="0"/>
              </a:rPr>
              <a:t>When the service encounters an error, it will report the error response code to the caller, using standard HTTP error-code syntax. The customer needs to collect the response body and share to our support team &amp; PG. </a:t>
            </a:r>
          </a:p>
          <a:p>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Refer to </a:t>
            </a:r>
            <a:r>
              <a:rPr lang="en-US" b="0" i="0" dirty="0">
                <a:solidFill>
                  <a:srgbClr val="161616"/>
                </a:solidFill>
                <a:effectLst/>
                <a:latin typeface="Segoe UI" panose="020B0502040204020203" pitchFamily="34" charset="0"/>
                <a:hlinkClick r:id="rId2"/>
              </a:rPr>
              <a:t>https://learn.microsoft.com/en-us/office/office-365-management-api/office-365-management-activity-api-reference#errors</a:t>
            </a:r>
            <a:endParaRPr lang="en-US" b="0" i="0" dirty="0">
              <a:solidFill>
                <a:srgbClr val="161616"/>
              </a:solidFill>
              <a:effectLst/>
              <a:latin typeface="Segoe UI" panose="020B0502040204020203" pitchFamily="34" charset="0"/>
            </a:endParaRPr>
          </a:p>
          <a:p>
            <a:endParaRPr lang="en-US" dirty="0">
              <a:solidFill>
                <a:srgbClr val="161616"/>
              </a:solidFill>
              <a:latin typeface="Segoe UI" panose="020B0502040204020203" pitchFamily="34" charset="0"/>
            </a:endParaRPr>
          </a:p>
          <a:p>
            <a:endParaRPr lang="en-US" dirty="0"/>
          </a:p>
        </p:txBody>
      </p:sp>
      <p:pic>
        <p:nvPicPr>
          <p:cNvPr id="4" name="Picture 3">
            <a:extLst>
              <a:ext uri="{FF2B5EF4-FFF2-40B4-BE49-F238E27FC236}">
                <a16:creationId xmlns:a16="http://schemas.microsoft.com/office/drawing/2014/main" id="{8320FE1E-5D47-8F3B-B11E-96E5267388E8}"/>
              </a:ext>
            </a:extLst>
          </p:cNvPr>
          <p:cNvPicPr>
            <a:picLocks noChangeAspect="1"/>
          </p:cNvPicPr>
          <p:nvPr/>
        </p:nvPicPr>
        <p:blipFill>
          <a:blip r:embed="rId3"/>
          <a:stretch>
            <a:fillRect/>
          </a:stretch>
        </p:blipFill>
        <p:spPr>
          <a:xfrm>
            <a:off x="753291" y="3901654"/>
            <a:ext cx="5931176" cy="1875081"/>
          </a:xfrm>
          <a:prstGeom prst="rect">
            <a:avLst/>
          </a:prstGeom>
        </p:spPr>
      </p:pic>
    </p:spTree>
    <p:extLst>
      <p:ext uri="{BB962C8B-B14F-4D97-AF65-F5344CB8AC3E}">
        <p14:creationId xmlns:p14="http://schemas.microsoft.com/office/powerpoint/2010/main" val="2505365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Part 3: Troubleshooting &amp; tips</a:t>
            </a:r>
            <a:endParaRPr lang="en-US" sz="3600" dirty="0"/>
          </a:p>
          <a:p>
            <a:pPr>
              <a:lnSpc>
                <a:spcPts val="4000"/>
              </a:lnSpc>
              <a:spcAft>
                <a:spcPts val="600"/>
              </a:spcAft>
            </a:pPr>
            <a:r>
              <a:rPr lang="en-US" sz="2800" dirty="0"/>
              <a:t>throttling</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626850" y="3182910"/>
            <a:ext cx="10975537" cy="1200329"/>
          </a:xfrm>
          <a:prstGeom prst="rect">
            <a:avLst/>
          </a:prstGeom>
          <a:noFill/>
        </p:spPr>
        <p:txBody>
          <a:bodyPr wrap="square" rtlCol="0">
            <a:spAutoFit/>
          </a:bodyPr>
          <a:lstStyle/>
          <a:p>
            <a:r>
              <a:rPr lang="en-US" b="0" i="0">
                <a:solidFill>
                  <a:srgbClr val="161616"/>
                </a:solidFill>
                <a:effectLst/>
                <a:latin typeface="Segoe UI" panose="020B0502040204020203" pitchFamily="34" charset="0"/>
              </a:rPr>
              <a:t>All organizations are initially allocated </a:t>
            </a:r>
            <a:r>
              <a:rPr lang="en-US" b="0" i="0">
                <a:solidFill>
                  <a:srgbClr val="161616"/>
                </a:solidFill>
                <a:effectLst/>
                <a:highlight>
                  <a:srgbClr val="FFFF00"/>
                </a:highlight>
                <a:latin typeface="Segoe UI" panose="020B0502040204020203" pitchFamily="34" charset="0"/>
              </a:rPr>
              <a:t>a baseline of 2,000 requests per minute</a:t>
            </a:r>
            <a:r>
              <a:rPr lang="en-US" b="0" i="0">
                <a:solidFill>
                  <a:srgbClr val="161616"/>
                </a:solidFill>
                <a:effectLst/>
                <a:latin typeface="Segoe UI" panose="020B0502040204020203" pitchFamily="34" charset="0"/>
              </a:rPr>
              <a:t>. This is </a:t>
            </a:r>
            <a:r>
              <a:rPr lang="en-US" b="0" i="0">
                <a:solidFill>
                  <a:srgbClr val="161616"/>
                </a:solidFill>
                <a:effectLst/>
                <a:highlight>
                  <a:srgbClr val="FFFF00"/>
                </a:highlight>
                <a:latin typeface="Segoe UI" panose="020B0502040204020203" pitchFamily="34" charset="0"/>
              </a:rPr>
              <a:t>not a static</a:t>
            </a:r>
            <a:r>
              <a:rPr lang="en-US" b="0" i="0">
                <a:solidFill>
                  <a:srgbClr val="161616"/>
                </a:solidFill>
                <a:effectLst/>
                <a:latin typeface="Segoe UI" panose="020B0502040204020203" pitchFamily="34" charset="0"/>
              </a:rPr>
              <a:t>, predefined limit but is modeled on a combination of factors including the number of seats in the organization and that Office 365 and Microsoft 365 E5 organizations will get approximately twice as much bandwidth as non-E5 organizations. </a:t>
            </a:r>
            <a:endParaRPr lang="en-US">
              <a:highlight>
                <a:srgbClr val="FFFF00"/>
              </a:highlight>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648241" y="2162482"/>
            <a:ext cx="10987381" cy="646331"/>
          </a:xfrm>
          <a:prstGeom prst="rect">
            <a:avLst/>
          </a:prstGeom>
          <a:noFill/>
        </p:spPr>
        <p:txBody>
          <a:bodyPr wrap="square" rtlCol="0">
            <a:spAutoFit/>
          </a:bodyPr>
          <a:lstStyle/>
          <a:p>
            <a:r>
              <a:rPr kumimoji="0" lang="en-US" altLang="en-US" sz="1800" b="0" i="0" u="none" strike="noStrike" cap="none" normalizeH="0" baseline="0">
                <a:ln>
                  <a:noFill/>
                </a:ln>
                <a:effectLst/>
                <a:latin typeface="Arial Unicode MS"/>
                <a:ea typeface="SFMono-Regular"/>
              </a:rPr>
              <a:t>Response Code 403: {'error':{'code':'AF429','message':'Too many requests. Method=</a:t>
            </a:r>
            <a:r>
              <a:rPr kumimoji="0" lang="en-US" altLang="en-US" sz="1800" b="0" i="0" u="none" strike="noStrike" cap="none" normalizeH="0" baseline="0" err="1">
                <a:ln>
                  <a:noFill/>
                </a:ln>
                <a:effectLst/>
                <a:latin typeface="Arial Unicode MS"/>
                <a:ea typeface="SFMono-Regular"/>
              </a:rPr>
              <a:t>GetBlob</a:t>
            </a:r>
            <a:r>
              <a:rPr kumimoji="0" lang="en-US" altLang="en-US" sz="1800" b="0" i="0" u="none" strike="noStrike" cap="none" normalizeH="0" baseline="0">
                <a:ln>
                  <a:noFill/>
                </a:ln>
                <a:effectLst/>
                <a:latin typeface="Arial Unicode MS"/>
                <a:ea typeface="SFMono-Regular"/>
              </a:rPr>
              <a:t>, </a:t>
            </a:r>
            <a:r>
              <a:rPr kumimoji="0" lang="en-US" altLang="en-US" sz="1800" b="0" i="0" u="none" strike="noStrike" cap="none" normalizeH="0" baseline="0" err="1">
                <a:ln>
                  <a:noFill/>
                </a:ln>
                <a:effectLst/>
                <a:highlight>
                  <a:srgbClr val="FFFF00"/>
                </a:highlight>
                <a:latin typeface="Arial Unicode MS"/>
                <a:ea typeface="SFMono-Regular"/>
              </a:rPr>
              <a:t>PublisherId</a:t>
            </a:r>
            <a:r>
              <a:rPr kumimoji="0" lang="en-US" altLang="en-US" sz="1800" b="0" i="0" u="none" strike="noStrike" cap="none" normalizeH="0" baseline="0">
                <a:ln>
                  <a:noFill/>
                </a:ln>
                <a:effectLst/>
                <a:highlight>
                  <a:srgbClr val="FFFF00"/>
                </a:highlight>
                <a:latin typeface="Arial Unicode MS"/>
                <a:ea typeface="SFMono-Regular"/>
              </a:rPr>
              <a:t>=00000000-0000-0000-0000-000000000000</a:t>
            </a:r>
            <a:r>
              <a:rPr kumimoji="0" lang="en-US" altLang="en-US" sz="1800" b="0" i="0" u="none" strike="noStrike" cap="none" normalizeH="0" baseline="0">
                <a:ln>
                  <a:noFill/>
                </a:ln>
                <a:effectLst/>
                <a:latin typeface="Arial Unicode MS"/>
                <a:ea typeface="SFMono-Regular"/>
              </a:rPr>
              <a:t>'}}</a:t>
            </a:r>
            <a:endParaRPr lang="en-US"/>
          </a:p>
        </p:txBody>
      </p:sp>
    </p:spTree>
    <p:extLst>
      <p:ext uri="{BB962C8B-B14F-4D97-AF65-F5344CB8AC3E}">
        <p14:creationId xmlns:p14="http://schemas.microsoft.com/office/powerpoint/2010/main" val="254096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Part 3: Troubleshooting &amp; tips</a:t>
            </a:r>
            <a:endParaRPr lang="en-US" sz="3600" dirty="0"/>
          </a:p>
          <a:p>
            <a:pPr>
              <a:lnSpc>
                <a:spcPts val="4000"/>
              </a:lnSpc>
              <a:spcAft>
                <a:spcPts val="600"/>
              </a:spcAft>
            </a:pPr>
            <a:r>
              <a:rPr lang="en-US" sz="2800" dirty="0" err="1"/>
              <a:t>PublisherIdentifier</a:t>
            </a:r>
            <a:endParaRPr lang="en-US" sz="2800"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1477328"/>
          </a:xfrm>
          <a:prstGeom prst="rect">
            <a:avLst/>
          </a:prstGeom>
          <a:noFill/>
        </p:spPr>
        <p:txBody>
          <a:bodyPr wrap="square" rtlCol="0">
            <a:spAutoFit/>
          </a:bodyPr>
          <a:lstStyle/>
          <a:p>
            <a:r>
              <a:rPr lang="en-US" b="0" i="0" dirty="0">
                <a:solidFill>
                  <a:srgbClr val="161616"/>
                </a:solidFill>
                <a:effectLst/>
                <a:latin typeface="Segoe UI" panose="020B0502040204020203" pitchFamily="34" charset="0"/>
              </a:rPr>
              <a:t>The </a:t>
            </a:r>
            <a:r>
              <a:rPr lang="en-US" b="0" i="0" dirty="0">
                <a:solidFill>
                  <a:srgbClr val="161616"/>
                </a:solidFill>
                <a:effectLst/>
                <a:highlight>
                  <a:srgbClr val="FFFF00"/>
                </a:highlight>
                <a:latin typeface="Segoe UI" panose="020B0502040204020203" pitchFamily="34" charset="0"/>
              </a:rPr>
              <a:t>tenant GUID </a:t>
            </a:r>
            <a:r>
              <a:rPr lang="en-US" b="0" i="0" dirty="0">
                <a:solidFill>
                  <a:srgbClr val="161616"/>
                </a:solidFill>
                <a:effectLst/>
                <a:latin typeface="Segoe UI" panose="020B0502040204020203" pitchFamily="34" charset="0"/>
              </a:rPr>
              <a:t>of the vendor coding against the API. This is </a:t>
            </a:r>
            <a:r>
              <a:rPr lang="en-US" b="1" i="0" dirty="0">
                <a:solidFill>
                  <a:srgbClr val="161616"/>
                </a:solidFill>
                <a:effectLst/>
                <a:latin typeface="Segoe UI" panose="020B0502040204020203" pitchFamily="34" charset="0"/>
              </a:rPr>
              <a:t>not</a:t>
            </a:r>
            <a:r>
              <a:rPr lang="en-US" b="0" i="0" dirty="0">
                <a:solidFill>
                  <a:srgbClr val="161616"/>
                </a:solidFill>
                <a:effectLst/>
                <a:latin typeface="Segoe UI" panose="020B0502040204020203" pitchFamily="34" charset="0"/>
              </a:rPr>
              <a:t> the application GUID or the GUID of the customer using the application, but the GUID of the company writing the code. This parameter is </a:t>
            </a:r>
            <a:r>
              <a:rPr lang="en-US" b="0" i="0" dirty="0">
                <a:solidFill>
                  <a:srgbClr val="161616"/>
                </a:solidFill>
                <a:effectLst/>
                <a:highlight>
                  <a:srgbClr val="FFFF00"/>
                </a:highlight>
                <a:latin typeface="Segoe UI" panose="020B0502040204020203" pitchFamily="34" charset="0"/>
              </a:rPr>
              <a:t>used for throttling the request rate</a:t>
            </a:r>
            <a:r>
              <a:rPr lang="en-US" b="0" i="0" dirty="0">
                <a:solidFill>
                  <a:srgbClr val="161616"/>
                </a:solidFill>
                <a:effectLst/>
                <a:latin typeface="Segoe UI" panose="020B0502040204020203" pitchFamily="34" charset="0"/>
              </a:rPr>
              <a:t>. Make sure this parameter is specified in all issued requests to get a dedicated quota. </a:t>
            </a:r>
            <a:r>
              <a:rPr lang="en-US" b="0" i="0" dirty="0">
                <a:solidFill>
                  <a:srgbClr val="161616"/>
                </a:solidFill>
                <a:effectLst/>
                <a:highlight>
                  <a:srgbClr val="FFFF00"/>
                </a:highlight>
                <a:latin typeface="Segoe UI" panose="020B0502040204020203" pitchFamily="34" charset="0"/>
              </a:rPr>
              <a:t>All requests received without this parameter will share the same quota</a:t>
            </a:r>
            <a:r>
              <a:rPr lang="en-US" b="0" i="0" dirty="0">
                <a:solidFill>
                  <a:srgbClr val="161616"/>
                </a:solidFill>
                <a:effectLst/>
                <a:latin typeface="Segoe UI" panose="020B0502040204020203" pitchFamily="34" charset="0"/>
              </a:rPr>
              <a:t>. </a:t>
            </a:r>
            <a:r>
              <a:rPr lang="en-US" sz="1800" dirty="0" err="1">
                <a:solidFill>
                  <a:schemeClr val="tx2"/>
                </a:solidFill>
              </a:rPr>
              <a:t>PublisherIdentifier</a:t>
            </a:r>
            <a:r>
              <a:rPr lang="en-US" sz="1800" dirty="0">
                <a:solidFill>
                  <a:schemeClr val="tx2"/>
                </a:solidFill>
              </a:rPr>
              <a:t> is no longer used for quota calculation. </a:t>
            </a:r>
            <a:r>
              <a:rPr lang="en-US" sz="1800" dirty="0" err="1">
                <a:solidFill>
                  <a:schemeClr val="tx2"/>
                </a:solidFill>
              </a:rPr>
              <a:t>PublisherIdentifier</a:t>
            </a:r>
            <a:r>
              <a:rPr lang="en-US" sz="1800" dirty="0">
                <a:solidFill>
                  <a:schemeClr val="tx2"/>
                </a:solidFill>
              </a:rPr>
              <a:t> is an optional field from PG’s feedback.</a:t>
            </a:r>
            <a:endParaRPr lang="en-US" dirty="0">
              <a:highlight>
                <a:srgbClr val="FFFF00"/>
              </a:highlight>
            </a:endParaRPr>
          </a:p>
        </p:txBody>
      </p:sp>
      <p:sp>
        <p:nvSpPr>
          <p:cNvPr id="2" name="TextBox 1">
            <a:extLst>
              <a:ext uri="{FF2B5EF4-FFF2-40B4-BE49-F238E27FC236}">
                <a16:creationId xmlns:a16="http://schemas.microsoft.com/office/drawing/2014/main" id="{56B05E8A-58FB-776B-4692-F6C5E95A6010}"/>
              </a:ext>
            </a:extLst>
          </p:cNvPr>
          <p:cNvSpPr txBox="1"/>
          <p:nvPr/>
        </p:nvSpPr>
        <p:spPr>
          <a:xfrm>
            <a:off x="748595" y="3707027"/>
            <a:ext cx="10628870" cy="369332"/>
          </a:xfrm>
          <a:prstGeom prst="rect">
            <a:avLst/>
          </a:prstGeom>
          <a:noFill/>
        </p:spPr>
        <p:txBody>
          <a:bodyPr wrap="square" rtlCol="0">
            <a:spAutoFit/>
          </a:bodyPr>
          <a:lstStyle/>
          <a:p>
            <a:r>
              <a:rPr lang="en-US"/>
              <a:t>If issue persists with </a:t>
            </a:r>
            <a:r>
              <a:rPr lang="en-US" err="1"/>
              <a:t>publisheridentifier</a:t>
            </a:r>
            <a:r>
              <a:rPr lang="en-US"/>
              <a:t> specified, double check their logic to ensure it is good. </a:t>
            </a:r>
          </a:p>
        </p:txBody>
      </p:sp>
      <p:sp>
        <p:nvSpPr>
          <p:cNvPr id="3" name="TextBox 2">
            <a:extLst>
              <a:ext uri="{FF2B5EF4-FFF2-40B4-BE49-F238E27FC236}">
                <a16:creationId xmlns:a16="http://schemas.microsoft.com/office/drawing/2014/main" id="{A9B9D468-5819-F508-B918-FEE750C1A360}"/>
              </a:ext>
            </a:extLst>
          </p:cNvPr>
          <p:cNvSpPr txBox="1"/>
          <p:nvPr/>
        </p:nvSpPr>
        <p:spPr>
          <a:xfrm>
            <a:off x="748595" y="4481006"/>
            <a:ext cx="10579443" cy="369332"/>
          </a:xfrm>
          <a:prstGeom prst="rect">
            <a:avLst/>
          </a:prstGeom>
          <a:noFill/>
        </p:spPr>
        <p:txBody>
          <a:bodyPr wrap="square" rtlCol="0">
            <a:spAutoFit/>
          </a:bodyPr>
          <a:lstStyle/>
          <a:p>
            <a:r>
              <a:rPr lang="en-US"/>
              <a:t>If cx really need to increase throttling limit, engage PG.</a:t>
            </a:r>
          </a:p>
        </p:txBody>
      </p:sp>
    </p:spTree>
    <p:extLst>
      <p:ext uri="{BB962C8B-B14F-4D97-AF65-F5344CB8AC3E}">
        <p14:creationId xmlns:p14="http://schemas.microsoft.com/office/powerpoint/2010/main" val="219378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esk with productivity items">
            <a:extLst>
              <a:ext uri="{FF2B5EF4-FFF2-40B4-BE49-F238E27FC236}">
                <a16:creationId xmlns:a16="http://schemas.microsoft.com/office/drawing/2014/main" id="{EDD6E89C-5E38-331F-0922-AE8F08AA7C59}"/>
              </a:ext>
            </a:extLst>
          </p:cNvPr>
          <p:cNvPicPr>
            <a:picLocks noChangeAspect="1"/>
          </p:cNvPicPr>
          <p:nvPr/>
        </p:nvPicPr>
        <p:blipFill rotWithShape="1">
          <a:blip r:embed="rId3"/>
          <a:srcRect l="17460" r="387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6" name="Freeform: Shape 3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C55E8-D65B-4F27-DD4A-7AAD1D08F436}"/>
              </a:ext>
            </a:extLst>
          </p:cNvPr>
          <p:cNvSpPr>
            <a:spLocks noGrp="1"/>
          </p:cNvSpPr>
          <p:nvPr>
            <p:ph type="title"/>
          </p:nvPr>
        </p:nvSpPr>
        <p:spPr>
          <a:xfrm>
            <a:off x="477981" y="1122363"/>
            <a:ext cx="4023360" cy="1635800"/>
          </a:xfrm>
        </p:spPr>
        <p:txBody>
          <a:bodyPr vert="horz" lIns="91440" tIns="45720" rIns="91440" bIns="45720" rtlCol="0" anchor="b">
            <a:normAutofit/>
          </a:bodyPr>
          <a:lstStyle/>
          <a:p>
            <a:r>
              <a:rPr lang="en-US" sz="3200" dirty="0"/>
              <a:t>Part 1: What is Office 365 Management API</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780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Part 3: Troubleshooting &amp; tips</a:t>
            </a:r>
          </a:p>
          <a:p>
            <a:pPr>
              <a:lnSpc>
                <a:spcPts val="4000"/>
              </a:lnSpc>
              <a:spcAft>
                <a:spcPts val="600"/>
              </a:spcAft>
            </a:pPr>
            <a:r>
              <a:rPr lang="en-US" altLang="zh-CN" sz="2800" dirty="0"/>
              <a:t>Content delay/missing</a:t>
            </a:r>
            <a:endParaRPr lang="en-US" sz="2800"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866452-1A22-264F-C992-4FCC2F86916C}"/>
              </a:ext>
            </a:extLst>
          </p:cNvPr>
          <p:cNvSpPr txBox="1"/>
          <p:nvPr/>
        </p:nvSpPr>
        <p:spPr>
          <a:xfrm>
            <a:off x="748595" y="2011680"/>
            <a:ext cx="10975537" cy="3139321"/>
          </a:xfrm>
          <a:prstGeom prst="rect">
            <a:avLst/>
          </a:prstGeom>
          <a:noFill/>
        </p:spPr>
        <p:txBody>
          <a:bodyPr wrap="square" rtlCol="0">
            <a:spAutoFit/>
          </a:bodyPr>
          <a:lstStyle/>
          <a:p>
            <a:r>
              <a:rPr lang="en-US" b="0" i="0" dirty="0">
                <a:solidFill>
                  <a:srgbClr val="161616"/>
                </a:solidFill>
                <a:effectLst/>
                <a:latin typeface="Segoe UI" panose="020B0502040204020203" pitchFamily="34" charset="0"/>
              </a:rPr>
              <a:t>Typically, most notifications are sent within one hour of the event. </a:t>
            </a:r>
            <a:r>
              <a:rPr lang="en-US" b="1" i="0" dirty="0">
                <a:solidFill>
                  <a:srgbClr val="161616"/>
                </a:solidFill>
                <a:effectLst/>
                <a:latin typeface="Segoe UI" panose="020B0502040204020203" pitchFamily="34" charset="0"/>
              </a:rPr>
              <a:t>But no SLA guarantee</a:t>
            </a:r>
            <a:r>
              <a:rPr lang="en-US" dirty="0">
                <a:solidFill>
                  <a:srgbClr val="161616"/>
                </a:solidFill>
                <a:latin typeface="Segoe UI" panose="020B0502040204020203" pitchFamily="34" charset="0"/>
              </a:rPr>
              <a:t>.</a:t>
            </a:r>
            <a:endParaRPr lang="en-US" dirty="0"/>
          </a:p>
          <a:p>
            <a:endParaRPr lang="en-US" dirty="0"/>
          </a:p>
          <a:p>
            <a:r>
              <a:rPr lang="en-US" dirty="0"/>
              <a:t>PG/EEE can help to check the generation time using </a:t>
            </a:r>
            <a:r>
              <a:rPr lang="en-US" dirty="0" err="1"/>
              <a:t>contentUri</a:t>
            </a:r>
            <a:r>
              <a:rPr lang="en-US" dirty="0"/>
              <a:t>. Most time, this is caused by workload delay. We need to engage relevant workload team.</a:t>
            </a:r>
          </a:p>
          <a:p>
            <a:endParaRPr lang="en-US" dirty="0"/>
          </a:p>
          <a:p>
            <a:r>
              <a:rPr lang="en-US" dirty="0"/>
              <a:t>After the audit data is saved to Azure AD cache, it will be kept for 7 days.</a:t>
            </a:r>
          </a:p>
          <a:p>
            <a:endParaRPr lang="en-US" dirty="0"/>
          </a:p>
          <a:p>
            <a:r>
              <a:rPr lang="en-US" dirty="0"/>
              <a:t>When the customers can’t get the complete data, please check how they download the data. Whether there are any network devices. We can check whether they can get all content blobs and whether they can download the complete content data. </a:t>
            </a:r>
          </a:p>
          <a:p>
            <a:endParaRPr lang="en-US" dirty="0"/>
          </a:p>
        </p:txBody>
      </p:sp>
    </p:spTree>
    <p:extLst>
      <p:ext uri="{BB962C8B-B14F-4D97-AF65-F5344CB8AC3E}">
        <p14:creationId xmlns:p14="http://schemas.microsoft.com/office/powerpoint/2010/main" val="1652880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dirty="0"/>
              <a:t>Part 3: Troubleshooting &amp; tips</a:t>
            </a:r>
          </a:p>
          <a:p>
            <a:pPr>
              <a:lnSpc>
                <a:spcPts val="4000"/>
              </a:lnSpc>
              <a:spcAft>
                <a:spcPts val="600"/>
              </a:spcAft>
            </a:pPr>
            <a:r>
              <a:rPr lang="en-US" sz="2800" dirty="0"/>
              <a:t>What if customers do not trust our data?</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01C3A92-9E37-4722-3CEE-BA10D4FB1474}"/>
              </a:ext>
            </a:extLst>
          </p:cNvPr>
          <p:cNvSpPr txBox="1"/>
          <p:nvPr/>
        </p:nvSpPr>
        <p:spPr>
          <a:xfrm>
            <a:off x="932935" y="2378676"/>
            <a:ext cx="10175789" cy="646331"/>
          </a:xfrm>
          <a:prstGeom prst="rect">
            <a:avLst/>
          </a:prstGeom>
          <a:noFill/>
        </p:spPr>
        <p:txBody>
          <a:bodyPr wrap="square" rtlCol="0">
            <a:spAutoFit/>
          </a:bodyPr>
          <a:lstStyle/>
          <a:p>
            <a:r>
              <a:rPr lang="en-US"/>
              <a:t>Microsoft </a:t>
            </a:r>
            <a:r>
              <a:rPr lang="en-US" b="1"/>
              <a:t>doesn't</a:t>
            </a:r>
            <a:r>
              <a:rPr lang="en-US"/>
              <a:t> provide any kind of a log that allows </a:t>
            </a:r>
            <a:r>
              <a:rPr lang="en-US" altLang="zh-CN"/>
              <a:t>cx</a:t>
            </a:r>
            <a:r>
              <a:rPr lang="en-US"/>
              <a:t> to cross-check any given application or third-party (ISV) application.  </a:t>
            </a:r>
          </a:p>
        </p:txBody>
      </p:sp>
      <p:sp>
        <p:nvSpPr>
          <p:cNvPr id="3" name="TextBox 2">
            <a:extLst>
              <a:ext uri="{FF2B5EF4-FFF2-40B4-BE49-F238E27FC236}">
                <a16:creationId xmlns:a16="http://schemas.microsoft.com/office/drawing/2014/main" id="{B972A91F-53F7-E630-C2F3-AB059A3E2268}"/>
              </a:ext>
            </a:extLst>
          </p:cNvPr>
          <p:cNvSpPr txBox="1"/>
          <p:nvPr/>
        </p:nvSpPr>
        <p:spPr>
          <a:xfrm>
            <a:off x="932935" y="3601995"/>
            <a:ext cx="9811265" cy="646331"/>
          </a:xfrm>
          <a:prstGeom prst="rect">
            <a:avLst/>
          </a:prstGeom>
          <a:noFill/>
        </p:spPr>
        <p:txBody>
          <a:bodyPr wrap="square" rtlCol="0">
            <a:spAutoFit/>
          </a:bodyPr>
          <a:lstStyle/>
          <a:p>
            <a:r>
              <a:rPr lang="en-US" altLang="zh-CN"/>
              <a:t>T</a:t>
            </a:r>
            <a:r>
              <a:rPr lang="en-US"/>
              <a:t>hey are required to compare their data and tell us what is wrong. We can engage PG to verify if data is accurate.</a:t>
            </a:r>
          </a:p>
        </p:txBody>
      </p:sp>
    </p:spTree>
    <p:extLst>
      <p:ext uri="{BB962C8B-B14F-4D97-AF65-F5344CB8AC3E}">
        <p14:creationId xmlns:p14="http://schemas.microsoft.com/office/powerpoint/2010/main" val="970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000" dirty="0"/>
              <a:t>Part 3: Troubleshooting &amp; tips</a:t>
            </a:r>
            <a:endParaRPr lang="en-US" sz="2800"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648241" y="2162482"/>
            <a:ext cx="10987381" cy="646331"/>
          </a:xfrm>
          <a:prstGeom prst="rect">
            <a:avLst/>
          </a:prstGeom>
          <a:noFill/>
        </p:spPr>
        <p:txBody>
          <a:bodyPr wrap="square" rtlCol="0">
            <a:spAutoFit/>
          </a:bodyPr>
          <a:lstStyle/>
          <a:p>
            <a:r>
              <a:rPr lang="en-US" dirty="0"/>
              <a:t>For webhook, list notification to confirm if there is failed notification. It is rare that our customers are using webhook to get the audit data. </a:t>
            </a:r>
          </a:p>
        </p:txBody>
      </p:sp>
      <p:sp>
        <p:nvSpPr>
          <p:cNvPr id="3" name="TextBox 2">
            <a:extLst>
              <a:ext uri="{FF2B5EF4-FFF2-40B4-BE49-F238E27FC236}">
                <a16:creationId xmlns:a16="http://schemas.microsoft.com/office/drawing/2014/main" id="{D0FB2A0A-FF05-C0B7-013A-9E21EAE194C8}"/>
              </a:ext>
            </a:extLst>
          </p:cNvPr>
          <p:cNvSpPr txBox="1"/>
          <p:nvPr/>
        </p:nvSpPr>
        <p:spPr>
          <a:xfrm>
            <a:off x="648241" y="2910016"/>
            <a:ext cx="10705559" cy="1200329"/>
          </a:xfrm>
          <a:prstGeom prst="rect">
            <a:avLst/>
          </a:prstGeom>
          <a:noFill/>
        </p:spPr>
        <p:txBody>
          <a:bodyPr wrap="square" rtlCol="0">
            <a:spAutoFit/>
          </a:bodyPr>
          <a:lstStyle/>
          <a:p>
            <a:r>
              <a:rPr lang="en-US"/>
              <a:t>The notification system sends notifications as new content becomes available. If we encounter excessive failures when sending notifications, our retry mechanism will exponentially increase the time between retries. If we continue to encounter failures, we reserve the right to disable the webhook and stop sending notifications to it altogether. </a:t>
            </a:r>
          </a:p>
        </p:txBody>
      </p:sp>
    </p:spTree>
    <p:extLst>
      <p:ext uri="{BB962C8B-B14F-4D97-AF65-F5344CB8AC3E}">
        <p14:creationId xmlns:p14="http://schemas.microsoft.com/office/powerpoint/2010/main" val="2991469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esk with productivity items">
            <a:extLst>
              <a:ext uri="{FF2B5EF4-FFF2-40B4-BE49-F238E27FC236}">
                <a16:creationId xmlns:a16="http://schemas.microsoft.com/office/drawing/2014/main" id="{EDD6E89C-5E38-331F-0922-AE8F08AA7C59}"/>
              </a:ext>
            </a:extLst>
          </p:cNvPr>
          <p:cNvPicPr>
            <a:picLocks noChangeAspect="1"/>
          </p:cNvPicPr>
          <p:nvPr/>
        </p:nvPicPr>
        <p:blipFill rotWithShape="1">
          <a:blip r:embed="rId3"/>
          <a:srcRect l="17460" r="387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8" name="Freeform: Shape 4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C55E8-D65B-4F27-DD4A-7AAD1D08F436}"/>
              </a:ext>
            </a:extLst>
          </p:cNvPr>
          <p:cNvSpPr>
            <a:spLocks noGrp="1"/>
          </p:cNvSpPr>
          <p:nvPr>
            <p:ph type="title"/>
          </p:nvPr>
        </p:nvSpPr>
        <p:spPr>
          <a:xfrm>
            <a:off x="477981" y="1122363"/>
            <a:ext cx="4470906" cy="3204134"/>
          </a:xfrm>
        </p:spPr>
        <p:txBody>
          <a:bodyPr vert="horz" lIns="91440" tIns="45720" rIns="91440" bIns="45720" rtlCol="0" anchor="b">
            <a:normAutofit/>
          </a:bodyPr>
          <a:lstStyle/>
          <a:p>
            <a:r>
              <a:rPr lang="en-US" sz="3700" dirty="0"/>
              <a:t>Part 4:PowerShell module for Office365 management API</a:t>
            </a:r>
            <a:br>
              <a:rPr lang="en-US" sz="1600" dirty="0"/>
            </a:br>
            <a:endParaRPr lang="en-US" sz="3700" dirty="0"/>
          </a:p>
        </p:txBody>
      </p:sp>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103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ZIZHUOffice365ManagementAPI introduction</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735227" y="1959453"/>
            <a:ext cx="10987381" cy="3416320"/>
          </a:xfrm>
          <a:prstGeom prst="rect">
            <a:avLst/>
          </a:prstGeom>
          <a:noFill/>
        </p:spPr>
        <p:txBody>
          <a:bodyPr wrap="square" rtlCol="0">
            <a:spAutoFit/>
          </a:bodyPr>
          <a:lstStyle/>
          <a:p>
            <a:r>
              <a:rPr lang="en-US" dirty="0" err="1">
                <a:hlinkClick r:id="rId2"/>
              </a:rPr>
              <a:t>Github</a:t>
            </a:r>
            <a:r>
              <a:rPr lang="en-US" dirty="0">
                <a:hlinkClick r:id="rId2"/>
              </a:rPr>
              <a:t> project link</a:t>
            </a:r>
            <a:r>
              <a:rPr lang="en-US" dirty="0"/>
              <a:t>/</a:t>
            </a:r>
            <a:r>
              <a:rPr lang="en-US" dirty="0">
                <a:hlinkClick r:id="rId3"/>
              </a:rPr>
              <a:t>PS gallery link</a:t>
            </a:r>
            <a:endParaRPr lang="en-US" dirty="0"/>
          </a:p>
          <a:p>
            <a:endParaRPr lang="en-US" dirty="0"/>
          </a:p>
          <a:p>
            <a:r>
              <a:rPr lang="en-US" dirty="0"/>
              <a:t>PowerShell </a:t>
            </a:r>
            <a:r>
              <a:rPr lang="en-US" altLang="zh-CN" dirty="0"/>
              <a:t>module </a:t>
            </a:r>
            <a:r>
              <a:rPr lang="en-US" dirty="0"/>
              <a:t>for Office365ManageAPI calling</a:t>
            </a:r>
          </a:p>
          <a:p>
            <a:endParaRPr lang="en-US" dirty="0"/>
          </a:p>
          <a:p>
            <a:r>
              <a:rPr lang="en-US" dirty="0"/>
              <a:t>IT Admin can use this PowerShell module to call Office365ManagementAPI </a:t>
            </a:r>
          </a:p>
          <a:p>
            <a:endParaRPr lang="en-US" dirty="0"/>
          </a:p>
          <a:p>
            <a:r>
              <a:rPr lang="en-US" dirty="0"/>
              <a:t>It supports all operations of Office365ManagementAPI and webhook subscriptions and notifications</a:t>
            </a:r>
          </a:p>
          <a:p>
            <a:endParaRPr lang="en-US" dirty="0"/>
          </a:p>
          <a:p>
            <a:r>
              <a:rPr lang="en-US" dirty="0"/>
              <a:t>Our support team can use this module to diagnose the issues</a:t>
            </a:r>
          </a:p>
          <a:p>
            <a:endParaRPr lang="en-US" dirty="0"/>
          </a:p>
          <a:p>
            <a:r>
              <a:rPr lang="en-US" dirty="0"/>
              <a:t>Just finish the coding and some basic tests for Commercial. Will test further and add some features like log</a:t>
            </a:r>
          </a:p>
        </p:txBody>
      </p:sp>
    </p:spTree>
    <p:extLst>
      <p:ext uri="{BB962C8B-B14F-4D97-AF65-F5344CB8AC3E}">
        <p14:creationId xmlns:p14="http://schemas.microsoft.com/office/powerpoint/2010/main" val="1367560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Install /Import module</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926420" y="2505670"/>
            <a:ext cx="10987381" cy="923330"/>
          </a:xfrm>
          <a:prstGeom prst="rect">
            <a:avLst/>
          </a:prstGeom>
          <a:noFill/>
        </p:spPr>
        <p:txBody>
          <a:bodyPr wrap="square" rtlCol="0">
            <a:spAutoFit/>
          </a:bodyPr>
          <a:lstStyle/>
          <a:p>
            <a:r>
              <a:rPr lang="en-US" dirty="0"/>
              <a:t>Install-Module -Name ZIZHUOffice365ManagementAPI </a:t>
            </a:r>
          </a:p>
          <a:p>
            <a:r>
              <a:rPr lang="en-US" dirty="0"/>
              <a:t>Import-Module -Name ZIZHUOffice365ManagementAPI</a:t>
            </a:r>
          </a:p>
          <a:p>
            <a:endParaRPr lang="en-US" dirty="0"/>
          </a:p>
        </p:txBody>
      </p:sp>
    </p:spTree>
    <p:extLst>
      <p:ext uri="{BB962C8B-B14F-4D97-AF65-F5344CB8AC3E}">
        <p14:creationId xmlns:p14="http://schemas.microsoft.com/office/powerpoint/2010/main" val="2397434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Start the subscriptions with webhook</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735227" y="1959453"/>
            <a:ext cx="10987381" cy="369332"/>
          </a:xfrm>
          <a:prstGeom prst="rect">
            <a:avLst/>
          </a:prstGeom>
          <a:noFill/>
        </p:spPr>
        <p:txBody>
          <a:bodyPr wrap="square" rtlCol="0">
            <a:spAutoFit/>
          </a:bodyPr>
          <a:lstStyle/>
          <a:p>
            <a:r>
              <a:rPr lang="en-US" dirty="0"/>
              <a:t>If we do not pass webhook body, the subscription is normal without the webhook</a:t>
            </a:r>
          </a:p>
        </p:txBody>
      </p:sp>
      <p:pic>
        <p:nvPicPr>
          <p:cNvPr id="8" name="Picture 7">
            <a:extLst>
              <a:ext uri="{FF2B5EF4-FFF2-40B4-BE49-F238E27FC236}">
                <a16:creationId xmlns:a16="http://schemas.microsoft.com/office/drawing/2014/main" id="{6974909E-B113-D6F1-D646-019066BC400C}"/>
              </a:ext>
            </a:extLst>
          </p:cNvPr>
          <p:cNvPicPr>
            <a:picLocks noChangeAspect="1"/>
          </p:cNvPicPr>
          <p:nvPr/>
        </p:nvPicPr>
        <p:blipFill>
          <a:blip r:embed="rId2"/>
          <a:stretch>
            <a:fillRect/>
          </a:stretch>
        </p:blipFill>
        <p:spPr>
          <a:xfrm>
            <a:off x="838200" y="2547679"/>
            <a:ext cx="10468882" cy="2242035"/>
          </a:xfrm>
          <a:prstGeom prst="rect">
            <a:avLst/>
          </a:prstGeom>
        </p:spPr>
      </p:pic>
    </p:spTree>
    <p:extLst>
      <p:ext uri="{BB962C8B-B14F-4D97-AF65-F5344CB8AC3E}">
        <p14:creationId xmlns:p14="http://schemas.microsoft.com/office/powerpoint/2010/main" val="345651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Get current subscriptions/Stop subscriptions </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735227" y="1959453"/>
            <a:ext cx="10987381" cy="923330"/>
          </a:xfrm>
          <a:prstGeom prst="rect">
            <a:avLst/>
          </a:prstGeom>
          <a:noFill/>
        </p:spPr>
        <p:txBody>
          <a:bodyPr wrap="square" rtlCol="0">
            <a:spAutoFit/>
          </a:bodyPr>
          <a:lstStyle/>
          <a:p>
            <a:r>
              <a:rPr lang="en-US" dirty="0"/>
              <a:t>Get-</a:t>
            </a:r>
            <a:r>
              <a:rPr lang="en-US" dirty="0" err="1"/>
              <a:t>CurrentSubscriptions</a:t>
            </a:r>
            <a:r>
              <a:rPr lang="en-US" dirty="0"/>
              <a:t>;</a:t>
            </a:r>
          </a:p>
          <a:p>
            <a:r>
              <a:rPr lang="en-US" dirty="0"/>
              <a:t>Stop-Subscription -</a:t>
            </a:r>
            <a:r>
              <a:rPr lang="en-US" dirty="0" err="1"/>
              <a:t>contentType</a:t>
            </a:r>
            <a:r>
              <a:rPr lang="en-US" dirty="0"/>
              <a:t> </a:t>
            </a:r>
            <a:r>
              <a:rPr lang="en-US" dirty="0" err="1"/>
              <a:t>AuditSharePoint</a:t>
            </a:r>
            <a:r>
              <a:rPr lang="en-US" dirty="0"/>
              <a:t>;</a:t>
            </a:r>
          </a:p>
          <a:p>
            <a:r>
              <a:rPr lang="en-US" dirty="0"/>
              <a:t>Stop-Subscriptions;</a:t>
            </a:r>
          </a:p>
        </p:txBody>
      </p:sp>
      <p:pic>
        <p:nvPicPr>
          <p:cNvPr id="4" name="Picture 3">
            <a:extLst>
              <a:ext uri="{FF2B5EF4-FFF2-40B4-BE49-F238E27FC236}">
                <a16:creationId xmlns:a16="http://schemas.microsoft.com/office/drawing/2014/main" id="{0D82CD41-1371-72D9-2D41-AFCDB26B478C}"/>
              </a:ext>
            </a:extLst>
          </p:cNvPr>
          <p:cNvPicPr>
            <a:picLocks noChangeAspect="1"/>
          </p:cNvPicPr>
          <p:nvPr/>
        </p:nvPicPr>
        <p:blipFill>
          <a:blip r:embed="rId2"/>
          <a:stretch>
            <a:fillRect/>
          </a:stretch>
        </p:blipFill>
        <p:spPr>
          <a:xfrm>
            <a:off x="887207" y="2981003"/>
            <a:ext cx="10002862" cy="2914800"/>
          </a:xfrm>
          <a:prstGeom prst="rect">
            <a:avLst/>
          </a:prstGeom>
        </p:spPr>
      </p:pic>
    </p:spTree>
    <p:extLst>
      <p:ext uri="{BB962C8B-B14F-4D97-AF65-F5344CB8AC3E}">
        <p14:creationId xmlns:p14="http://schemas.microsoft.com/office/powerpoint/2010/main" val="3744993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List available content and receive audit data</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735227" y="1959453"/>
            <a:ext cx="10987381" cy="1200329"/>
          </a:xfrm>
          <a:prstGeom prst="rect">
            <a:avLst/>
          </a:prstGeom>
          <a:noFill/>
        </p:spPr>
        <p:txBody>
          <a:bodyPr wrap="square" rtlCol="0">
            <a:spAutoFit/>
          </a:bodyPr>
          <a:lstStyle/>
          <a:p>
            <a:r>
              <a:rPr lang="en-US" dirty="0"/>
              <a:t>$</a:t>
            </a:r>
            <a:r>
              <a:rPr lang="en-US" dirty="0" err="1"/>
              <a:t>startTime</a:t>
            </a:r>
            <a:r>
              <a:rPr lang="en-US" dirty="0"/>
              <a:t> = "2024-03-05T00:00:00"; </a:t>
            </a:r>
          </a:p>
          <a:p>
            <a:r>
              <a:rPr lang="en-US" dirty="0"/>
              <a:t>$</a:t>
            </a:r>
            <a:r>
              <a:rPr lang="en-US" dirty="0" err="1"/>
              <a:t>endTime</a:t>
            </a:r>
            <a:r>
              <a:rPr lang="en-US" dirty="0"/>
              <a:t> = "2024-03-06T00:00:00";</a:t>
            </a:r>
          </a:p>
          <a:p>
            <a:r>
              <a:rPr lang="en-US" dirty="0"/>
              <a:t>$blobs = Get-</a:t>
            </a:r>
            <a:r>
              <a:rPr lang="en-US" dirty="0" err="1"/>
              <a:t>AvailableContent</a:t>
            </a:r>
            <a:r>
              <a:rPr lang="en-US" dirty="0"/>
              <a:t> -</a:t>
            </a:r>
            <a:r>
              <a:rPr lang="en-US" dirty="0" err="1"/>
              <a:t>startTime</a:t>
            </a:r>
            <a:r>
              <a:rPr lang="en-US" dirty="0"/>
              <a:t> $</a:t>
            </a:r>
            <a:r>
              <a:rPr lang="en-US" dirty="0" err="1"/>
              <a:t>startTime</a:t>
            </a:r>
            <a:r>
              <a:rPr lang="en-US" dirty="0"/>
              <a:t> -</a:t>
            </a:r>
            <a:r>
              <a:rPr lang="en-US" dirty="0" err="1"/>
              <a:t>endTime</a:t>
            </a:r>
            <a:r>
              <a:rPr lang="en-US" dirty="0"/>
              <a:t> $</a:t>
            </a:r>
            <a:r>
              <a:rPr lang="en-US" dirty="0" err="1"/>
              <a:t>endTime</a:t>
            </a:r>
            <a:r>
              <a:rPr lang="en-US" dirty="0"/>
              <a:t>;</a:t>
            </a:r>
          </a:p>
          <a:p>
            <a:r>
              <a:rPr lang="en-US" dirty="0"/>
              <a:t>Receive-Content -blobs $blobs;</a:t>
            </a:r>
          </a:p>
        </p:txBody>
      </p:sp>
      <p:pic>
        <p:nvPicPr>
          <p:cNvPr id="4" name="Picture 3">
            <a:extLst>
              <a:ext uri="{FF2B5EF4-FFF2-40B4-BE49-F238E27FC236}">
                <a16:creationId xmlns:a16="http://schemas.microsoft.com/office/drawing/2014/main" id="{DB67E004-3D44-6270-1F3E-A54F5547D571}"/>
              </a:ext>
            </a:extLst>
          </p:cNvPr>
          <p:cNvPicPr>
            <a:picLocks noChangeAspect="1"/>
          </p:cNvPicPr>
          <p:nvPr/>
        </p:nvPicPr>
        <p:blipFill>
          <a:blip r:embed="rId2"/>
          <a:stretch>
            <a:fillRect/>
          </a:stretch>
        </p:blipFill>
        <p:spPr>
          <a:xfrm>
            <a:off x="838200" y="3329245"/>
            <a:ext cx="10256520" cy="2706086"/>
          </a:xfrm>
          <a:prstGeom prst="rect">
            <a:avLst/>
          </a:prstGeom>
        </p:spPr>
      </p:pic>
    </p:spTree>
    <p:extLst>
      <p:ext uri="{BB962C8B-B14F-4D97-AF65-F5344CB8AC3E}">
        <p14:creationId xmlns:p14="http://schemas.microsoft.com/office/powerpoint/2010/main" val="627545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List the notifications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637691" y="1442376"/>
            <a:ext cx="10987381" cy="923330"/>
          </a:xfrm>
          <a:prstGeom prst="rect">
            <a:avLst/>
          </a:prstGeom>
          <a:noFill/>
        </p:spPr>
        <p:txBody>
          <a:bodyPr wrap="square" rtlCol="0">
            <a:spAutoFit/>
          </a:bodyPr>
          <a:lstStyle/>
          <a:p>
            <a:r>
              <a:rPr lang="en-US" dirty="0"/>
              <a:t>$</a:t>
            </a:r>
            <a:r>
              <a:rPr lang="en-US" dirty="0" err="1"/>
              <a:t>startTime</a:t>
            </a:r>
            <a:r>
              <a:rPr lang="en-US" dirty="0"/>
              <a:t> = "2024-03-02T00:00:00"; </a:t>
            </a:r>
          </a:p>
          <a:p>
            <a:r>
              <a:rPr lang="en-US" dirty="0"/>
              <a:t>$</a:t>
            </a:r>
            <a:r>
              <a:rPr lang="en-US" dirty="0" err="1"/>
              <a:t>endTime</a:t>
            </a:r>
            <a:r>
              <a:rPr lang="en-US" dirty="0"/>
              <a:t> = "2024-03-03T00:00:00";</a:t>
            </a:r>
          </a:p>
          <a:p>
            <a:r>
              <a:rPr lang="en-US" dirty="0"/>
              <a:t>Get-Notifications -</a:t>
            </a:r>
            <a:r>
              <a:rPr lang="en-US" dirty="0" err="1"/>
              <a:t>startTime</a:t>
            </a:r>
            <a:r>
              <a:rPr lang="en-US" dirty="0"/>
              <a:t> $</a:t>
            </a:r>
            <a:r>
              <a:rPr lang="en-US" dirty="0" err="1"/>
              <a:t>startTime</a:t>
            </a:r>
            <a:r>
              <a:rPr lang="en-US" dirty="0"/>
              <a:t> -</a:t>
            </a:r>
            <a:r>
              <a:rPr lang="en-US" dirty="0" err="1"/>
              <a:t>endTime</a:t>
            </a:r>
            <a:r>
              <a:rPr lang="en-US" dirty="0"/>
              <a:t> $</a:t>
            </a:r>
            <a:r>
              <a:rPr lang="en-US" dirty="0" err="1"/>
              <a:t>endTime</a:t>
            </a:r>
            <a:r>
              <a:rPr lang="en-US" dirty="0"/>
              <a:t> -</a:t>
            </a:r>
            <a:r>
              <a:rPr lang="en-US" dirty="0" err="1"/>
              <a:t>contentType</a:t>
            </a:r>
            <a:r>
              <a:rPr lang="en-US" dirty="0"/>
              <a:t> </a:t>
            </a:r>
            <a:r>
              <a:rPr lang="en-US" dirty="0" err="1"/>
              <a:t>AuditExchange</a:t>
            </a:r>
            <a:r>
              <a:rPr lang="en-US" dirty="0"/>
              <a:t>;</a:t>
            </a:r>
          </a:p>
        </p:txBody>
      </p:sp>
      <p:pic>
        <p:nvPicPr>
          <p:cNvPr id="4" name="Picture 3">
            <a:extLst>
              <a:ext uri="{FF2B5EF4-FFF2-40B4-BE49-F238E27FC236}">
                <a16:creationId xmlns:a16="http://schemas.microsoft.com/office/drawing/2014/main" id="{FAC96F6C-6A33-98AD-BF08-1EBFBB36DBCB}"/>
              </a:ext>
            </a:extLst>
          </p:cNvPr>
          <p:cNvPicPr>
            <a:picLocks noChangeAspect="1"/>
          </p:cNvPicPr>
          <p:nvPr/>
        </p:nvPicPr>
        <p:blipFill>
          <a:blip r:embed="rId2"/>
          <a:stretch>
            <a:fillRect/>
          </a:stretch>
        </p:blipFill>
        <p:spPr>
          <a:xfrm>
            <a:off x="783770" y="2607847"/>
            <a:ext cx="10428515" cy="3199913"/>
          </a:xfrm>
          <a:prstGeom prst="rect">
            <a:avLst/>
          </a:prstGeom>
        </p:spPr>
      </p:pic>
    </p:spTree>
    <p:extLst>
      <p:ext uri="{BB962C8B-B14F-4D97-AF65-F5344CB8AC3E}">
        <p14:creationId xmlns:p14="http://schemas.microsoft.com/office/powerpoint/2010/main" val="73824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EE6DC-DB04-950D-A907-DFB371FED4A9}"/>
              </a:ext>
            </a:extLst>
          </p:cNvPr>
          <p:cNvSpPr>
            <a:spLocks noGrp="1"/>
          </p:cNvSpPr>
          <p:nvPr>
            <p:ph type="title"/>
          </p:nvPr>
        </p:nvSpPr>
        <p:spPr>
          <a:xfrm>
            <a:off x="835152" y="239949"/>
            <a:ext cx="10515600" cy="1273233"/>
          </a:xfrm>
        </p:spPr>
        <p:txBody>
          <a:bodyPr>
            <a:normAutofit/>
          </a:bodyPr>
          <a:lstStyle/>
          <a:p>
            <a:pPr>
              <a:lnSpc>
                <a:spcPts val="4000"/>
              </a:lnSpc>
            </a:pPr>
            <a:r>
              <a:rPr lang="en-US" sz="2000"/>
              <a:t>Part 1: What is Management API</a:t>
            </a:r>
            <a:br>
              <a:rPr lang="en-US" sz="2800"/>
            </a:br>
            <a:r>
              <a:rPr lang="en-US" sz="3600"/>
              <a:t>Definition</a:t>
            </a:r>
            <a:endParaRPr lang="en-US"/>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E63AB2-49AD-1577-4411-2F85DABF4110}"/>
              </a:ext>
            </a:extLst>
          </p:cNvPr>
          <p:cNvSpPr>
            <a:spLocks noGrp="1"/>
          </p:cNvSpPr>
          <p:nvPr>
            <p:ph idx="1"/>
          </p:nvPr>
        </p:nvSpPr>
        <p:spPr>
          <a:xfrm>
            <a:off x="776963" y="1513181"/>
            <a:ext cx="10515600" cy="2418739"/>
          </a:xfrm>
        </p:spPr>
        <p:txBody>
          <a:bodyPr>
            <a:noAutofit/>
          </a:bodyPr>
          <a:lstStyle/>
          <a:p>
            <a:pPr marL="0" marR="0" indent="0">
              <a:buNone/>
            </a:pPr>
            <a:r>
              <a:rPr lang="en-US" sz="1800" dirty="0">
                <a:solidFill>
                  <a:srgbClr val="161616"/>
                </a:solidFill>
                <a:effectLst/>
                <a:latin typeface="Calibri" panose="020F0502020204030204" pitchFamily="34" charset="0"/>
                <a:ea typeface="Times New Roman" panose="02020603050405020304" pitchFamily="18" charset="0"/>
                <a:cs typeface="Calibri" panose="020F0502020204030204" pitchFamily="34" charset="0"/>
              </a:rPr>
              <a:t>Official definition:</a:t>
            </a:r>
          </a:p>
          <a:p>
            <a:pPr marL="0" marR="0" indent="0">
              <a:buNone/>
            </a:pPr>
            <a:r>
              <a:rPr lang="en-US" sz="1800" dirty="0">
                <a:solidFill>
                  <a:srgbClr val="161616"/>
                </a:solidFill>
                <a:effectLst/>
                <a:latin typeface="Calibri" panose="020F0502020204030204" pitchFamily="34" charset="0"/>
                <a:ea typeface="Times New Roman" panose="02020603050405020304" pitchFamily="18" charset="0"/>
                <a:cs typeface="Calibri" panose="020F0502020204030204" pitchFamily="34" charset="0"/>
              </a:rPr>
              <a:t>The Office 365 Management APIs provides a single extensibility platform for all Office 365 customers' and partners' management tasks, including service communications, security, compliance, reporting, and auditing. All of the Office 365 Management APIs are consistent in design and implementation with the current suite of Office 365 REST APIs, using common industry-standard approaches, including OAuth v2, OData v4, and JSON. Like the other Office 365 APIs, applications are registered in Microsoft </a:t>
            </a:r>
            <a:r>
              <a:rPr lang="en-US" sz="1800" dirty="0" err="1">
                <a:solidFill>
                  <a:srgbClr val="161616"/>
                </a:solidFill>
                <a:effectLst/>
                <a:latin typeface="Calibri" panose="020F0502020204030204" pitchFamily="34" charset="0"/>
                <a:ea typeface="Times New Roman" panose="02020603050405020304" pitchFamily="18" charset="0"/>
                <a:cs typeface="Calibri" panose="020F0502020204030204" pitchFamily="34" charset="0"/>
              </a:rPr>
              <a:t>Entra</a:t>
            </a:r>
            <a:r>
              <a:rPr lang="en-US" sz="1800" dirty="0">
                <a:solidFill>
                  <a:srgbClr val="161616"/>
                </a:solidFill>
                <a:effectLst/>
                <a:latin typeface="Calibri" panose="020F0502020204030204" pitchFamily="34" charset="0"/>
                <a:ea typeface="Times New Roman" panose="02020603050405020304" pitchFamily="18" charset="0"/>
                <a:cs typeface="Calibri" panose="020F0502020204030204" pitchFamily="34" charset="0"/>
              </a:rPr>
              <a:t> ID, giving developers a consistent way to authenticate and authorize their apps.</a:t>
            </a:r>
            <a:r>
              <a:rPr lang="en-US" sz="1800" kern="100" dirty="0">
                <a:solidFill>
                  <a:srgbClr val="000000"/>
                </a:solidFill>
                <a:effectLst/>
                <a:highlight>
                  <a:srgbClr val="FFFFFF"/>
                </a:highlight>
                <a:latin typeface="Calibri" panose="020F0502020204030204" pitchFamily="34" charset="0"/>
                <a:ea typeface="等线" panose="02010600030101010101" pitchFamily="2" charset="-122"/>
                <a:cs typeface="Calibri" panose="020F0502020204030204" pitchFamily="34" charset="0"/>
              </a:rPr>
              <a:t> M365 audit log is saved into AAD cache. </a:t>
            </a:r>
            <a:endParaRPr lang="en-US" sz="1800" kern="100" dirty="0">
              <a:effectLst/>
              <a:latin typeface="Calibri" panose="020F0502020204030204" pitchFamily="34" charset="0"/>
              <a:ea typeface="等线" panose="02010600030101010101" pitchFamily="2" charset="-122"/>
              <a:cs typeface="Calibri" panose="020F0502020204030204" pitchFamily="34" charset="0"/>
            </a:endParaRPr>
          </a:p>
          <a:p>
            <a:pPr marL="0" marR="0" indent="0">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Content Placeholder 2">
            <a:extLst>
              <a:ext uri="{FF2B5EF4-FFF2-40B4-BE49-F238E27FC236}">
                <a16:creationId xmlns:a16="http://schemas.microsoft.com/office/drawing/2014/main" id="{E05698A2-2C7B-56B1-CE1A-DF6EBDCBDD46}"/>
              </a:ext>
            </a:extLst>
          </p:cNvPr>
          <p:cNvSpPr txBox="1">
            <a:spLocks/>
          </p:cNvSpPr>
          <p:nvPr/>
        </p:nvSpPr>
        <p:spPr>
          <a:xfrm>
            <a:off x="835152" y="4322328"/>
            <a:ext cx="10515600" cy="4567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1800" dirty="0">
                <a:solidFill>
                  <a:srgbClr val="161616"/>
                </a:solidFill>
                <a:highlight>
                  <a:srgbClr val="FFFF00"/>
                </a:highlight>
                <a:latin typeface="Calibri" panose="020F0502020204030204" pitchFamily="34" charset="0"/>
                <a:ea typeface="DengXian" panose="02010600030101010101" pitchFamily="2" charset="-122"/>
                <a:cs typeface="Calibri" panose="020F0502020204030204" pitchFamily="34" charset="0"/>
              </a:rPr>
              <a:t>In short, help the customers get massive audit records via REST API </a:t>
            </a:r>
            <a:endParaRPr lang="en-US" sz="1800" dirty="0">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601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Receive the </a:t>
            </a:r>
            <a:r>
              <a:rPr lang="en-US" sz="2800" dirty="0" err="1"/>
              <a:t>FriendlyNames</a:t>
            </a:r>
            <a:r>
              <a:rPr lang="en-US" sz="2800" dirty="0"/>
              <a:t> for DLP Resource</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F78AD91-CB69-386B-616F-CC30C8A3A198}"/>
              </a:ext>
            </a:extLst>
          </p:cNvPr>
          <p:cNvPicPr>
            <a:picLocks noChangeAspect="1"/>
          </p:cNvPicPr>
          <p:nvPr/>
        </p:nvPicPr>
        <p:blipFill>
          <a:blip r:embed="rId2"/>
          <a:stretch>
            <a:fillRect/>
          </a:stretch>
        </p:blipFill>
        <p:spPr>
          <a:xfrm>
            <a:off x="993035" y="1735280"/>
            <a:ext cx="9474668" cy="4032457"/>
          </a:xfrm>
          <a:prstGeom prst="rect">
            <a:avLst/>
          </a:prstGeom>
        </p:spPr>
      </p:pic>
    </p:spTree>
    <p:extLst>
      <p:ext uri="{BB962C8B-B14F-4D97-AF65-F5344CB8AC3E}">
        <p14:creationId xmlns:p14="http://schemas.microsoft.com/office/powerpoint/2010/main" val="670861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AE827A-5E36-BDFA-7FBD-2B00F8D187D7}"/>
              </a:ext>
            </a:extLst>
          </p:cNvPr>
          <p:cNvSpPr txBox="1">
            <a:spLocks/>
          </p:cNvSpPr>
          <p:nvPr/>
        </p:nvSpPr>
        <p:spPr>
          <a:xfrm>
            <a:off x="838200" y="253397"/>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spcAft>
                <a:spcPts val="600"/>
              </a:spcAft>
            </a:pPr>
            <a:r>
              <a:rPr lang="en-US" sz="2800" dirty="0"/>
              <a:t>Demo: clean after usage</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4DD3ABF-42E1-A0EB-0732-74911A6668B8}"/>
              </a:ext>
            </a:extLst>
          </p:cNvPr>
          <p:cNvSpPr txBox="1"/>
          <p:nvPr/>
        </p:nvSpPr>
        <p:spPr>
          <a:xfrm>
            <a:off x="735227" y="1959453"/>
            <a:ext cx="10987381" cy="646331"/>
          </a:xfrm>
          <a:prstGeom prst="rect">
            <a:avLst/>
          </a:prstGeom>
          <a:noFill/>
        </p:spPr>
        <p:txBody>
          <a:bodyPr wrap="square" rtlCol="0">
            <a:spAutoFit/>
          </a:bodyPr>
          <a:lstStyle/>
          <a:p>
            <a:r>
              <a:rPr lang="en-US" dirty="0"/>
              <a:t>Disconnect-Office365ManagementAPI;</a:t>
            </a:r>
          </a:p>
          <a:p>
            <a:r>
              <a:rPr lang="en-US" dirty="0"/>
              <a:t>Get-Module ZIZHUOffice365ManagementAPI | Remove-Module;</a:t>
            </a:r>
          </a:p>
        </p:txBody>
      </p:sp>
      <p:pic>
        <p:nvPicPr>
          <p:cNvPr id="5" name="Picture 4">
            <a:extLst>
              <a:ext uri="{FF2B5EF4-FFF2-40B4-BE49-F238E27FC236}">
                <a16:creationId xmlns:a16="http://schemas.microsoft.com/office/drawing/2014/main" id="{F42319C0-4BC0-F243-E9E5-8EB425B00C65}"/>
              </a:ext>
            </a:extLst>
          </p:cNvPr>
          <p:cNvPicPr>
            <a:picLocks noChangeAspect="1"/>
          </p:cNvPicPr>
          <p:nvPr/>
        </p:nvPicPr>
        <p:blipFill>
          <a:blip r:embed="rId2"/>
          <a:stretch>
            <a:fillRect/>
          </a:stretch>
        </p:blipFill>
        <p:spPr>
          <a:xfrm>
            <a:off x="838200" y="3299544"/>
            <a:ext cx="10358143" cy="1442273"/>
          </a:xfrm>
          <a:prstGeom prst="rect">
            <a:avLst/>
          </a:prstGeom>
        </p:spPr>
      </p:pic>
    </p:spTree>
    <p:extLst>
      <p:ext uri="{BB962C8B-B14F-4D97-AF65-F5344CB8AC3E}">
        <p14:creationId xmlns:p14="http://schemas.microsoft.com/office/powerpoint/2010/main" val="3611959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01A95B-C6FC-1405-E2F8-4E6877B2CF2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Q&amp;A</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854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ADE36-FC5B-8065-4583-9EE466FE7274}"/>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a:t>Thanks</a:t>
            </a:r>
          </a:p>
        </p:txBody>
      </p:sp>
      <p:sp>
        <p:nvSpPr>
          <p:cNvPr id="13"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30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EE6DC-DB04-950D-A907-DFB371FED4A9}"/>
              </a:ext>
            </a:extLst>
          </p:cNvPr>
          <p:cNvSpPr>
            <a:spLocks noGrp="1"/>
          </p:cNvSpPr>
          <p:nvPr>
            <p:ph type="title"/>
          </p:nvPr>
        </p:nvSpPr>
        <p:spPr>
          <a:xfrm>
            <a:off x="835152" y="239949"/>
            <a:ext cx="10515600" cy="1273233"/>
          </a:xfrm>
        </p:spPr>
        <p:txBody>
          <a:bodyPr>
            <a:normAutofit/>
          </a:bodyPr>
          <a:lstStyle/>
          <a:p>
            <a:pPr>
              <a:lnSpc>
                <a:spcPts val="4000"/>
              </a:lnSpc>
            </a:pPr>
            <a:r>
              <a:rPr lang="en-US" sz="2000" dirty="0"/>
              <a:t>Part 1: What is Management API</a:t>
            </a:r>
            <a:br>
              <a:rPr lang="en-US" sz="2800" dirty="0"/>
            </a:br>
            <a:r>
              <a:rPr lang="en-US" sz="3600" dirty="0"/>
              <a:t>Definition</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E63AB2-49AD-1577-4411-2F85DABF4110}"/>
              </a:ext>
            </a:extLst>
          </p:cNvPr>
          <p:cNvSpPr>
            <a:spLocks noGrp="1"/>
          </p:cNvSpPr>
          <p:nvPr>
            <p:ph idx="1"/>
          </p:nvPr>
        </p:nvSpPr>
        <p:spPr>
          <a:xfrm>
            <a:off x="776963" y="1513180"/>
            <a:ext cx="10515600" cy="4521859"/>
          </a:xfrm>
        </p:spPr>
        <p:txBody>
          <a:bodyPr>
            <a:noAutofit/>
          </a:bodyPr>
          <a:lstStyle/>
          <a:p>
            <a:pPr marL="0" indent="0">
              <a:buNone/>
            </a:pP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The auditing service collects the audit records from relevant workloads(Exchange, SharePoint,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AzureAD</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Security,etc</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and save them to Azure AD cache and M365 internal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AuxAuditing</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mailboxes. O365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ManamgementAPI</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retrieve the data from this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AzureAD</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cache. After 7 days, the auditing blob will be removed from </a:t>
            </a:r>
            <a:r>
              <a:rPr lang="en-US" sz="1800" kern="100" dirty="0" err="1">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AzureAD</a:t>
            </a:r>
            <a:r>
              <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rPr>
              <a:t> cache. </a:t>
            </a:r>
          </a:p>
          <a:p>
            <a:pPr marL="0" indent="0">
              <a:buNone/>
            </a:pPr>
            <a:endParaRPr lang="en-US" sz="1800" kern="100" dirty="0">
              <a:solidFill>
                <a:srgbClr val="000000"/>
              </a:solidFill>
              <a:highlight>
                <a:srgbClr val="FFFFFF"/>
              </a:highlight>
              <a:latin typeface="Calibri" panose="020F0502020204030204" pitchFamily="34" charset="0"/>
              <a:ea typeface="等线" panose="02010600030101010101" pitchFamily="2" charset="-122"/>
              <a:cs typeface="Calibri" panose="020F0502020204030204" pitchFamily="34" charset="0"/>
            </a:endParaRPr>
          </a:p>
          <a:p>
            <a:pPr marL="0" indent="0">
              <a:buNone/>
            </a:pPr>
            <a:r>
              <a:rPr lang="en-US" sz="1800" kern="100" dirty="0">
                <a:solidFill>
                  <a:srgbClr val="000000"/>
                </a:solidFill>
                <a:effectLst/>
                <a:highlight>
                  <a:srgbClr val="FFFFFF"/>
                </a:highlight>
                <a:latin typeface="Calibri" panose="020F0502020204030204" pitchFamily="34" charset="0"/>
                <a:ea typeface="等线" panose="02010600030101010101" pitchFamily="2" charset="-122"/>
                <a:cs typeface="Calibri" panose="020F0502020204030204" pitchFamily="34" charset="0"/>
              </a:rPr>
              <a:t>There are 2 types of Office 365 Management API: Office 365 Service Communications API (retired and </a:t>
            </a:r>
            <a:r>
              <a:rPr lang="en-US" sz="1800" u="sng" kern="100" dirty="0">
                <a:solidFill>
                  <a:srgbClr val="467886"/>
                </a:solidFill>
                <a:effectLst/>
                <a:highlight>
                  <a:srgbClr val="FFFFFF"/>
                </a:highlight>
                <a:latin typeface="Calibri" panose="020F0502020204030204" pitchFamily="34" charset="0"/>
                <a:ea typeface="等线" panose="02010600030101010101" pitchFamily="2" charset="-122"/>
                <a:cs typeface="Calibri" panose="020F0502020204030204" pitchFamily="34" charset="0"/>
                <a:hlinkClick r:id="rId3"/>
              </a:rPr>
              <a:t>Graph API</a:t>
            </a:r>
            <a:r>
              <a:rPr lang="en-US" sz="1800" kern="100" dirty="0">
                <a:solidFill>
                  <a:srgbClr val="000000"/>
                </a:solidFill>
                <a:effectLst/>
                <a:highlight>
                  <a:srgbClr val="FFFFFF"/>
                </a:highlight>
                <a:latin typeface="Calibri" panose="020F0502020204030204" pitchFamily="34" charset="0"/>
                <a:ea typeface="等线" panose="02010600030101010101" pitchFamily="2" charset="-122"/>
                <a:cs typeface="Calibri" panose="020F0502020204030204" pitchFamily="34" charset="0"/>
              </a:rPr>
              <a:t> replaces) and Office 365 Management Activity API. </a:t>
            </a:r>
          </a:p>
          <a:p>
            <a:pPr marL="0" indent="0">
              <a:buNone/>
            </a:pPr>
            <a:r>
              <a:rPr lang="en-US" sz="1800" kern="100" dirty="0">
                <a:solidFill>
                  <a:srgbClr val="000000"/>
                </a:solidFill>
                <a:effectLst/>
                <a:highlight>
                  <a:srgbClr val="FFFFFF"/>
                </a:highlight>
                <a:latin typeface="Calibri" panose="020F0502020204030204" pitchFamily="34" charset="0"/>
                <a:ea typeface="等线" panose="02010600030101010101" pitchFamily="2" charset="-122"/>
                <a:cs typeface="Calibri" panose="020F0502020204030204" pitchFamily="34" charset="0"/>
              </a:rPr>
              <a:t>For different environments, we have relevant resource URLs:</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Commercial</a:t>
            </a:r>
            <a:r>
              <a:rPr lang="en-US" sz="1600"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 </a:t>
            </a:r>
            <a:r>
              <a:rPr lang="en-US" sz="1600" u="sng"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hlinkClick r:id="rId4">
                  <a:extLst>
                    <a:ext uri="{A12FA001-AC4F-418D-AE19-62706E023703}">
                      <ahyp:hlinkClr xmlns:ahyp="http://schemas.microsoft.com/office/drawing/2018/hyperlinkcolor" val="tx"/>
                    </a:ext>
                  </a:extLst>
                </a:hlinkClick>
              </a:rPr>
              <a:t>https://manage.office.com</a:t>
            </a:r>
            <a:endParaRPr lang="en-US" sz="1600" u="sng"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GCC government: </a:t>
            </a:r>
            <a:r>
              <a:rPr lang="en-US" sz="1600" u="sng"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hlinkClick r:id="rId5">
                  <a:extLst>
                    <a:ext uri="{A12FA001-AC4F-418D-AE19-62706E023703}">
                      <ahyp:hlinkClr xmlns:ahyp="http://schemas.microsoft.com/office/drawing/2018/hyperlinkcolor" val="tx"/>
                    </a:ext>
                  </a:extLst>
                </a:hlinkClick>
              </a:rPr>
              <a:t>https://manage-gcc.office.com</a:t>
            </a:r>
            <a:r>
              <a:rPr lang="en-US" sz="1600"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    </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GCC High government: </a:t>
            </a:r>
            <a:r>
              <a:rPr lang="en-US" sz="1600" u="sng"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hlinkClick r:id="rId6">
                  <a:extLst>
                    <a:ext uri="{A12FA001-AC4F-418D-AE19-62706E023703}">
                      <ahyp:hlinkClr xmlns:ahyp="http://schemas.microsoft.com/office/drawing/2018/hyperlinkcolor" val="tx"/>
                    </a:ext>
                  </a:extLst>
                </a:hlinkClick>
              </a:rPr>
              <a:t>https://manage.office365.us</a:t>
            </a:r>
            <a:r>
              <a:rPr lang="en-US" sz="1600" kern="0" dirty="0">
                <a:effectLst/>
                <a:highlight>
                  <a:srgbClr val="FFFFFF"/>
                </a:highlight>
                <a:latin typeface="Calibri" panose="020F0502020204030204" pitchFamily="34" charset="0"/>
                <a:ea typeface="宋体" panose="02010600030101010101" pitchFamily="2" charset="-122"/>
                <a:cs typeface="Calibri" panose="020F0502020204030204" pitchFamily="34" charset="0"/>
              </a:rPr>
              <a:t>  </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kern="0" dirty="0">
                <a:effectLst/>
                <a:latin typeface="Calibri" panose="020F0502020204030204" pitchFamily="34" charset="0"/>
                <a:ea typeface="宋体" panose="02010600030101010101" pitchFamily="2" charset="-122"/>
                <a:cs typeface="Calibri" panose="020F0502020204030204" pitchFamily="34" charset="0"/>
              </a:rPr>
              <a:t>DoD government:  </a:t>
            </a:r>
            <a:r>
              <a:rPr lang="en-US" sz="1600" u="sng" kern="0" dirty="0">
                <a:effectLst/>
                <a:latin typeface="Calibri" panose="020F0502020204030204" pitchFamily="34" charset="0"/>
                <a:ea typeface="宋体" panose="02010600030101010101" pitchFamily="2" charset="-122"/>
                <a:cs typeface="Calibri" panose="020F0502020204030204" pitchFamily="34" charset="0"/>
                <a:hlinkClick r:id="rId7">
                  <a:extLst>
                    <a:ext uri="{A12FA001-AC4F-418D-AE19-62706E023703}">
                      <ahyp:hlinkClr xmlns:ahyp="http://schemas.microsoft.com/office/drawing/2018/hyperlinkcolor" val="tx"/>
                    </a:ext>
                  </a:extLst>
                </a:hlinkClick>
              </a:rPr>
              <a:t>https://manage.protection.apps.mil</a:t>
            </a:r>
            <a:r>
              <a:rPr lang="en-US" sz="1600" kern="0" dirty="0">
                <a:effectLst/>
                <a:latin typeface="Calibri" panose="020F0502020204030204" pitchFamily="34" charset="0"/>
                <a:ea typeface="宋体" panose="02010600030101010101" pitchFamily="2" charset="-122"/>
                <a:cs typeface="Calibri" panose="020F0502020204030204" pitchFamily="34" charset="0"/>
              </a:rPr>
              <a:t> </a:t>
            </a:r>
          </a:p>
          <a:p>
            <a:pPr marL="342900" indent="-342900">
              <a:lnSpc>
                <a:spcPct val="115000"/>
              </a:lnSpc>
              <a:spcBef>
                <a:spcPts val="0"/>
              </a:spcBef>
              <a:buSzPts val="1000"/>
              <a:buFont typeface="Symbol" panose="05050102010706020507" pitchFamily="18" charset="2"/>
              <a:buChar char=""/>
              <a:tabLst>
                <a:tab pos="457200" algn="l"/>
              </a:tabLst>
            </a:pPr>
            <a:r>
              <a:rPr lang="en-US" sz="1600" b="1" kern="0" dirty="0" err="1">
                <a:latin typeface="Calibri" panose="020F0502020204030204" pitchFamily="34" charset="0"/>
                <a:ea typeface="宋体" panose="02010600030101010101" pitchFamily="2" charset="-122"/>
                <a:cs typeface="Calibri" panose="020F0502020204030204" pitchFamily="34" charset="0"/>
              </a:rPr>
              <a:t>GallatinPlan</a:t>
            </a:r>
            <a:r>
              <a:rPr lang="en-US" sz="1600" b="1" kern="0" dirty="0">
                <a:latin typeface="Calibri" panose="020F0502020204030204" pitchFamily="34" charset="0"/>
                <a:ea typeface="宋体" panose="02010600030101010101" pitchFamily="2" charset="-122"/>
                <a:cs typeface="Calibri" panose="020F0502020204030204" pitchFamily="34" charset="0"/>
              </a:rPr>
              <a:t>: </a:t>
            </a:r>
            <a:r>
              <a:rPr lang="en-US" sz="1600" u="sng" kern="0" dirty="0">
                <a:latin typeface="Calibri" panose="020F0502020204030204" pitchFamily="34" charset="0"/>
                <a:ea typeface="宋体" panose="02010600030101010101" pitchFamily="2" charset="-122"/>
                <a:cs typeface="Calibri" panose="020F0502020204030204" pitchFamily="34" charset="0"/>
              </a:rPr>
              <a:t>https://manage.office365.cn</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endParaRPr lang="en-US" sz="1600" kern="100" dirty="0">
              <a:effectLst/>
              <a:latin typeface="Calibri" panose="020F0502020204030204" pitchFamily="34" charset="0"/>
              <a:ea typeface="等线" panose="02010600030101010101" pitchFamily="2" charset="-122"/>
              <a:cs typeface="Calibri" panose="020F0502020204030204" pitchFamily="34" charset="0"/>
            </a:endParaRPr>
          </a:p>
          <a:p>
            <a:pPr marL="0" marR="0" indent="0">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74960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6D200804-5E32-7799-4B83-6C636F7695AC}"/>
              </a:ext>
            </a:extLst>
          </p:cNvPr>
          <p:cNvSpPr txBox="1">
            <a:spLocks/>
          </p:cNvSpPr>
          <p:nvPr/>
        </p:nvSpPr>
        <p:spPr>
          <a:xfrm>
            <a:off x="621792" y="1161288"/>
            <a:ext cx="3602736" cy="45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spcAft>
                <a:spcPts val="600"/>
              </a:spcAft>
            </a:pPr>
            <a:r>
              <a:rPr lang="en-US" sz="1800" dirty="0"/>
              <a:t>Part 1: What is Office365 Management API</a:t>
            </a:r>
            <a:br>
              <a:rPr lang="en-US" dirty="0"/>
            </a:br>
            <a:r>
              <a:rPr lang="en-US" dirty="0"/>
              <a:t>Scope</a:t>
            </a:r>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TextBox 6">
            <a:extLst>
              <a:ext uri="{FF2B5EF4-FFF2-40B4-BE49-F238E27FC236}">
                <a16:creationId xmlns:a16="http://schemas.microsoft.com/office/drawing/2014/main" id="{B792E592-AA24-BCC1-CC8E-BED0C44DD1B6}"/>
              </a:ext>
            </a:extLst>
          </p:cNvPr>
          <p:cNvGraphicFramePr/>
          <p:nvPr>
            <p:extLst>
              <p:ext uri="{D42A27DB-BD31-4B8C-83A1-F6EECF244321}">
                <p14:modId xmlns:p14="http://schemas.microsoft.com/office/powerpoint/2010/main" val="333480965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54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6D200804-5E32-7799-4B83-6C636F7695AC}"/>
              </a:ext>
            </a:extLst>
          </p:cNvPr>
          <p:cNvSpPr txBox="1">
            <a:spLocks/>
          </p:cNvSpPr>
          <p:nvPr/>
        </p:nvSpPr>
        <p:spPr>
          <a:xfrm>
            <a:off x="836676" y="239949"/>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pPr>
            <a:r>
              <a:rPr lang="en-US" sz="2000" dirty="0"/>
              <a:t>Part 1: What is Office365 Management API</a:t>
            </a:r>
            <a:br>
              <a:rPr lang="en-US" sz="2800" dirty="0"/>
            </a:br>
            <a:r>
              <a:rPr lang="en-US" sz="2800" dirty="0"/>
              <a:t>Process</a:t>
            </a:r>
            <a:endParaRPr lang="en-US" dirty="0"/>
          </a:p>
        </p:txBody>
      </p:sp>
      <p:sp>
        <p:nvSpPr>
          <p:cNvPr id="4" name="Rectangle 3">
            <a:extLst>
              <a:ext uri="{FF2B5EF4-FFF2-40B4-BE49-F238E27FC236}">
                <a16:creationId xmlns:a16="http://schemas.microsoft.com/office/drawing/2014/main" id="{1D1058BF-D11B-2012-2F3A-A8A8F6474ABF}"/>
              </a:ext>
            </a:extLst>
          </p:cNvPr>
          <p:cNvSpPr/>
          <p:nvPr/>
        </p:nvSpPr>
        <p:spPr>
          <a:xfrm>
            <a:off x="836676" y="3361037"/>
            <a:ext cx="1433384"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User actions</a:t>
            </a:r>
          </a:p>
        </p:txBody>
      </p:sp>
      <p:cxnSp>
        <p:nvCxnSpPr>
          <p:cNvPr id="9" name="Straight Arrow Connector 8">
            <a:extLst>
              <a:ext uri="{FF2B5EF4-FFF2-40B4-BE49-F238E27FC236}">
                <a16:creationId xmlns:a16="http://schemas.microsoft.com/office/drawing/2014/main" id="{005EE589-392C-652C-4B89-5BC5E930DD29}"/>
              </a:ext>
            </a:extLst>
          </p:cNvPr>
          <p:cNvCxnSpPr>
            <a:stCxn id="4" idx="3"/>
          </p:cNvCxnSpPr>
          <p:nvPr/>
        </p:nvCxnSpPr>
        <p:spPr>
          <a:xfrm flipV="1">
            <a:off x="2270060" y="3725562"/>
            <a:ext cx="704335" cy="3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C62C389-1284-F43D-0D45-8F6A59DF676A}"/>
              </a:ext>
            </a:extLst>
          </p:cNvPr>
          <p:cNvSpPr/>
          <p:nvPr/>
        </p:nvSpPr>
        <p:spPr>
          <a:xfrm>
            <a:off x="2986752" y="3361037"/>
            <a:ext cx="1433384"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Office Endpoints</a:t>
            </a:r>
          </a:p>
        </p:txBody>
      </p:sp>
      <p:cxnSp>
        <p:nvCxnSpPr>
          <p:cNvPr id="15" name="Straight Arrow Connector 14">
            <a:extLst>
              <a:ext uri="{FF2B5EF4-FFF2-40B4-BE49-F238E27FC236}">
                <a16:creationId xmlns:a16="http://schemas.microsoft.com/office/drawing/2014/main" id="{B022800E-7270-A7A9-DEF3-B03364DC7857}"/>
              </a:ext>
            </a:extLst>
          </p:cNvPr>
          <p:cNvCxnSpPr/>
          <p:nvPr/>
        </p:nvCxnSpPr>
        <p:spPr>
          <a:xfrm flipV="1">
            <a:off x="4432493" y="3722473"/>
            <a:ext cx="704335" cy="3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BE4F630-B658-EDBF-C8A2-68C2BA7760E5}"/>
              </a:ext>
            </a:extLst>
          </p:cNvPr>
          <p:cNvSpPr/>
          <p:nvPr/>
        </p:nvSpPr>
        <p:spPr>
          <a:xfrm>
            <a:off x="5149185" y="3361037"/>
            <a:ext cx="1433384"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Audit service</a:t>
            </a:r>
          </a:p>
        </p:txBody>
      </p:sp>
      <p:cxnSp>
        <p:nvCxnSpPr>
          <p:cNvPr id="18" name="Connector: Elbow 17">
            <a:extLst>
              <a:ext uri="{FF2B5EF4-FFF2-40B4-BE49-F238E27FC236}">
                <a16:creationId xmlns:a16="http://schemas.microsoft.com/office/drawing/2014/main" id="{403A63CF-AE6E-C0C3-5073-2CB7C999E583}"/>
              </a:ext>
            </a:extLst>
          </p:cNvPr>
          <p:cNvCxnSpPr>
            <a:stCxn id="16" idx="3"/>
          </p:cNvCxnSpPr>
          <p:nvPr/>
        </p:nvCxnSpPr>
        <p:spPr>
          <a:xfrm flipV="1">
            <a:off x="6582569" y="2903838"/>
            <a:ext cx="998301" cy="824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25565-403A-2A3F-3BA2-1A303902DE94}"/>
              </a:ext>
            </a:extLst>
          </p:cNvPr>
          <p:cNvSpPr/>
          <p:nvPr/>
        </p:nvSpPr>
        <p:spPr>
          <a:xfrm>
            <a:off x="7580870" y="2536224"/>
            <a:ext cx="1433384"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Request</a:t>
            </a:r>
          </a:p>
        </p:txBody>
      </p:sp>
      <p:cxnSp>
        <p:nvCxnSpPr>
          <p:cNvPr id="21" name="Connector: Elbow 20">
            <a:extLst>
              <a:ext uri="{FF2B5EF4-FFF2-40B4-BE49-F238E27FC236}">
                <a16:creationId xmlns:a16="http://schemas.microsoft.com/office/drawing/2014/main" id="{F65296B9-26A5-CC22-195B-5D274E062944}"/>
              </a:ext>
            </a:extLst>
          </p:cNvPr>
          <p:cNvCxnSpPr>
            <a:stCxn id="16" idx="3"/>
          </p:cNvCxnSpPr>
          <p:nvPr/>
        </p:nvCxnSpPr>
        <p:spPr>
          <a:xfrm>
            <a:off x="6582569" y="3728651"/>
            <a:ext cx="998301" cy="9545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7E61116-C130-0CE6-3D44-59136D8EA4FF}"/>
              </a:ext>
            </a:extLst>
          </p:cNvPr>
          <p:cNvSpPr/>
          <p:nvPr/>
        </p:nvSpPr>
        <p:spPr>
          <a:xfrm>
            <a:off x="7580870" y="4266421"/>
            <a:ext cx="1433384"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Webhook</a:t>
            </a:r>
          </a:p>
        </p:txBody>
      </p:sp>
      <p:sp>
        <p:nvSpPr>
          <p:cNvPr id="23" name="Rectangle 22">
            <a:extLst>
              <a:ext uri="{FF2B5EF4-FFF2-40B4-BE49-F238E27FC236}">
                <a16:creationId xmlns:a16="http://schemas.microsoft.com/office/drawing/2014/main" id="{BC87F11B-1C32-0D05-20C2-7445DC8AFB71}"/>
              </a:ext>
            </a:extLst>
          </p:cNvPr>
          <p:cNvSpPr/>
          <p:nvPr/>
        </p:nvSpPr>
        <p:spPr>
          <a:xfrm>
            <a:off x="9982199" y="3361037"/>
            <a:ext cx="1850967" cy="735228"/>
          </a:xfrm>
          <a:prstGeom prst="rect">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Customer’s server</a:t>
            </a:r>
          </a:p>
        </p:txBody>
      </p:sp>
      <p:cxnSp>
        <p:nvCxnSpPr>
          <p:cNvPr id="25" name="Connector: Elbow 24">
            <a:extLst>
              <a:ext uri="{FF2B5EF4-FFF2-40B4-BE49-F238E27FC236}">
                <a16:creationId xmlns:a16="http://schemas.microsoft.com/office/drawing/2014/main" id="{85F9C58E-DD1A-B0F4-441B-B7351242A53A}"/>
              </a:ext>
            </a:extLst>
          </p:cNvPr>
          <p:cNvCxnSpPr>
            <a:cxnSpLocks/>
            <a:stCxn id="19" idx="3"/>
            <a:endCxn id="23" idx="1"/>
          </p:cNvCxnSpPr>
          <p:nvPr/>
        </p:nvCxnSpPr>
        <p:spPr>
          <a:xfrm>
            <a:off x="9014254" y="2903838"/>
            <a:ext cx="967945" cy="824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6516CC62-5908-3D42-6656-590555FB04C7}"/>
              </a:ext>
            </a:extLst>
          </p:cNvPr>
          <p:cNvCxnSpPr>
            <a:cxnSpLocks/>
            <a:stCxn id="22" idx="3"/>
            <a:endCxn id="23" idx="1"/>
          </p:cNvCxnSpPr>
          <p:nvPr/>
        </p:nvCxnSpPr>
        <p:spPr>
          <a:xfrm flipV="1">
            <a:off x="9014254" y="3728651"/>
            <a:ext cx="967945" cy="9053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6" grpId="0" animBg="1"/>
      <p:bldP spid="19"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6D200804-5E32-7799-4B83-6C636F7695AC}"/>
              </a:ext>
            </a:extLst>
          </p:cNvPr>
          <p:cNvSpPr txBox="1">
            <a:spLocks/>
          </p:cNvSpPr>
          <p:nvPr/>
        </p:nvSpPr>
        <p:spPr>
          <a:xfrm>
            <a:off x="836676" y="239949"/>
            <a:ext cx="10515600" cy="127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ts val="4000"/>
              </a:lnSpc>
            </a:pPr>
            <a:r>
              <a:rPr lang="en-US" sz="2000"/>
              <a:t>Part 1: What is Management API</a:t>
            </a:r>
            <a:br>
              <a:rPr lang="en-US" sz="2800"/>
            </a:br>
            <a:r>
              <a:rPr lang="en-US" sz="2800"/>
              <a:t>Webhook</a:t>
            </a:r>
            <a:endParaRPr lang="en-US"/>
          </a:p>
        </p:txBody>
      </p:sp>
      <p:sp>
        <p:nvSpPr>
          <p:cNvPr id="2" name="TextBox 1">
            <a:extLst>
              <a:ext uri="{FF2B5EF4-FFF2-40B4-BE49-F238E27FC236}">
                <a16:creationId xmlns:a16="http://schemas.microsoft.com/office/drawing/2014/main" id="{7E556E0F-4A35-8A6B-5A6A-E55CD2450816}"/>
              </a:ext>
            </a:extLst>
          </p:cNvPr>
          <p:cNvSpPr txBox="1"/>
          <p:nvPr/>
        </p:nvSpPr>
        <p:spPr>
          <a:xfrm>
            <a:off x="914400" y="2502244"/>
            <a:ext cx="10280822" cy="3048014"/>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Webhook: </a:t>
            </a:r>
            <a:r>
              <a:rPr lang="en-US" dirty="0">
                <a:latin typeface="Calibri" panose="020F0502020204030204" pitchFamily="34" charset="0"/>
                <a:ea typeface="DengXian" panose="02010600030101010101" pitchFamily="2" charset="-122"/>
                <a:cs typeface="Times New Roman" panose="02020603050405020304" pitchFamily="18" charset="0"/>
              </a:rPr>
              <a:t>A webhook is a mechanism that allows applications to push real-time information to other applications.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It operates through HTTP callbacks, enabling event notifications between servers. The working principle of webhooks is based on the publish/subscribe model, where one application registers interest in specific events with another application, and once an event occurs, data is pushed directly to a predefined URL.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Compared with Polling, it is </a:t>
            </a:r>
            <a:r>
              <a:rPr lang="en-US" sz="1800" i="1" dirty="0">
                <a:effectLst/>
                <a:latin typeface="Calibri" panose="020F0502020204030204" pitchFamily="34" charset="0"/>
                <a:ea typeface="DengXian" panose="02010600030101010101" pitchFamily="2" charset="-122"/>
                <a:cs typeface="Times New Roman" panose="02020603050405020304" pitchFamily="18" charset="0"/>
              </a:rPr>
              <a:t>real-time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and </a:t>
            </a:r>
            <a:r>
              <a:rPr lang="en-US" sz="1800" i="1" dirty="0">
                <a:effectLst/>
                <a:latin typeface="Calibri" panose="020F0502020204030204" pitchFamily="34" charset="0"/>
                <a:ea typeface="DengXian" panose="02010600030101010101" pitchFamily="2" charset="-122"/>
                <a:cs typeface="Times New Roman" panose="02020603050405020304" pitchFamily="18" charset="0"/>
              </a:rPr>
              <a:t>Lightweight</a:t>
            </a:r>
            <a:r>
              <a:rPr lang="en-US" sz="1800" dirty="0">
                <a:effectLst/>
                <a:latin typeface="Calibri" panose="020F0502020204030204" pitchFamily="34" charset="0"/>
                <a:ea typeface="DengXian" panose="02010600030101010101" pitchFamily="2" charset="-122"/>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Compared with WebSocket, it is </a:t>
            </a:r>
            <a:r>
              <a:rPr lang="en-US" sz="1800" i="1" dirty="0">
                <a:effectLst/>
                <a:latin typeface="Calibri" panose="020F0502020204030204" pitchFamily="34" charset="0"/>
                <a:ea typeface="DengXian" panose="02010600030101010101" pitchFamily="2" charset="-122"/>
                <a:cs typeface="Times New Roman" panose="02020603050405020304" pitchFamily="18" charset="0"/>
              </a:rPr>
              <a:t>Lightweight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and </a:t>
            </a:r>
            <a:r>
              <a:rPr lang="en-US" sz="1800" i="1" dirty="0">
                <a:effectLst/>
                <a:latin typeface="Calibri" panose="020F0502020204030204" pitchFamily="34" charset="0"/>
                <a:ea typeface="DengXian" panose="02010600030101010101" pitchFamily="2" charset="-122"/>
                <a:cs typeface="Times New Roman" panose="02020603050405020304" pitchFamily="18" charset="0"/>
              </a:rPr>
              <a:t>Simple Configuration</a:t>
            </a:r>
          </a:p>
          <a:p>
            <a:pPr marL="342900" marR="0" lvl="0" indent="-342900">
              <a:lnSpc>
                <a:spcPct val="107000"/>
              </a:lnSpc>
              <a:spcBef>
                <a:spcPts val="0"/>
              </a:spcBef>
              <a:spcAft>
                <a:spcPts val="800"/>
              </a:spcAft>
              <a:buFont typeface="Symbol" panose="05050102010706020507" pitchFamily="18" charset="2"/>
              <a:buChar char=""/>
            </a:pPr>
            <a:r>
              <a:rPr lang="en-US" i="1" dirty="0">
                <a:latin typeface="Calibri" panose="020F0502020204030204" pitchFamily="34" charset="0"/>
                <a:ea typeface="DengXian" panose="02010600030101010101" pitchFamily="2" charset="-122"/>
                <a:cs typeface="Times New Roman" panose="02020603050405020304" pitchFamily="18" charset="0"/>
              </a:rPr>
              <a:t>Use </a:t>
            </a:r>
            <a:r>
              <a:rPr lang="en-US" i="1" dirty="0">
                <a:latin typeface="Calibri" panose="020F0502020204030204" pitchFamily="34" charset="0"/>
                <a:ea typeface="DengXian" panose="02010600030101010101" pitchFamily="2" charset="-122"/>
                <a:cs typeface="Times New Roman" panose="02020603050405020304" pitchFamily="18" charset="0"/>
                <a:hlinkClick r:id="rId3"/>
              </a:rPr>
              <a:t>Azure Function demo</a:t>
            </a:r>
            <a:r>
              <a:rPr lang="en-US" i="1" dirty="0">
                <a:latin typeface="Calibri" panose="020F0502020204030204" pitchFamily="34" charset="0"/>
                <a:ea typeface="DengXian" panose="02010600030101010101" pitchFamily="2" charset="-122"/>
                <a:cs typeface="Times New Roman" panose="02020603050405020304" pitchFamily="18" charset="0"/>
              </a:rPr>
              <a:t> to play webhook with Office365 Management API</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001426985"/>
      </p:ext>
    </p:extLst>
  </p:cSld>
  <p:clrMapOvr>
    <a:masterClrMapping/>
  </p:clrMapOvr>
</p:sld>
</file>

<file path=ppt/theme/theme1.xml><?xml version="1.0" encoding="utf-8"?>
<a:theme xmlns:a="http://schemas.openxmlformats.org/drawingml/2006/main" name="AccentBox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FCE7465108B24798D822830A0BF5E7" ma:contentTypeVersion="20" ma:contentTypeDescription="Create a new document." ma:contentTypeScope="" ma:versionID="22549fd5304c7cf440f0bcbc1a804a71">
  <xsd:schema xmlns:xsd="http://www.w3.org/2001/XMLSchema" xmlns:xs="http://www.w3.org/2001/XMLSchema" xmlns:p="http://schemas.microsoft.com/office/2006/metadata/properties" xmlns:ns1="http://schemas.microsoft.com/sharepoint/v3" xmlns:ns2="f03714a1-775a-4bd3-aaf4-435284f863e9" xmlns:ns3="cae0d5f6-9d1d-4745-bab8-e0428eac7f03" targetNamespace="http://schemas.microsoft.com/office/2006/metadata/properties" ma:root="true" ma:fieldsID="5e64714058be910a156974cb704fed03" ns1:_="" ns2:_="" ns3:_="">
    <xsd:import namespace="http://schemas.microsoft.com/sharepoint/v3"/>
    <xsd:import namespace="f03714a1-775a-4bd3-aaf4-435284f863e9"/>
    <xsd:import namespace="cae0d5f6-9d1d-4745-bab8-e0428eac7f03"/>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DateTaken" minOccurs="0"/>
                <xsd:element ref="ns2:MediaServiceOCR" minOccurs="0"/>
                <xsd:element ref="ns2:MediaServiceLocation"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3714a1-775a-4bd3-aaf4-435284f863e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0d5f6-9d1d-4745-bab8-e0428eac7f0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hidden="true" ma:internalName="LastSharedByUser" ma:readOnly="true">
      <xsd:simpleType>
        <xsd:restriction base="dms:Note"/>
      </xsd:simpleType>
    </xsd:element>
    <xsd:element name="LastSharedByTime" ma:index="14"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5C8D8A-8BE0-4AF6-8444-632900F8B6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03714a1-775a-4bd3-aaf4-435284f863e9"/>
    <ds:schemaRef ds:uri="cae0d5f6-9d1d-4745-bab8-e0428eac7f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07D3BE-4BA7-4B0E-9567-2D198A691CBF}">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146</TotalTime>
  <Words>3336</Words>
  <Application>Microsoft Office PowerPoint</Application>
  <PresentationFormat>Widescreen</PresentationFormat>
  <Paragraphs>388</Paragraphs>
  <Slides>53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 Unicode MS</vt:lpstr>
      <vt:lpstr>SFMono-Regular</vt:lpstr>
      <vt:lpstr>Aptos</vt:lpstr>
      <vt:lpstr>Arial</vt:lpstr>
      <vt:lpstr>Avenir Next LT Pro</vt:lpstr>
      <vt:lpstr>Calibri</vt:lpstr>
      <vt:lpstr>Segoe UI</vt:lpstr>
      <vt:lpstr>Symbol</vt:lpstr>
      <vt:lpstr>AccentBoxVTI</vt:lpstr>
      <vt:lpstr>Office 365 Management API Introduction</vt:lpstr>
      <vt:lpstr>Purpose</vt:lpstr>
      <vt:lpstr>Agenda</vt:lpstr>
      <vt:lpstr>Part 1: What is Office 365 Management API</vt:lpstr>
      <vt:lpstr>Part 1: What is Management API Definition</vt:lpstr>
      <vt:lpstr>Part 1: What is Management API Definition</vt:lpstr>
      <vt:lpstr>PowerPoint Presentation</vt:lpstr>
      <vt:lpstr>PowerPoint Presentation</vt:lpstr>
      <vt:lpstr>PowerPoint Presentation</vt:lpstr>
      <vt:lpstr>Part 2: How to call Office 365 Management API</vt:lpstr>
      <vt:lpstr>PowerPoint Presentation</vt:lpstr>
      <vt:lpstr>Step 1: Register your application in Microsoft Entra ID</vt:lpstr>
      <vt:lpstr>Step 2: Get Office 365 tenant admin consent</vt:lpstr>
      <vt:lpstr>Step 3: Request access tokens from Microsoft Entra ID </vt:lpstr>
      <vt:lpstr>Step 4 Generate a valid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 Troubleshooting &amp;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4:PowerShell module for Office365 management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API</dc:title>
  <dc:creator>Haoran Bi</dc:creator>
  <cp:lastModifiedBy>Qi Dong</cp:lastModifiedBy>
  <cp:revision>4</cp:revision>
  <dcterms:created xsi:type="dcterms:W3CDTF">2023-11-30T12:35:40Z</dcterms:created>
  <dcterms:modified xsi:type="dcterms:W3CDTF">2024-05-16T08:43:32Z</dcterms:modified>
</cp:coreProperties>
</file>