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2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3.xml" ContentType="application/vnd.openxmlformats-officedocument.presentationml.notesSlide+xml"/>
  <Override PartName="/ppt/tags/tag5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3" r:id="rId1"/>
  </p:sldMasterIdLst>
  <p:notesMasterIdLst>
    <p:notesMasterId r:id="rId7"/>
  </p:notesMasterIdLst>
  <p:handoutMasterIdLst>
    <p:handoutMasterId r:id="rId8"/>
  </p:handoutMasterIdLst>
  <p:sldIdLst>
    <p:sldId id="256" r:id="rId2"/>
    <p:sldId id="262" r:id="rId3"/>
    <p:sldId id="272" r:id="rId4"/>
    <p:sldId id="273" r:id="rId5"/>
    <p:sldId id="271" r:id="rId6"/>
  </p:sldIdLst>
  <p:sldSz cx="12195175" cy="6858000"/>
  <p:notesSz cx="6797675" cy="9926638"/>
  <p:custDataLst>
    <p:tags r:id="rId9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94">
          <p15:clr>
            <a:srgbClr val="A4A3A4"/>
          </p15:clr>
        </p15:guide>
        <p15:guide id="2" orient="horz" pos="1080">
          <p15:clr>
            <a:srgbClr val="A4A3A4"/>
          </p15:clr>
        </p15:guide>
        <p15:guide id="3" pos="3703">
          <p15:clr>
            <a:srgbClr val="A4A3A4"/>
          </p15:clr>
        </p15:guide>
        <p15:guide id="4" pos="4045">
          <p15:clr>
            <a:srgbClr val="A4A3A4"/>
          </p15:clr>
        </p15:guide>
        <p15:guide id="5" pos="7447">
          <p15:clr>
            <a:srgbClr val="A4A3A4"/>
          </p15:clr>
        </p15:guide>
        <p15:guide id="6" pos="3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E8C"/>
    <a:srgbClr val="F2F2F2"/>
    <a:srgbClr val="E0E1DD"/>
    <a:srgbClr val="BCBDBC"/>
    <a:srgbClr val="9A9B9C"/>
    <a:srgbClr val="8B8D8E"/>
    <a:srgbClr val="747678"/>
    <a:srgbClr val="4D4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00" autoAdjust="0"/>
  </p:normalViewPr>
  <p:slideViewPr>
    <p:cSldViewPr snapToGrid="0" snapToObjects="1">
      <p:cViewPr varScale="1">
        <p:scale>
          <a:sx n="68" d="100"/>
          <a:sy n="68" d="100"/>
        </p:scale>
        <p:origin x="816" y="78"/>
      </p:cViewPr>
      <p:guideLst>
        <p:guide orient="horz" pos="3894"/>
        <p:guide orient="horz" pos="1080"/>
        <p:guide pos="3703"/>
        <p:guide pos="4045"/>
        <p:guide pos="7447"/>
        <p:guide pos="3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9898B0-6137-45D6-B543-4A674D639E4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05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8287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7EBB81-5D7D-4823-A86E-36E7070DFA5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242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7AEE1A-DCB9-4149-AD05-E228E9E3661B}" type="slidenum">
              <a:rPr lang="de-DE"/>
              <a:pPr/>
              <a:t>2</a:t>
            </a:fld>
            <a:endParaRPr lang="de-DE"/>
          </a:p>
        </p:txBody>
      </p:sp>
      <p:sp>
        <p:nvSpPr>
          <p:cNvPr id="32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" y="771525"/>
            <a:ext cx="6572250" cy="3697288"/>
          </a:xfrm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7AEE1A-DCB9-4149-AD05-E228E9E3661B}" type="slidenum">
              <a:rPr lang="de-DE"/>
              <a:pPr/>
              <a:t>3</a:t>
            </a:fld>
            <a:endParaRPr lang="de-DE"/>
          </a:p>
        </p:txBody>
      </p:sp>
      <p:sp>
        <p:nvSpPr>
          <p:cNvPr id="32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" y="771525"/>
            <a:ext cx="6572250" cy="3697288"/>
          </a:xfrm>
          <a:ln/>
        </p:spPr>
      </p:sp>
    </p:spTree>
    <p:extLst>
      <p:ext uri="{BB962C8B-B14F-4D97-AF65-F5344CB8AC3E}">
        <p14:creationId xmlns:p14="http://schemas.microsoft.com/office/powerpoint/2010/main" val="700857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7AEE1A-DCB9-4149-AD05-E228E9E3661B}" type="slidenum">
              <a:rPr lang="de-DE"/>
              <a:pPr/>
              <a:t>4</a:t>
            </a:fld>
            <a:endParaRPr lang="de-DE"/>
          </a:p>
        </p:txBody>
      </p:sp>
      <p:sp>
        <p:nvSpPr>
          <p:cNvPr id="32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" y="771525"/>
            <a:ext cx="6572250" cy="3697288"/>
          </a:xfrm>
          <a:ln/>
        </p:spPr>
      </p:sp>
    </p:spTree>
    <p:extLst>
      <p:ext uri="{BB962C8B-B14F-4D97-AF65-F5344CB8AC3E}">
        <p14:creationId xmlns:p14="http://schemas.microsoft.com/office/powerpoint/2010/main" val="1281088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12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468000" y="306389"/>
            <a:ext cx="8280440" cy="9286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noProof="0"/>
              <a:t>Click to edit Master title style</a:t>
            </a:r>
            <a:endParaRPr lang="de-DE" noProof="0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450" y="341313"/>
            <a:ext cx="463550" cy="46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403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307975"/>
            <a:ext cx="9720000" cy="9413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708151"/>
            <a:ext cx="5400000" cy="4462463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4375" indent="-171450" algn="l" rtl="0" eaLnBrk="0" fontAlgn="base" hangingPunct="0">
              <a:spcBef>
                <a:spcPct val="0"/>
              </a:spcBef>
              <a:spcAft>
                <a:spcPct val="0"/>
              </a:spcAft>
              <a:defRPr lang="de-DE" sz="1400" dirty="0" smtClean="0">
                <a:solidFill>
                  <a:schemeClr val="tx1"/>
                </a:solidFill>
                <a:latin typeface="+mn-lt"/>
              </a:defRPr>
            </a:lvl3pPr>
            <a:lvl4pPr marL="1081088" indent="-177800" algn="l" rtl="0" eaLnBrk="0" fontAlgn="base" hangingPunct="0">
              <a:spcBef>
                <a:spcPct val="0"/>
              </a:spcBef>
              <a:spcAft>
                <a:spcPct val="0"/>
              </a:spcAft>
              <a:defRPr lang="de-DE" sz="1200" dirty="0" smtClean="0">
                <a:solidFill>
                  <a:schemeClr val="tx1"/>
                </a:solidFill>
                <a:latin typeface="+mn-lt"/>
              </a:defRPr>
            </a:lvl4pPr>
            <a:lvl5pPr marL="1438275" indent="-177800" algn="l" rtl="0" eaLnBrk="0" fontAlgn="base" hangingPunct="0">
              <a:spcBef>
                <a:spcPct val="0"/>
              </a:spcBef>
              <a:spcAft>
                <a:spcPct val="0"/>
              </a:spcAft>
              <a:defRPr lang="de-DE" sz="1000" dirty="0">
                <a:solidFill>
                  <a:schemeClr val="tx1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08000" y="1708151"/>
            <a:ext cx="5400000" cy="4462463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4375" indent="-171450" algn="l" rtl="0" eaLnBrk="0" fontAlgn="base" hangingPunct="0">
              <a:spcBef>
                <a:spcPct val="0"/>
              </a:spcBef>
              <a:spcAft>
                <a:spcPct val="0"/>
              </a:spcAft>
              <a:defRPr lang="de-DE" sz="1400" dirty="0" smtClean="0">
                <a:solidFill>
                  <a:schemeClr val="tx1"/>
                </a:solidFill>
                <a:latin typeface="+mn-lt"/>
              </a:defRPr>
            </a:lvl3pPr>
            <a:lvl4pPr marL="1081088" indent="-177800" algn="l" rtl="0" eaLnBrk="0" fontAlgn="base" hangingPunct="0">
              <a:spcBef>
                <a:spcPct val="0"/>
              </a:spcBef>
              <a:spcAft>
                <a:spcPct val="0"/>
              </a:spcAft>
              <a:defRPr lang="de-DE" sz="1200" dirty="0" smtClean="0">
                <a:solidFill>
                  <a:schemeClr val="tx1"/>
                </a:solidFill>
                <a:latin typeface="+mn-lt"/>
              </a:defRPr>
            </a:lvl4pPr>
            <a:lvl5pPr marL="1438275" indent="-177800" algn="l" rtl="0" eaLnBrk="0" fontAlgn="base" hangingPunct="0">
              <a:spcBef>
                <a:spcPct val="0"/>
              </a:spcBef>
              <a:spcAft>
                <a:spcPct val="0"/>
              </a:spcAft>
              <a:defRPr lang="de-DE" sz="1000" dirty="0">
                <a:solidFill>
                  <a:schemeClr val="tx1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150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151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02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Abschluss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250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000" y="1708151"/>
            <a:ext cx="11340000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68000" y="307975"/>
            <a:ext cx="9720000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</a:t>
            </a:r>
            <a:endParaRPr lang="en-US" dirty="0"/>
          </a:p>
        </p:txBody>
      </p:sp>
      <p:sp>
        <p:nvSpPr>
          <p:cNvPr id="1029" name="Line 9"/>
          <p:cNvSpPr>
            <a:spLocks noChangeShapeType="1"/>
          </p:cNvSpPr>
          <p:nvPr/>
        </p:nvSpPr>
        <p:spPr bwMode="auto">
          <a:xfrm flipV="1">
            <a:off x="0" y="1258888"/>
            <a:ext cx="12190941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0" name="Line 26"/>
          <p:cNvSpPr>
            <a:spLocks noChangeShapeType="1"/>
          </p:cNvSpPr>
          <p:nvPr/>
        </p:nvSpPr>
        <p:spPr bwMode="auto">
          <a:xfrm flipV="1">
            <a:off x="0" y="6569075"/>
            <a:ext cx="12190941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" name="Rectangle 19"/>
          <p:cNvSpPr txBox="1">
            <a:spLocks noChangeArrowheads="1"/>
          </p:cNvSpPr>
          <p:nvPr userDrawn="1"/>
        </p:nvSpPr>
        <p:spPr bwMode="auto">
          <a:xfrm>
            <a:off x="11437488" y="6643689"/>
            <a:ext cx="370512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defTabSz="798513" rtl="0" eaLnBrk="0" fontAlgn="base" hangingPunct="0">
              <a:spcBef>
                <a:spcPct val="0"/>
              </a:spcBef>
              <a:spcAft>
                <a:spcPct val="0"/>
              </a:spcAft>
              <a:defRPr sz="800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CA3F5C4-B150-4B5B-B76B-04B284BB8825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4" name="TW_Footer_3"/>
          <p:cNvSpPr txBox="1">
            <a:spLocks noChangeArrowheads="1"/>
          </p:cNvSpPr>
          <p:nvPr userDrawn="1"/>
        </p:nvSpPr>
        <p:spPr bwMode="auto">
          <a:xfrm>
            <a:off x="9521505" y="6643689"/>
            <a:ext cx="56915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defTabSz="798513" rtl="0" eaLnBrk="1" fontAlgn="base" hangingPunct="1">
              <a:spcBef>
                <a:spcPct val="0"/>
              </a:spcBef>
              <a:spcAft>
                <a:spcPct val="0"/>
              </a:spcAft>
              <a:defRPr sz="800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/>
              <a:t>2021-06-09</a:t>
            </a:r>
            <a:endParaRPr lang="de-DE" dirty="0"/>
          </a:p>
        </p:txBody>
      </p:sp>
      <p:sp>
        <p:nvSpPr>
          <p:cNvPr id="2" name="TW_Footer_1"/>
          <p:cNvSpPr txBox="1"/>
          <p:nvPr userDrawn="1"/>
        </p:nvSpPr>
        <p:spPr>
          <a:xfrm>
            <a:off x="467999" y="6643690"/>
            <a:ext cx="8280000" cy="161925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defTabSz="798513" eaLnBrk="1" hangingPunct="1">
              <a:defRPr sz="800">
                <a:latin typeface="Arial Narrow" pitchFamily="34" charset="0"/>
              </a:defRPr>
            </a:lvl1pPr>
          </a:lstStyle>
          <a:p>
            <a:pPr lvl="0"/>
            <a:r>
              <a:rPr lang="de-DE"/>
              <a:t>Carl Zeiss Pvt. Ltd., APAC Digital Solutions Team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450" y="341313"/>
            <a:ext cx="463550" cy="4635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0" r:id="rId2"/>
    <p:sldLayoutId id="2147483701" r:id="rId3"/>
    <p:sldLayoutId id="2147483702" r:id="rId4"/>
    <p:sldLayoutId id="2147483703" r:id="rId5"/>
    <p:sldLayoutId id="2147483705" r:id="rId6"/>
  </p:sldLayoutIdLst>
  <p:hf sldNum="0"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3538" indent="-184150" algn="l" rtl="0" eaLnBrk="1" fontAlgn="base" hangingPunct="1">
        <a:spcBef>
          <a:spcPct val="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714375" indent="-171450" algn="l" rtl="0" eaLnBrk="1" fontAlgn="base" hangingPunct="1">
        <a:spcBef>
          <a:spcPct val="0"/>
        </a:spcBef>
        <a:spcAft>
          <a:spcPct val="0"/>
        </a:spcAft>
        <a:buClr>
          <a:schemeClr val="accent1"/>
        </a:buClr>
        <a:buChar char="-"/>
        <a:defRPr sz="14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081088" indent="-177800" algn="l" rtl="0" eaLnBrk="1" fontAlgn="base" hangingPunct="1"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1438275" indent="-177800" algn="l" rtl="0" eaLnBrk="1" fontAlgn="base" hangingPunct="1">
        <a:spcBef>
          <a:spcPct val="0"/>
        </a:spcBef>
        <a:spcAft>
          <a:spcPct val="0"/>
        </a:spcAft>
        <a:buFont typeface="Arial" charset="0"/>
        <a:buChar char="»"/>
        <a:defRPr sz="1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1895475" indent="-177800" algn="l" rtl="0" eaLnBrk="1" fontAlgn="base" hangingPunct="1">
        <a:spcBef>
          <a:spcPct val="0"/>
        </a:spcBef>
        <a:spcAft>
          <a:spcPct val="0"/>
        </a:spcAft>
        <a:buFont typeface="Arial" charset="0"/>
        <a:buChar char="»"/>
        <a:defRPr sz="1000">
          <a:solidFill>
            <a:schemeClr val="tx1"/>
          </a:solidFill>
          <a:latin typeface="+mn-lt"/>
        </a:defRPr>
      </a:lvl6pPr>
      <a:lvl7pPr marL="2352675" indent="-177800" algn="l" rtl="0" eaLnBrk="1" fontAlgn="base" hangingPunct="1">
        <a:spcBef>
          <a:spcPct val="0"/>
        </a:spcBef>
        <a:spcAft>
          <a:spcPct val="0"/>
        </a:spcAft>
        <a:buFont typeface="Arial" charset="0"/>
        <a:buChar char="»"/>
        <a:defRPr sz="1000">
          <a:solidFill>
            <a:schemeClr val="tx1"/>
          </a:solidFill>
          <a:latin typeface="+mn-lt"/>
        </a:defRPr>
      </a:lvl7pPr>
      <a:lvl8pPr marL="2809875" indent="-177800" algn="l" rtl="0" eaLnBrk="1" fontAlgn="base" hangingPunct="1">
        <a:spcBef>
          <a:spcPct val="0"/>
        </a:spcBef>
        <a:spcAft>
          <a:spcPct val="0"/>
        </a:spcAft>
        <a:buFont typeface="Arial" charset="0"/>
        <a:buChar char="»"/>
        <a:defRPr sz="1000">
          <a:solidFill>
            <a:schemeClr val="tx1"/>
          </a:solidFill>
          <a:latin typeface="+mn-lt"/>
        </a:defRPr>
      </a:lvl8pPr>
      <a:lvl9pPr marL="3267075" indent="-177800" algn="l" rtl="0" eaLnBrk="1" fontAlgn="base" hangingPunct="1">
        <a:spcBef>
          <a:spcPct val="0"/>
        </a:spcBef>
        <a:spcAft>
          <a:spcPct val="0"/>
        </a:spcAft>
        <a:buFont typeface="Arial" charset="0"/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3.jp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slideLayout" Target="../slideLayouts/slideLayout4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0" Type="http://schemas.openxmlformats.org/officeDocument/2006/relationships/image" Target="../media/image4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10" Type="http://schemas.openxmlformats.org/officeDocument/2006/relationships/tags" Target="../tags/tag14.xml"/><Relationship Id="rId19" Type="http://schemas.openxmlformats.org/officeDocument/2006/relationships/notesSlide" Target="../notesSlides/notesSlide1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tags" Target="../tags/tag34.xml"/><Relationship Id="rId18" Type="http://schemas.openxmlformats.org/officeDocument/2006/relationships/slideLayout" Target="../slideLayouts/slideLayout4.xml"/><Relationship Id="rId3" Type="http://schemas.openxmlformats.org/officeDocument/2006/relationships/tags" Target="../tags/tag24.xml"/><Relationship Id="rId21" Type="http://schemas.openxmlformats.org/officeDocument/2006/relationships/image" Target="../media/image6.png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tags" Target="../tags/tag38.xml"/><Relationship Id="rId2" Type="http://schemas.openxmlformats.org/officeDocument/2006/relationships/tags" Target="../tags/tag23.xml"/><Relationship Id="rId16" Type="http://schemas.openxmlformats.org/officeDocument/2006/relationships/tags" Target="../tags/tag37.xml"/><Relationship Id="rId20" Type="http://schemas.openxmlformats.org/officeDocument/2006/relationships/image" Target="../media/image5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5" Type="http://schemas.openxmlformats.org/officeDocument/2006/relationships/tags" Target="../tags/tag26.xml"/><Relationship Id="rId15" Type="http://schemas.openxmlformats.org/officeDocument/2006/relationships/tags" Target="../tags/tag36.xml"/><Relationship Id="rId10" Type="http://schemas.openxmlformats.org/officeDocument/2006/relationships/tags" Target="../tags/tag31.xml"/><Relationship Id="rId19" Type="http://schemas.openxmlformats.org/officeDocument/2006/relationships/notesSlide" Target="../notesSlides/notesSlide2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tags" Target="../tags/tag51.xml"/><Relationship Id="rId18" Type="http://schemas.openxmlformats.org/officeDocument/2006/relationships/slideLayout" Target="../slideLayouts/slideLayout4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17" Type="http://schemas.openxmlformats.org/officeDocument/2006/relationships/tags" Target="../tags/tag55.xml"/><Relationship Id="rId2" Type="http://schemas.openxmlformats.org/officeDocument/2006/relationships/tags" Target="../tags/tag40.xml"/><Relationship Id="rId16" Type="http://schemas.openxmlformats.org/officeDocument/2006/relationships/tags" Target="../tags/tag54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5" Type="http://schemas.openxmlformats.org/officeDocument/2006/relationships/tags" Target="../tags/tag43.xml"/><Relationship Id="rId15" Type="http://schemas.openxmlformats.org/officeDocument/2006/relationships/tags" Target="../tags/tag53.xml"/><Relationship Id="rId10" Type="http://schemas.openxmlformats.org/officeDocument/2006/relationships/tags" Target="../tags/tag48.xml"/><Relationship Id="rId19" Type="http://schemas.openxmlformats.org/officeDocument/2006/relationships/notesSlide" Target="../notesSlides/notesSlide3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box">
            <a:extLst>
              <a:ext uri="{FF2B5EF4-FFF2-40B4-BE49-F238E27FC236}">
                <a16:creationId xmlns:a16="http://schemas.microsoft.com/office/drawing/2014/main" id="{E992BA0F-79D9-46E2-BABB-7E16AC61FB73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200714" y="217484"/>
            <a:ext cx="8280440" cy="928687"/>
          </a:xfrm>
          <a:noFill/>
          <a:ln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90000"/>
          <a:lstStyle/>
          <a:p>
            <a:r>
              <a:rPr lang="en-US" sz="3200" dirty="0">
                <a:latin typeface="ZEISS Frutiger Next W1G" panose="020B0503040204020203" pitchFamily="34" charset="0"/>
              </a:rPr>
              <a:t>Real-Time ZEN Software Activity Tracker</a:t>
            </a:r>
            <a:br>
              <a:rPr lang="en-US" sz="3200" dirty="0">
                <a:latin typeface="ZEISS Frutiger Next W1G" panose="020B0503040204020203" pitchFamily="34" charset="0"/>
              </a:rPr>
            </a:br>
            <a:r>
              <a:rPr lang="en-US" sz="3200" b="0" dirty="0">
                <a:solidFill>
                  <a:srgbClr val="141E8C"/>
                </a:solidFill>
                <a:latin typeface="ZEISS Frutiger Next W1G" panose="020B0503040204020203" pitchFamily="34" charset="0"/>
              </a:rPr>
              <a:t>Alpha Version Demo </a:t>
            </a:r>
            <a:endParaRPr lang="de-DE" sz="3200" b="0" dirty="0">
              <a:solidFill>
                <a:srgbClr val="141E8C"/>
              </a:solidFill>
              <a:latin typeface="ZEISS Frutiger Next W1G" panose="020B0503040204020203" pitchFamily="34" charset="0"/>
            </a:endParaRPr>
          </a:p>
        </p:txBody>
      </p:sp>
      <p:sp>
        <p:nvSpPr>
          <p:cNvPr id="5" name="Ortbox">
            <a:extLst>
              <a:ext uri="{FF2B5EF4-FFF2-40B4-BE49-F238E27FC236}">
                <a16:creationId xmlns:a16="http://schemas.microsoft.com/office/drawing/2014/main" id="{A0D6C095-2407-4A49-A97D-1702B5D1FBC0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0714" y="6464227"/>
            <a:ext cx="828000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de-DE" dirty="0">
                <a:latin typeface="ZEISS Frutiger Next W1G" panose="020B0503040204020203" pitchFamily="34" charset="0"/>
              </a:rPr>
              <a:t>Singapore, 2021-06-09</a:t>
            </a:r>
          </a:p>
        </p:txBody>
      </p:sp>
      <p:sp>
        <p:nvSpPr>
          <p:cNvPr id="6" name="Referentbox">
            <a:extLst>
              <a:ext uri="{FF2B5EF4-FFF2-40B4-BE49-F238E27FC236}">
                <a16:creationId xmlns:a16="http://schemas.microsoft.com/office/drawing/2014/main" id="{D7887CA4-2FBF-488C-B675-798A5CF70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54" y="6138148"/>
            <a:ext cx="8280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800" b="1" dirty="0">
                <a:latin typeface="ZEISS Frutiger Next W1G" panose="020B0503040204020203" pitchFamily="34" charset="0"/>
              </a:rPr>
              <a:t>APAC Digital Solutions Team</a:t>
            </a:r>
          </a:p>
        </p:txBody>
      </p:sp>
      <p:sp>
        <p:nvSpPr>
          <p:cNvPr id="7" name="FunktionBox">
            <a:extLst>
              <a:ext uri="{FF2B5EF4-FFF2-40B4-BE49-F238E27FC236}">
                <a16:creationId xmlns:a16="http://schemas.microsoft.com/office/drawing/2014/main" id="{97741E93-3B76-4BF4-ABE3-88D7EA263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6240466"/>
            <a:ext cx="82800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endParaRPr lang="de-DE" sz="1400" dirty="0"/>
          </a:p>
        </p:txBody>
      </p:sp>
      <p:pic>
        <p:nvPicPr>
          <p:cNvPr id="8" name="Grafik 6">
            <a:extLst>
              <a:ext uri="{FF2B5EF4-FFF2-40B4-BE49-F238E27FC236}">
                <a16:creationId xmlns:a16="http://schemas.microsoft.com/office/drawing/2014/main" id="{F23B42AD-3DA4-46D7-B8F5-68A50876703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" b="1065"/>
          <a:stretch/>
        </p:blipFill>
        <p:spPr>
          <a:xfrm>
            <a:off x="1" y="1350964"/>
            <a:ext cx="12195174" cy="435150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7608" name="Rectangle 24"/>
          <p:cNvSpPr>
            <a:spLocks noGrp="1" noChangeArrowheads="1"/>
          </p:cNvSpPr>
          <p:nvPr>
            <p:ph type="title"/>
          </p:nvPr>
        </p:nvSpPr>
        <p:spPr>
          <a:xfrm>
            <a:off x="214782" y="307975"/>
            <a:ext cx="9720000" cy="941388"/>
          </a:xfrm>
        </p:spPr>
        <p:txBody>
          <a:bodyPr/>
          <a:lstStyle/>
          <a:p>
            <a:r>
              <a:rPr lang="en-US" sz="2800" dirty="0">
                <a:latin typeface="ZEISS Frutiger Next W1G" panose="020B0503040204020203" pitchFamily="34" charset="0"/>
              </a:rPr>
              <a:t>Initial Proof-of-Concept Demo</a:t>
            </a:r>
            <a:br>
              <a:rPr lang="en-US" sz="2800" dirty="0">
                <a:latin typeface="ZEISS Frutiger Next W1G" panose="020B0503040204020203" pitchFamily="34" charset="0"/>
              </a:rPr>
            </a:br>
            <a:r>
              <a:rPr lang="en-US" sz="2800" b="0" dirty="0">
                <a:solidFill>
                  <a:srgbClr val="141E8C"/>
                </a:solidFill>
                <a:latin typeface="ZEISS Frutiger Next W1G" panose="020B0503040204020203" pitchFamily="34" charset="0"/>
              </a:rPr>
              <a:t>A Recap</a:t>
            </a:r>
          </a:p>
        </p:txBody>
      </p:sp>
      <p:sp>
        <p:nvSpPr>
          <p:cNvPr id="3267587" name="Rectangle 3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8000" y="2382841"/>
            <a:ext cx="362044" cy="3317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267588" name="Rectangle 4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6847" y="2781300"/>
            <a:ext cx="362044" cy="330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267589" name="Rectangle 5" hidden="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6847" y="3178175"/>
            <a:ext cx="362044" cy="3317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267590" name="Rectangle 6" hidden="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6847" y="3576641"/>
            <a:ext cx="362044" cy="3317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267591" name="Rectangle 7" hidden="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66847" y="3973516"/>
            <a:ext cx="362044" cy="3317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267592" name="Rectangle 8" hidden="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66847" y="4371975"/>
            <a:ext cx="362044" cy="3317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267593" name="Rectangle 9" hidden="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30698" y="2781300"/>
            <a:ext cx="10877302" cy="330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267594" name="Rectangle 10" hidden="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930698" y="3178175"/>
            <a:ext cx="10877302" cy="33178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267595" name="Rectangle 11" hidden="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30698" y="3576641"/>
            <a:ext cx="10877302" cy="33178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267596" name="Rectangle 12" hidden="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30698" y="3973516"/>
            <a:ext cx="10877302" cy="33178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267597" name="Rectangle 13" hidden="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30698" y="4371975"/>
            <a:ext cx="10877302" cy="33178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267598" name="Rectangle 14" hidden="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30698" y="2382841"/>
            <a:ext cx="10877302" cy="33178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267599" name="Rectangle 15" hidden="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66847" y="4768850"/>
            <a:ext cx="362044" cy="330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267600" name="Rectangle 16" hidden="1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930698" y="4768850"/>
            <a:ext cx="10877302" cy="330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267601" name="Rectangle 17" hidden="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66847" y="5165725"/>
            <a:ext cx="362044" cy="3317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267602" name="Rectangle 18" hidden="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30698" y="5165725"/>
            <a:ext cx="10877302" cy="33178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endParaRPr lang="en-US" sz="1800" dirty="0">
              <a:solidFill>
                <a:schemeClr val="accen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C80C92-A9C2-4CB4-9298-E6DF0FAE7F1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5858" y="3210722"/>
            <a:ext cx="12043458" cy="15255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3CBC19-6098-4856-B7C9-5DAEEDDAD712}"/>
              </a:ext>
            </a:extLst>
          </p:cNvPr>
          <p:cNvSpPr txBox="1"/>
          <p:nvPr/>
        </p:nvSpPr>
        <p:spPr>
          <a:xfrm>
            <a:off x="2526578" y="2266593"/>
            <a:ext cx="678653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dirty="0">
                <a:latin typeface="ZEISS Frutiger Next W1G" panose="020B0503040204020203" pitchFamily="34" charset="0"/>
              </a:rPr>
              <a:t>It is </a:t>
            </a:r>
            <a:r>
              <a:rPr lang="en-US" sz="1800" dirty="0">
                <a:highlight>
                  <a:srgbClr val="FFFF00"/>
                </a:highlight>
                <a:latin typeface="ZEISS Frutiger Next W1G" panose="020B0503040204020203" pitchFamily="34" charset="0"/>
              </a:rPr>
              <a:t>possible to track the ZEN softwares </a:t>
            </a:r>
            <a:r>
              <a:rPr lang="en-US" sz="1800" dirty="0">
                <a:latin typeface="ZEISS Frutiger Next W1G" panose="020B0503040204020203" pitchFamily="34" charset="0"/>
              </a:rPr>
              <a:t>– ZEN Blue and ZEN Core in real-time using a python standalone 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25A0B2-9164-4AF0-BCED-1E1C92A9BFC8}"/>
              </a:ext>
            </a:extLst>
          </p:cNvPr>
          <p:cNvSpPr txBox="1"/>
          <p:nvPr/>
        </p:nvSpPr>
        <p:spPr>
          <a:xfrm>
            <a:off x="3016762" y="4896402"/>
            <a:ext cx="66336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latin typeface="ZEISS Frutiger Next W1G" panose="020B0503040204020203" pitchFamily="34" charset="0"/>
              </a:rPr>
              <a:t>ZENMonitor.csv – tracks ZEN Core, ZEN Blue in same csv file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398406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7608" name="Rectangle 24"/>
          <p:cNvSpPr>
            <a:spLocks noGrp="1" noChangeArrowheads="1"/>
          </p:cNvSpPr>
          <p:nvPr>
            <p:ph type="title"/>
          </p:nvPr>
        </p:nvSpPr>
        <p:spPr>
          <a:xfrm>
            <a:off x="214782" y="307975"/>
            <a:ext cx="9720000" cy="941388"/>
          </a:xfrm>
        </p:spPr>
        <p:txBody>
          <a:bodyPr/>
          <a:lstStyle/>
          <a:p>
            <a:r>
              <a:rPr lang="en-US" sz="2800" dirty="0">
                <a:latin typeface="ZEISS Frutiger Next W1G" panose="020B0503040204020203" pitchFamily="34" charset="0"/>
              </a:rPr>
              <a:t>Alpha Version Demo</a:t>
            </a:r>
            <a:br>
              <a:rPr lang="en-US" sz="2800" dirty="0">
                <a:latin typeface="ZEISS Frutiger Next W1G" panose="020B0503040204020203" pitchFamily="34" charset="0"/>
              </a:rPr>
            </a:br>
            <a:r>
              <a:rPr lang="en-US" sz="2800" b="0" dirty="0">
                <a:solidFill>
                  <a:srgbClr val="141E8C"/>
                </a:solidFill>
                <a:latin typeface="ZEISS Frutiger Next W1G" panose="020B0503040204020203" pitchFamily="34" charset="0"/>
              </a:rPr>
              <a:t>The Improvements</a:t>
            </a:r>
          </a:p>
        </p:txBody>
      </p:sp>
      <p:sp>
        <p:nvSpPr>
          <p:cNvPr id="3267587" name="Rectangle 3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8000" y="2382841"/>
            <a:ext cx="362044" cy="3317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267588" name="Rectangle 4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6847" y="2781300"/>
            <a:ext cx="362044" cy="330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267589" name="Rectangle 5" hidden="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6847" y="3178175"/>
            <a:ext cx="362044" cy="3317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267590" name="Rectangle 6" hidden="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6847" y="3576641"/>
            <a:ext cx="362044" cy="3317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267591" name="Rectangle 7" hidden="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66847" y="3973516"/>
            <a:ext cx="362044" cy="3317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267592" name="Rectangle 8" hidden="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66847" y="4371975"/>
            <a:ext cx="362044" cy="3317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267593" name="Rectangle 9" hidden="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30698" y="2781300"/>
            <a:ext cx="10877302" cy="330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267594" name="Rectangle 10" hidden="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930698" y="3178175"/>
            <a:ext cx="10877302" cy="33178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267595" name="Rectangle 11" hidden="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30698" y="3576641"/>
            <a:ext cx="10877302" cy="33178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267596" name="Rectangle 12" hidden="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30698" y="3973516"/>
            <a:ext cx="10877302" cy="33178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267597" name="Rectangle 13" hidden="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30698" y="4371975"/>
            <a:ext cx="10877302" cy="33178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267598" name="Rectangle 14" hidden="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30698" y="2382841"/>
            <a:ext cx="10877302" cy="33178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267599" name="Rectangle 15" hidden="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66847" y="4768850"/>
            <a:ext cx="362044" cy="330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267600" name="Rectangle 16" hidden="1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930698" y="4768850"/>
            <a:ext cx="10877302" cy="330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267601" name="Rectangle 17" hidden="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66847" y="5165725"/>
            <a:ext cx="362044" cy="3317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267602" name="Rectangle 18" hidden="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30698" y="5165725"/>
            <a:ext cx="10877302" cy="33178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endParaRPr lang="en-US" sz="18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DE0BC-5D6B-4DD2-8BAE-7818398497D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14782" y="1747730"/>
            <a:ext cx="11336332" cy="15337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D9D5B8-0D03-4EAA-A020-5F824167511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4782" y="4526184"/>
            <a:ext cx="11136279" cy="173379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EB58B8C-BFEB-4570-9983-AC3C4365D280}"/>
              </a:ext>
            </a:extLst>
          </p:cNvPr>
          <p:cNvSpPr txBox="1"/>
          <p:nvPr/>
        </p:nvSpPr>
        <p:spPr>
          <a:xfrm>
            <a:off x="3408312" y="1360047"/>
            <a:ext cx="616164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latin typeface="ZEISS Frutiger Next W1G" panose="020B0503040204020203" pitchFamily="34" charset="0"/>
              </a:rPr>
              <a:t>ZENBlue_Tracker.csv – logs ZEN Blue activity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138A47-3003-47F1-8FB2-A1E26DD1B60E}"/>
              </a:ext>
            </a:extLst>
          </p:cNvPr>
          <p:cNvSpPr txBox="1"/>
          <p:nvPr/>
        </p:nvSpPr>
        <p:spPr>
          <a:xfrm>
            <a:off x="3661532" y="4073623"/>
            <a:ext cx="616164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latin typeface="ZEISS Frutiger Next W1G" panose="020B0503040204020203" pitchFamily="34" charset="0"/>
              </a:rPr>
              <a:t>ZENCore_Tracker.csv – logs ZEN Core activity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527705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7608" name="Rectangle 24"/>
          <p:cNvSpPr>
            <a:spLocks noGrp="1" noChangeArrowheads="1"/>
          </p:cNvSpPr>
          <p:nvPr>
            <p:ph type="title"/>
          </p:nvPr>
        </p:nvSpPr>
        <p:spPr>
          <a:xfrm>
            <a:off x="214782" y="307975"/>
            <a:ext cx="9720000" cy="941388"/>
          </a:xfrm>
        </p:spPr>
        <p:txBody>
          <a:bodyPr/>
          <a:lstStyle/>
          <a:p>
            <a:r>
              <a:rPr lang="en-US" sz="2800" dirty="0">
                <a:latin typeface="ZEISS Frutiger Next W1G" panose="020B0503040204020203" pitchFamily="34" charset="0"/>
              </a:rPr>
              <a:t>What Next?</a:t>
            </a:r>
            <a:br>
              <a:rPr lang="en-US" sz="2800" dirty="0">
                <a:latin typeface="ZEISS Frutiger Next W1G" panose="020B0503040204020203" pitchFamily="34" charset="0"/>
              </a:rPr>
            </a:br>
            <a:r>
              <a:rPr lang="en-US" sz="2800" b="0" dirty="0">
                <a:solidFill>
                  <a:srgbClr val="141E8C"/>
                </a:solidFill>
                <a:latin typeface="ZEISS Frutiger Next W1G" panose="020B0503040204020203" pitchFamily="34" charset="0"/>
              </a:rPr>
              <a:t>Suggestions </a:t>
            </a:r>
            <a:r>
              <a:rPr lang="en-US" sz="2800" b="0">
                <a:solidFill>
                  <a:srgbClr val="141E8C"/>
                </a:solidFill>
                <a:latin typeface="ZEISS Frutiger Next W1G" panose="020B0503040204020203" pitchFamily="34" charset="0"/>
              </a:rPr>
              <a:t>and Feedback</a:t>
            </a:r>
            <a:endParaRPr lang="en-US" sz="2800" b="0" dirty="0">
              <a:solidFill>
                <a:srgbClr val="141E8C"/>
              </a:solidFill>
              <a:latin typeface="ZEISS Frutiger Next W1G" panose="020B0503040204020203" pitchFamily="34" charset="0"/>
            </a:endParaRPr>
          </a:p>
        </p:txBody>
      </p:sp>
      <p:sp>
        <p:nvSpPr>
          <p:cNvPr id="3267587" name="Rectangle 3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8000" y="2382841"/>
            <a:ext cx="362044" cy="3317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267588" name="Rectangle 4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6847" y="2781300"/>
            <a:ext cx="362044" cy="330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267589" name="Rectangle 5" hidden="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6847" y="3178175"/>
            <a:ext cx="362044" cy="3317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267590" name="Rectangle 6" hidden="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6847" y="3576641"/>
            <a:ext cx="362044" cy="3317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267591" name="Rectangle 7" hidden="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66847" y="3973516"/>
            <a:ext cx="362044" cy="3317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267592" name="Rectangle 8" hidden="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66847" y="4371975"/>
            <a:ext cx="362044" cy="3317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267593" name="Rectangle 9" hidden="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30698" y="2781300"/>
            <a:ext cx="10877302" cy="330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267594" name="Rectangle 10" hidden="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930698" y="3178175"/>
            <a:ext cx="10877302" cy="33178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267595" name="Rectangle 11" hidden="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30698" y="3576641"/>
            <a:ext cx="10877302" cy="33178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267596" name="Rectangle 12" hidden="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30698" y="3973516"/>
            <a:ext cx="10877302" cy="33178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267597" name="Rectangle 13" hidden="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30698" y="4371975"/>
            <a:ext cx="10877302" cy="33178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267598" name="Rectangle 14" hidden="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30698" y="2382841"/>
            <a:ext cx="10877302" cy="33178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267599" name="Rectangle 15" hidden="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66847" y="4768850"/>
            <a:ext cx="362044" cy="330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267600" name="Rectangle 16" hidden="1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930698" y="4768850"/>
            <a:ext cx="10877302" cy="330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267601" name="Rectangle 17" hidden="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66847" y="5165725"/>
            <a:ext cx="362044" cy="3317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267602" name="Rectangle 18" hidden="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30698" y="5165725"/>
            <a:ext cx="10877302" cy="33178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73CE2-D008-45BE-9D12-9C352932BB8E}"/>
              </a:ext>
            </a:extLst>
          </p:cNvPr>
          <p:cNvSpPr txBox="1"/>
          <p:nvPr/>
        </p:nvSpPr>
        <p:spPr>
          <a:xfrm>
            <a:off x="354305" y="2800432"/>
            <a:ext cx="1044968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ZEISS Frutiger Next W1G" panose="020B0503040204020203" pitchFamily="34" charset="0"/>
              </a:rPr>
              <a:t>Include </a:t>
            </a:r>
            <a:r>
              <a:rPr lang="en-US" sz="1800" u="sng" dirty="0">
                <a:latin typeface="ZEISS Frutiger Next W1G" panose="020B0503040204020203" pitchFamily="34" charset="0"/>
              </a:rPr>
              <a:t>SmartSEM</a:t>
            </a:r>
            <a:r>
              <a:rPr lang="en-US" sz="1800" dirty="0">
                <a:latin typeface="ZEISS Frutiger Next W1G" panose="020B0503040204020203" pitchFamily="34" charset="0"/>
              </a:rPr>
              <a:t> in real-time tracking of ZEN Softwares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ZEISS Frutiger Next W1G" panose="020B0503040204020203" pitchFamily="34" charset="0"/>
              </a:rPr>
              <a:t>Make the ZEN tracker log file </a:t>
            </a:r>
            <a:r>
              <a:rPr lang="en-US" sz="1800" u="sng" dirty="0">
                <a:latin typeface="ZEISS Frutiger Next W1G" panose="020B0503040204020203" pitchFamily="34" charset="0"/>
              </a:rPr>
              <a:t>Read-only/password protected</a:t>
            </a:r>
          </a:p>
          <a:p>
            <a:pPr marL="342900" indent="-342900">
              <a:buFont typeface="+mj-lt"/>
              <a:buAutoNum type="arabicPeriod"/>
            </a:pPr>
            <a:endParaRPr lang="en-US" sz="1800" u="sng" dirty="0">
              <a:latin typeface="ZEISS Frutiger Next W1G" panose="020B0503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 err="1">
              <a:latin typeface="ZEISS Frutiger Next W1G" panose="020B0503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449144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8017246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PYRIGHT" val="Templeton &amp; Webster GmbH"/>
  <p:tag name="MASTER" val="carlzeiss_16_9.potx"/>
  <p:tag name="CREATEDBY" val="TW_CP"/>
  <p:tag name="LANGUAGE" val="english"/>
  <p:tag name="AGENDAPIC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5_ASSOC" val="-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6_ASSOC" val="-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2" val="-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3" val="-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4" val="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5" val="-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6" val="-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1" val="-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7_ASSOC" val="-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7" val="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TITLESLIDE" val="-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8_ASSOC" val="-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8" val="-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NAME" val="v_502"/>
  <p:tag name="ISCLOSINGSLIDE" val="-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1_ASSOC" val="-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2_ASSOC" val="-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3_ASSOC" val="-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4_ASSOC" val="-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5_ASSOC" val="-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6_ASSOC" val="-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2" val="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WNOCDCHECK" val="-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3" val="-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4" val="-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5" val="-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6" val="-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1" val="-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7_ASSOC" val="-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7" val="-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8_ASSOC" val="-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8" val="-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NAME" val="v_502"/>
  <p:tag name="ISCLOSINGSLIDE" val="-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WNOCDCHECK" val="-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1_ASSOC" val="-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2_ASSOC" val="-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3_ASSOC" val="-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4_ASSOC" val="-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5_ASSOC" val="-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6_ASSOC" val="-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2" val="-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3" val="-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4" val="-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5" val="-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NAME" val="v_502"/>
  <p:tag name="ISCLOSINGSLIDE" val="-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6" val="-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1" val="-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7_ASSOC" val="-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7" val="-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8_ASSOC" val="-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8" val="-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NAME" val="v_406"/>
  <p:tag name="ISCLOSINGSLIDE" val="-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1_ASSOC" val="-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2_ASSOC" val="-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3_ASSOC" val="-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4_ASSOC" val="-1"/>
</p:tagLst>
</file>

<file path=ppt/theme/theme1.xml><?xml version="1.0" encoding="utf-8"?>
<a:theme xmlns:a="http://schemas.openxmlformats.org/drawingml/2006/main" name="carlzeiss">
  <a:themeElements>
    <a:clrScheme name="ZEISS">
      <a:dk1>
        <a:srgbClr val="000000"/>
      </a:dk1>
      <a:lt1>
        <a:srgbClr val="FFFFFF"/>
      </a:lt1>
      <a:dk2>
        <a:srgbClr val="000000"/>
      </a:dk2>
      <a:lt2>
        <a:srgbClr val="9A9B9C"/>
      </a:lt2>
      <a:accent1>
        <a:srgbClr val="141E8C"/>
      </a:accent1>
      <a:accent2>
        <a:srgbClr val="008BD0"/>
      </a:accent2>
      <a:accent3>
        <a:srgbClr val="747678"/>
      </a:accent3>
      <a:accent4>
        <a:srgbClr val="9A9B9C"/>
      </a:accent4>
      <a:accent5>
        <a:srgbClr val="BCBDBC"/>
      </a:accent5>
      <a:accent6>
        <a:srgbClr val="E0E1DD"/>
      </a:accent6>
      <a:hlink>
        <a:srgbClr val="055ED2"/>
      </a:hlink>
      <a:folHlink>
        <a:srgbClr val="6AB0E2"/>
      </a:folHlink>
    </a:clrScheme>
    <a:fontScheme name="carlzeis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2F2F2"/>
        </a:solidFill>
        <a:ln w="317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none" lIns="90000" tIns="90000" rIns="90000" bIns="900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solidFill>
          <a:schemeClr val="folHlink"/>
        </a:solidFill>
        <a:ln w="3175" cap="flat" cmpd="sng" algn="ctr">
          <a:solidFill>
            <a:srgbClr val="8B8D8E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ZEISS Indigo">
      <a:srgbClr val="141E8C"/>
    </a:custClr>
    <a:custClr name="ZEISS Cyan">
      <a:srgbClr val="008BD0"/>
    </a:custClr>
    <a:custClr>
      <a:srgbClr val="FFFFFF"/>
    </a:custClr>
    <a:custClr name="ZEISS Aqua">
      <a:srgbClr val="244A86"/>
    </a:custClr>
    <a:custClr name="ZEISS Saphire">
      <a:srgbClr val="4C6BB1"/>
    </a:custClr>
    <a:custClr name="ZEISS Azur">
      <a:srgbClr val="055ED2"/>
    </a:custClr>
    <a:custClr name="ZEISS Skyblue">
      <a:srgbClr val="6AB0E2"/>
    </a:custClr>
    <a:custClr name="ZEISS Steel">
      <a:srgbClr val="8DAAC8"/>
    </a:custClr>
    <a:custClr name="ZEISS Arctic">
      <a:srgbClr val="C6DAF2"/>
    </a:custClr>
    <a:custClr>
      <a:srgbClr val="FFFFFF"/>
    </a:custClr>
    <a:custClr name="ZEISS Grey 7">
      <a:srgbClr val="F2F2F2"/>
    </a:custClr>
    <a:custClr name="ZEISS Grey 6 Ultralight">
      <a:srgbClr val="E0E1DD"/>
    </a:custClr>
    <a:custClr name="ZEISS Grey 5 Light">
      <a:srgbClr val="BCBDBC"/>
    </a:custClr>
    <a:custClr name="ZEISS Grey 4 Semilight">
      <a:srgbClr val="9A9B9C"/>
    </a:custClr>
    <a:custClr name="ZEISS Grey 3 Medium">
      <a:srgbClr val="8B8D8E"/>
    </a:custClr>
    <a:custClr name="ZEISS Grey 2 Semidark">
      <a:srgbClr val="747678"/>
    </a:custClr>
    <a:custClr name="ZEISS Grey 1 Dark">
      <a:srgbClr val="4D4F53"/>
    </a:custClr>
    <a:custClr>
      <a:srgbClr val="FFFFFF"/>
    </a:custClr>
    <a:custClr>
      <a:srgbClr val="FFFFFF"/>
    </a:custClr>
    <a:custClr>
      <a:srgbClr val="FFFFFF"/>
    </a:custClr>
    <a:custClr name="ZEISS Bright Orange Neon">
      <a:srgbClr val="FF1A00"/>
    </a:custClr>
    <a:custClr name="ZEISS Purple Red">
      <a:srgbClr val="A70240"/>
    </a:custClr>
    <a:custClr name="ZEISS Green">
      <a:srgbClr val="3C8A2E"/>
    </a:custClr>
    <a:custClr name="ZEISS Light Green">
      <a:srgbClr val="DEDE4C"/>
    </a:custClr>
    <a:custClr name="ZEISS Bright Lemon">
      <a:srgbClr val="FECB00"/>
    </a:custClr>
    <a:custClr name="ZEISS Orange">
      <a:srgbClr val="EC6500"/>
    </a:custClr>
  </a:custClr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carlzeiss_16_9</Template>
  <TotalTime>17</TotalTime>
  <Words>135</Words>
  <Application>Microsoft Office PowerPoint</Application>
  <PresentationFormat>Custom</PresentationFormat>
  <Paragraphs>39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Narrow</vt:lpstr>
      <vt:lpstr>Wingdings</vt:lpstr>
      <vt:lpstr>ZEISS Frutiger Next W1G</vt:lpstr>
      <vt:lpstr>carlzeiss</vt:lpstr>
      <vt:lpstr>Real-Time ZEN Software Activity Tracker Alpha Version Demo </vt:lpstr>
      <vt:lpstr>Initial Proof-of-Concept Demo A Recap</vt:lpstr>
      <vt:lpstr>Alpha Version Demo The Improvements</vt:lpstr>
      <vt:lpstr>What Next? Suggestions and Feedback</vt:lpstr>
      <vt:lpstr>PowerPoint Presentation</vt:lpstr>
    </vt:vector>
  </TitlesOfParts>
  <Company>Carl Zeiss Pvt.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ZEN Software Activity Tracker</dc:title>
  <dc:subject/>
  <dc:creator>APAC Digital Solutions Team</dc:creator>
  <cp:lastModifiedBy>Aniyath, Praseedha</cp:lastModifiedBy>
  <cp:revision>2</cp:revision>
  <dcterms:created xsi:type="dcterms:W3CDTF">2021-06-09T00:23:43Z</dcterms:created>
  <dcterms:modified xsi:type="dcterms:W3CDTF">2021-06-09T00:41:12Z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w_title">
    <vt:lpwstr>Real-Time ZEN Software Activity Tracker</vt:lpwstr>
  </property>
  <property fmtid="{D5CDD505-2E9C-101B-9397-08002B2CF9AE}" pid="3" name="tw_theme">
    <vt:lpwstr/>
  </property>
  <property fmtid="{D5CDD505-2E9C-101B-9397-08002B2CF9AE}" pid="4" name="tw_company">
    <vt:lpwstr>Carl Zeiss Pvt. Ltd.</vt:lpwstr>
  </property>
  <property fmtid="{D5CDD505-2E9C-101B-9397-08002B2CF9AE}" pid="5" name="tw_unit">
    <vt:lpwstr/>
  </property>
  <property fmtid="{D5CDD505-2E9C-101B-9397-08002B2CF9AE}" pid="6" name="tw_speaker">
    <vt:lpwstr>APAC Digital Solutions Team</vt:lpwstr>
  </property>
  <property fmtid="{D5CDD505-2E9C-101B-9397-08002B2CF9AE}" pid="7" name="tw_function">
    <vt:lpwstr/>
  </property>
  <property fmtid="{D5CDD505-2E9C-101B-9397-08002B2CF9AE}" pid="8" name="tw_location">
    <vt:lpwstr>Singapore</vt:lpwstr>
  </property>
  <property fmtid="{D5CDD505-2E9C-101B-9397-08002B2CF9AE}" pid="9" name="tw_date">
    <vt:lpwstr>6/9/2021</vt:lpwstr>
  </property>
  <property fmtid="{D5CDD505-2E9C-101B-9397-08002B2CF9AE}" pid="10" name="tw_Agenda_1">
    <vt:lpwstr/>
  </property>
  <property fmtid="{D5CDD505-2E9C-101B-9397-08002B2CF9AE}" pid="11" name="tw_Agenda_2">
    <vt:lpwstr/>
  </property>
  <property fmtid="{D5CDD505-2E9C-101B-9397-08002B2CF9AE}" pid="12" name="tw_Agenda_3">
    <vt:lpwstr/>
  </property>
  <property fmtid="{D5CDD505-2E9C-101B-9397-08002B2CF9AE}" pid="13" name="tw_Agenda_4">
    <vt:lpwstr/>
  </property>
  <property fmtid="{D5CDD505-2E9C-101B-9397-08002B2CF9AE}" pid="14" name="tw_Agenda_5">
    <vt:lpwstr/>
  </property>
  <property fmtid="{D5CDD505-2E9C-101B-9397-08002B2CF9AE}" pid="15" name="tw_Agenda_6">
    <vt:lpwstr/>
  </property>
  <property fmtid="{D5CDD505-2E9C-101B-9397-08002B2CF9AE}" pid="16" name="tw_Agenda_7">
    <vt:lpwstr/>
  </property>
  <property fmtid="{D5CDD505-2E9C-101B-9397-08002B2CF9AE}" pid="17" name="tw_Agenda_8">
    <vt:lpwstr/>
  </property>
  <property fmtid="{D5CDD505-2E9C-101B-9397-08002B2CF9AE}" pid="18" name="tw_cover_word">
    <vt:lpwstr/>
  </property>
</Properties>
</file>