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6" r:id="rId6"/>
  </p:sldIdLst>
  <p:sldSz cx="12195175" cy="6858000"/>
  <p:notesSz cx="6797675" cy="9926638"/>
  <p:custDataLst>
    <p:tags r:id="rId9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94">
          <p15:clr>
            <a:srgbClr val="A4A3A4"/>
          </p15:clr>
        </p15:guide>
        <p15:guide id="2" orient="horz" pos="1080">
          <p15:clr>
            <a:srgbClr val="A4A3A4"/>
          </p15:clr>
        </p15:guide>
        <p15:guide id="3" pos="3703">
          <p15:clr>
            <a:srgbClr val="A4A3A4"/>
          </p15:clr>
        </p15:guide>
        <p15:guide id="4" pos="4045">
          <p15:clr>
            <a:srgbClr val="A4A3A4"/>
          </p15:clr>
        </p15:guide>
        <p15:guide id="5" pos="7447">
          <p15:clr>
            <a:srgbClr val="A4A3A4"/>
          </p15:clr>
        </p15:guide>
        <p15:guide id="6" pos="3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8BED"/>
    <a:srgbClr val="66FFCC"/>
    <a:srgbClr val="141E8C"/>
    <a:srgbClr val="F2F2F2"/>
    <a:srgbClr val="E0E1DD"/>
    <a:srgbClr val="BCBDBC"/>
    <a:srgbClr val="9A9B9C"/>
    <a:srgbClr val="8B8D8E"/>
    <a:srgbClr val="747678"/>
    <a:srgbClr val="4D4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00" autoAdjust="0"/>
  </p:normalViewPr>
  <p:slideViewPr>
    <p:cSldViewPr snapToGrid="0" snapToObjects="1">
      <p:cViewPr varScale="1">
        <p:scale>
          <a:sx n="68" d="100"/>
          <a:sy n="68" d="100"/>
        </p:scale>
        <p:origin x="816" y="78"/>
      </p:cViewPr>
      <p:guideLst>
        <p:guide orient="horz" pos="3894"/>
        <p:guide orient="horz" pos="1080"/>
        <p:guide pos="3703"/>
        <p:guide pos="4045"/>
        <p:guide pos="7447"/>
        <p:guide pos="3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9898B0-6137-45D6-B543-4A674D639E4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05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828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7EBB81-5D7D-4823-A86E-36E7070DFA5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242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A0F8A-76FF-4415-8CE1-86AB7AA0314D}" type="slidenum">
              <a:rPr lang="de-DE"/>
              <a:pPr/>
              <a:t>2</a:t>
            </a:fld>
            <a:endParaRPr lang="de-DE"/>
          </a:p>
        </p:txBody>
      </p:sp>
      <p:sp>
        <p:nvSpPr>
          <p:cNvPr id="32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8287" cy="3722687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A0F8A-76FF-4415-8CE1-86AB7AA0314D}" type="slidenum">
              <a:rPr lang="de-DE"/>
              <a:pPr/>
              <a:t>3</a:t>
            </a:fld>
            <a:endParaRPr lang="de-DE"/>
          </a:p>
        </p:txBody>
      </p:sp>
      <p:sp>
        <p:nvSpPr>
          <p:cNvPr id="32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8287" cy="3722687"/>
          </a:xfrm>
          <a:ln/>
        </p:spPr>
      </p:sp>
    </p:spTree>
    <p:extLst>
      <p:ext uri="{BB962C8B-B14F-4D97-AF65-F5344CB8AC3E}">
        <p14:creationId xmlns:p14="http://schemas.microsoft.com/office/powerpoint/2010/main" val="2258782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A0F8A-76FF-4415-8CE1-86AB7AA0314D}" type="slidenum">
              <a:rPr lang="de-DE"/>
              <a:pPr/>
              <a:t>4</a:t>
            </a:fld>
            <a:endParaRPr lang="de-DE"/>
          </a:p>
        </p:txBody>
      </p:sp>
      <p:sp>
        <p:nvSpPr>
          <p:cNvPr id="32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8287" cy="3722687"/>
          </a:xfrm>
          <a:ln/>
        </p:spPr>
      </p:sp>
    </p:spTree>
    <p:extLst>
      <p:ext uri="{BB962C8B-B14F-4D97-AF65-F5344CB8AC3E}">
        <p14:creationId xmlns:p14="http://schemas.microsoft.com/office/powerpoint/2010/main" val="336911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12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468000" y="306389"/>
            <a:ext cx="8280440" cy="9286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noProof="0"/>
              <a:t>Click to edit Master title style</a:t>
            </a:r>
            <a:endParaRPr lang="de-DE" noProof="0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450" y="341313"/>
            <a:ext cx="463550" cy="46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403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307975"/>
            <a:ext cx="9720000" cy="9413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708151"/>
            <a:ext cx="5400000" cy="4462463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375" indent="-171450"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400" dirty="0" smtClean="0">
                <a:solidFill>
                  <a:schemeClr val="tx1"/>
                </a:solidFill>
                <a:latin typeface="+mn-lt"/>
              </a:defRPr>
            </a:lvl3pPr>
            <a:lvl4pPr marL="1081088" indent="-177800"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200" dirty="0" smtClean="0">
                <a:solidFill>
                  <a:schemeClr val="tx1"/>
                </a:solidFill>
                <a:latin typeface="+mn-lt"/>
              </a:defRPr>
            </a:lvl4pPr>
            <a:lvl5pPr marL="1438275" indent="-177800"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000" dirty="0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08000" y="1708151"/>
            <a:ext cx="5400000" cy="4462463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375" indent="-171450"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400" dirty="0" smtClean="0">
                <a:solidFill>
                  <a:schemeClr val="tx1"/>
                </a:solidFill>
                <a:latin typeface="+mn-lt"/>
              </a:defRPr>
            </a:lvl3pPr>
            <a:lvl4pPr marL="1081088" indent="-177800"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200" dirty="0" smtClean="0">
                <a:solidFill>
                  <a:schemeClr val="tx1"/>
                </a:solidFill>
                <a:latin typeface="+mn-lt"/>
              </a:defRPr>
            </a:lvl4pPr>
            <a:lvl5pPr marL="1438275" indent="-177800"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000" dirty="0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150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51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02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Abschluss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50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000" y="1708151"/>
            <a:ext cx="11340000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307975"/>
            <a:ext cx="9720000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 flipV="1">
            <a:off x="0" y="1258888"/>
            <a:ext cx="12190941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0" name="Line 26"/>
          <p:cNvSpPr>
            <a:spLocks noChangeShapeType="1"/>
          </p:cNvSpPr>
          <p:nvPr/>
        </p:nvSpPr>
        <p:spPr bwMode="auto">
          <a:xfrm flipV="1">
            <a:off x="0" y="6569075"/>
            <a:ext cx="12190941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Rectangle 19"/>
          <p:cNvSpPr txBox="1">
            <a:spLocks noChangeArrowheads="1"/>
          </p:cNvSpPr>
          <p:nvPr userDrawn="1"/>
        </p:nvSpPr>
        <p:spPr bwMode="auto">
          <a:xfrm>
            <a:off x="11437488" y="6643689"/>
            <a:ext cx="370512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defTabSz="798513" rtl="0" eaLnBrk="0" fontAlgn="base" hangingPunct="0">
              <a:spcBef>
                <a:spcPct val="0"/>
              </a:spcBef>
              <a:spcAft>
                <a:spcPct val="0"/>
              </a:spcAft>
              <a:defRPr sz="800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CA3F5C4-B150-4B5B-B76B-04B284BB8825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4" name="TW_Footer_3"/>
          <p:cNvSpPr txBox="1">
            <a:spLocks noChangeArrowheads="1"/>
          </p:cNvSpPr>
          <p:nvPr userDrawn="1"/>
        </p:nvSpPr>
        <p:spPr bwMode="auto">
          <a:xfrm>
            <a:off x="9521505" y="6643689"/>
            <a:ext cx="56915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defTabSz="798513" rtl="0" eaLnBrk="1" fontAlgn="base" hangingPunct="1">
              <a:spcBef>
                <a:spcPct val="0"/>
              </a:spcBef>
              <a:spcAft>
                <a:spcPct val="0"/>
              </a:spcAft>
              <a:defRPr sz="800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/>
              <a:t>2020-11-24</a:t>
            </a:r>
            <a:endParaRPr lang="de-DE" dirty="0"/>
          </a:p>
        </p:txBody>
      </p:sp>
      <p:sp>
        <p:nvSpPr>
          <p:cNvPr id="2" name="TW_Footer_1"/>
          <p:cNvSpPr txBox="1"/>
          <p:nvPr userDrawn="1"/>
        </p:nvSpPr>
        <p:spPr>
          <a:xfrm>
            <a:off x="467999" y="6643690"/>
            <a:ext cx="8280000" cy="16192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defTabSz="798513" eaLnBrk="1" hangingPunct="1">
              <a:defRPr sz="800">
                <a:latin typeface="Arial Narrow" pitchFamily="34" charset="0"/>
              </a:defRPr>
            </a:lvl1pPr>
          </a:lstStyle>
          <a:p>
            <a:pPr lvl="0"/>
            <a:r>
              <a:rPr lang="de-DE"/>
              <a:t>Carl Zeiss Pvt. Ltd., APAC Digital Solutions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450" y="341313"/>
            <a:ext cx="463550" cy="463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0" r:id="rId2"/>
    <p:sldLayoutId id="2147483701" r:id="rId3"/>
    <p:sldLayoutId id="2147483702" r:id="rId4"/>
    <p:sldLayoutId id="2147483703" r:id="rId5"/>
    <p:sldLayoutId id="2147483705" r:id="rId6"/>
  </p:sldLayoutIdLst>
  <p:hf sldNum="0"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3538" indent="-184150" algn="l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714375" indent="-171450" algn="l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Char char="-"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081088" indent="-177800" algn="l" rtl="0" eaLnBrk="1" fontAlgn="base" hangingPunct="1"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438275" indent="-177800" algn="l" rtl="0" eaLnBrk="1" fontAlgn="base" hangingPunct="1">
        <a:spcBef>
          <a:spcPct val="0"/>
        </a:spcBef>
        <a:spcAft>
          <a:spcPct val="0"/>
        </a:spcAft>
        <a:buFont typeface="Arial" charset="0"/>
        <a:buChar char="»"/>
        <a:defRPr sz="1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1895475" indent="-177800" algn="l" rtl="0" eaLnBrk="1" fontAlgn="base" hangingPunct="1">
        <a:spcBef>
          <a:spcPct val="0"/>
        </a:spcBef>
        <a:spcAft>
          <a:spcPct val="0"/>
        </a:spcAft>
        <a:buFont typeface="Arial" charset="0"/>
        <a:buChar char="»"/>
        <a:defRPr sz="1000">
          <a:solidFill>
            <a:schemeClr val="tx1"/>
          </a:solidFill>
          <a:latin typeface="+mn-lt"/>
        </a:defRPr>
      </a:lvl6pPr>
      <a:lvl7pPr marL="2352675" indent="-177800" algn="l" rtl="0" eaLnBrk="1" fontAlgn="base" hangingPunct="1">
        <a:spcBef>
          <a:spcPct val="0"/>
        </a:spcBef>
        <a:spcAft>
          <a:spcPct val="0"/>
        </a:spcAft>
        <a:buFont typeface="Arial" charset="0"/>
        <a:buChar char="»"/>
        <a:defRPr sz="1000">
          <a:solidFill>
            <a:schemeClr val="tx1"/>
          </a:solidFill>
          <a:latin typeface="+mn-lt"/>
        </a:defRPr>
      </a:lvl7pPr>
      <a:lvl8pPr marL="2809875" indent="-177800" algn="l" rtl="0" eaLnBrk="1" fontAlgn="base" hangingPunct="1">
        <a:spcBef>
          <a:spcPct val="0"/>
        </a:spcBef>
        <a:spcAft>
          <a:spcPct val="0"/>
        </a:spcAft>
        <a:buFont typeface="Arial" charset="0"/>
        <a:buChar char="»"/>
        <a:defRPr sz="1000">
          <a:solidFill>
            <a:schemeClr val="tx1"/>
          </a:solidFill>
          <a:latin typeface="+mn-lt"/>
        </a:defRPr>
      </a:lvl8pPr>
      <a:lvl9pPr marL="3267075" indent="-177800" algn="l" rtl="0" eaLnBrk="1" fontAlgn="base" hangingPunct="1">
        <a:spcBef>
          <a:spcPct val="0"/>
        </a:spcBef>
        <a:spcAft>
          <a:spcPct val="0"/>
        </a:spcAft>
        <a:buFont typeface="Arial" charset="0"/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jp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box">
            <a:extLst>
              <a:ext uri="{FF2B5EF4-FFF2-40B4-BE49-F238E27FC236}">
                <a16:creationId xmlns:a16="http://schemas.microsoft.com/office/drawing/2014/main" id="{C7218183-4D55-4C23-B5CE-B72FB0EDDD7A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468000" y="306389"/>
            <a:ext cx="8280440" cy="928687"/>
          </a:xfrm>
          <a:noFill/>
          <a:ln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90000"/>
          <a:lstStyle/>
          <a:p>
            <a:r>
              <a:rPr lang="de-DE" dirty="0"/>
              <a:t>ZEN Blue Image Analysis - Mitochondria Segmentation </a:t>
            </a:r>
          </a:p>
        </p:txBody>
      </p:sp>
      <p:sp>
        <p:nvSpPr>
          <p:cNvPr id="5" name="Ortbox">
            <a:extLst>
              <a:ext uri="{FF2B5EF4-FFF2-40B4-BE49-F238E27FC236}">
                <a16:creationId xmlns:a16="http://schemas.microsoft.com/office/drawing/2014/main" id="{C633EA48-276E-4341-A36E-B60FA54EC76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6725" y="6457953"/>
            <a:ext cx="82800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de-DE" sz="1200"/>
              <a:t>2020-11-24</a:t>
            </a:r>
            <a:endParaRPr lang="de-DE" sz="1200" dirty="0"/>
          </a:p>
        </p:txBody>
      </p:sp>
      <p:sp>
        <p:nvSpPr>
          <p:cNvPr id="6" name="Referentbox">
            <a:extLst>
              <a:ext uri="{FF2B5EF4-FFF2-40B4-BE49-F238E27FC236}">
                <a16:creationId xmlns:a16="http://schemas.microsoft.com/office/drawing/2014/main" id="{B1BE224A-B24E-4524-B183-F01867B83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6022976"/>
            <a:ext cx="8280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400" b="1"/>
              <a:t>APAC Digital Solutions</a:t>
            </a:r>
            <a:endParaRPr lang="de-DE" sz="1400" b="1" dirty="0"/>
          </a:p>
        </p:txBody>
      </p:sp>
      <p:sp>
        <p:nvSpPr>
          <p:cNvPr id="7" name="FunktionBox">
            <a:extLst>
              <a:ext uri="{FF2B5EF4-FFF2-40B4-BE49-F238E27FC236}">
                <a16:creationId xmlns:a16="http://schemas.microsoft.com/office/drawing/2014/main" id="{D834CD09-A422-4EE3-8E83-AF31383D9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6240466"/>
            <a:ext cx="82800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de-DE" sz="1400"/>
              <a:t>Microsoft Automation and Image Analysis Trainee</a:t>
            </a:r>
            <a:endParaRPr lang="de-DE" sz="1400" dirty="0"/>
          </a:p>
        </p:txBody>
      </p:sp>
      <p:pic>
        <p:nvPicPr>
          <p:cNvPr id="8" name="Grafik 6">
            <a:extLst>
              <a:ext uri="{FF2B5EF4-FFF2-40B4-BE49-F238E27FC236}">
                <a16:creationId xmlns:a16="http://schemas.microsoft.com/office/drawing/2014/main" id="{5B91996C-630A-4C04-8100-2E47C7051D4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" b="1065"/>
          <a:stretch/>
        </p:blipFill>
        <p:spPr>
          <a:xfrm>
            <a:off x="1" y="1350964"/>
            <a:ext cx="12195174" cy="435150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Input Image</a:t>
            </a:r>
          </a:p>
        </p:txBody>
      </p:sp>
      <p:pic>
        <p:nvPicPr>
          <p:cNvPr id="5" name="Content Placeholder 4" descr="A close up of a purple flower in a dark room&#10;&#10;Description automatically generated">
            <a:extLst>
              <a:ext uri="{FF2B5EF4-FFF2-40B4-BE49-F238E27FC236}">
                <a16:creationId xmlns:a16="http://schemas.microsoft.com/office/drawing/2014/main" id="{DAEFA15E-5269-4DC2-9852-F0CAEF357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042" y="1328057"/>
            <a:ext cx="4926370" cy="492637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E24DCC-F534-48C6-AC8E-3C43EDB61BEB}"/>
              </a:ext>
            </a:extLst>
          </p:cNvPr>
          <p:cNvSpPr txBox="1"/>
          <p:nvPr/>
        </p:nvSpPr>
        <p:spPr>
          <a:xfrm>
            <a:off x="3868615" y="6303804"/>
            <a:ext cx="45297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ZEISS Frutiger Next W1G" panose="020B0503040204020203" pitchFamily="34" charset="0"/>
              </a:rPr>
              <a:t>Input Image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517290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07975"/>
            <a:ext cx="10462597" cy="941388"/>
          </a:xfrm>
        </p:spPr>
        <p:txBody>
          <a:bodyPr/>
          <a:lstStyle/>
          <a:p>
            <a:r>
              <a:rPr lang="en-US" dirty="0">
                <a:latin typeface="ZEISS Frutiger Next W1G" panose="020B0503040204020203" pitchFamily="34" charset="0"/>
              </a:rPr>
              <a:t>Analyzed Output</a:t>
            </a:r>
            <a:br>
              <a:rPr lang="en-US" dirty="0">
                <a:latin typeface="ZEISS Frutiger Next W1G" panose="020B0503040204020203" pitchFamily="34" charset="0"/>
              </a:rPr>
            </a:br>
            <a:r>
              <a:rPr lang="en-US" sz="1400" dirty="0">
                <a:latin typeface="ZEISS Frutiger Next W1G" panose="020B0503040204020203" pitchFamily="34" charset="0"/>
              </a:rPr>
              <a:t>The input image was initially processed using an unsharp mask, segmented using global threshold and  then followed by a morphological Opening operation. </a:t>
            </a:r>
            <a:r>
              <a:rPr lang="en-US" sz="1400">
                <a:latin typeface="ZEISS Frutiger Next W1G" panose="020B0503040204020203" pitchFamily="34" charset="0"/>
              </a:rPr>
              <a:t>Circularity </a:t>
            </a:r>
            <a:r>
              <a:rPr lang="en-US" sz="1400" dirty="0">
                <a:latin typeface="ZEISS Frutiger Next W1G" panose="020B0503040204020203" pitchFamily="34" charset="0"/>
              </a:rPr>
              <a:t>(0.7 to 1) and number of holes (1 to 100) conditions were then imposed to segment the donut-shaped mitochondria. </a:t>
            </a:r>
            <a:endParaRPr lang="en-US" dirty="0">
              <a:latin typeface="ZEISS Frutiger Next W1G" panose="020B0503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E24DCC-F534-48C6-AC8E-3C43EDB61BEB}"/>
              </a:ext>
            </a:extLst>
          </p:cNvPr>
          <p:cNvSpPr txBox="1"/>
          <p:nvPr/>
        </p:nvSpPr>
        <p:spPr>
          <a:xfrm>
            <a:off x="3868615" y="6303804"/>
            <a:ext cx="45297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ZEISS Frutiger Next W1G" panose="020B0503040204020203" pitchFamily="34" charset="0"/>
              </a:rPr>
              <a:t>Analyzed Output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07C5A14-A386-4EC6-B2CB-EADE0A656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994" y="1418628"/>
            <a:ext cx="8873186" cy="471591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331181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segmented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E24DCC-F534-48C6-AC8E-3C43EDB61BEB}"/>
              </a:ext>
            </a:extLst>
          </p:cNvPr>
          <p:cNvSpPr txBox="1"/>
          <p:nvPr/>
        </p:nvSpPr>
        <p:spPr>
          <a:xfrm>
            <a:off x="3868615" y="6303804"/>
            <a:ext cx="45297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ZEISS Frutiger Next W1G" panose="020B0503040204020203" pitchFamily="34" charset="0"/>
              </a:rPr>
              <a:t>Snapshot of output segmented Image</a:t>
            </a:r>
          </a:p>
        </p:txBody>
      </p:sp>
      <p:pic>
        <p:nvPicPr>
          <p:cNvPr id="12" name="Picture 11" descr="A close up of a christmas tree&#10;&#10;Description automatically generated">
            <a:extLst>
              <a:ext uri="{FF2B5EF4-FFF2-40B4-BE49-F238E27FC236}">
                <a16:creationId xmlns:a16="http://schemas.microsoft.com/office/drawing/2014/main" id="{CF1B307C-2514-432E-8EBE-E726EB953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298" y="1360823"/>
            <a:ext cx="6052577" cy="48315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4A9CDA-D9E7-4377-A5B6-FFD5910D790C}"/>
              </a:ext>
            </a:extLst>
          </p:cNvPr>
          <p:cNvSpPr txBox="1"/>
          <p:nvPr/>
        </p:nvSpPr>
        <p:spPr>
          <a:xfrm>
            <a:off x="225084" y="2616592"/>
            <a:ext cx="284621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latin typeface="ZEISS Frutiger Next W1G" panose="020B0503040204020203" pitchFamily="34" charset="0"/>
              </a:rPr>
              <a:t>Note</a:t>
            </a:r>
            <a:r>
              <a:rPr lang="en-US" dirty="0">
                <a:latin typeface="ZEISS Frutiger Next W1G" panose="020B0503040204020203" pitchFamily="34" charset="0"/>
              </a:rPr>
              <a:t> : Some donut-shaped mitochondria missed (marked in red boxes). This may be overcome using Interactive Image Segmentation in ZEN Blue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70397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PYRIGHT" val="Templeton &amp; Webster GmbH"/>
  <p:tag name="MASTER" val="carlzeiss_16_9.potx"/>
  <p:tag name="CREATEDBY" val="TW_CP"/>
  <p:tag name="LANGUAGE" val="english"/>
  <p:tag name="AGENDAPIC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CDCHECK" val="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CDCHECK" val="-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PYRIGHT" val="Templeton &amp; Webster GmbH"/>
  <p:tag name="SLIDENAME" val="v_7"/>
  <p:tag name="ISCLOSINGSLIDE" val="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PYRIGHT" val="Templeton &amp; Webster GmbH"/>
  <p:tag name="SLIDENAME" val="v_7"/>
  <p:tag name="ISCLOSINGSLIDE" val="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PYRIGHT" val="Templeton &amp; Webster GmbH"/>
  <p:tag name="SLIDENAME" val="v_7"/>
  <p:tag name="ISCLOSINGSLIDE" val="-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NAME" val="v_406"/>
  <p:tag name="ISCLOSINGSLIDE" val="-1"/>
</p:tagLst>
</file>

<file path=ppt/theme/theme1.xml><?xml version="1.0" encoding="utf-8"?>
<a:theme xmlns:a="http://schemas.openxmlformats.org/drawingml/2006/main" name="carlzeiss">
  <a:themeElements>
    <a:clrScheme name="ZEISS">
      <a:dk1>
        <a:srgbClr val="000000"/>
      </a:dk1>
      <a:lt1>
        <a:srgbClr val="FFFFFF"/>
      </a:lt1>
      <a:dk2>
        <a:srgbClr val="000000"/>
      </a:dk2>
      <a:lt2>
        <a:srgbClr val="9A9B9C"/>
      </a:lt2>
      <a:accent1>
        <a:srgbClr val="141E8C"/>
      </a:accent1>
      <a:accent2>
        <a:srgbClr val="008BD0"/>
      </a:accent2>
      <a:accent3>
        <a:srgbClr val="747678"/>
      </a:accent3>
      <a:accent4>
        <a:srgbClr val="9A9B9C"/>
      </a:accent4>
      <a:accent5>
        <a:srgbClr val="BCBDBC"/>
      </a:accent5>
      <a:accent6>
        <a:srgbClr val="E0E1DD"/>
      </a:accent6>
      <a:hlink>
        <a:srgbClr val="055ED2"/>
      </a:hlink>
      <a:folHlink>
        <a:srgbClr val="6AB0E2"/>
      </a:folHlink>
    </a:clrScheme>
    <a:fontScheme name="carlzeis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2F2F2"/>
        </a:solidFill>
        <a:ln w="317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none" lIns="90000" tIns="90000" rIns="90000" bIns="900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solidFill>
          <a:schemeClr val="folHlink"/>
        </a:solidFill>
        <a:ln w="3175" cap="flat" cmpd="sng" algn="ctr">
          <a:solidFill>
            <a:srgbClr val="8B8D8E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ZEISS Indigo">
      <a:srgbClr val="141E8C"/>
    </a:custClr>
    <a:custClr name="ZEISS Cyan">
      <a:srgbClr val="008BD0"/>
    </a:custClr>
    <a:custClr>
      <a:srgbClr val="FFFFFF"/>
    </a:custClr>
    <a:custClr name="ZEISS Aqua">
      <a:srgbClr val="244A86"/>
    </a:custClr>
    <a:custClr name="ZEISS Saphire">
      <a:srgbClr val="4C6BB1"/>
    </a:custClr>
    <a:custClr name="ZEISS Azur">
      <a:srgbClr val="055ED2"/>
    </a:custClr>
    <a:custClr name="ZEISS Skyblue">
      <a:srgbClr val="6AB0E2"/>
    </a:custClr>
    <a:custClr name="ZEISS Steel">
      <a:srgbClr val="8DAAC8"/>
    </a:custClr>
    <a:custClr name="ZEISS Arctic">
      <a:srgbClr val="C6DAF2"/>
    </a:custClr>
    <a:custClr>
      <a:srgbClr val="FFFFFF"/>
    </a:custClr>
    <a:custClr name="ZEISS Grey 7">
      <a:srgbClr val="F2F2F2"/>
    </a:custClr>
    <a:custClr name="ZEISS Grey 6 Ultralight">
      <a:srgbClr val="E0E1DD"/>
    </a:custClr>
    <a:custClr name="ZEISS Grey 5 Light">
      <a:srgbClr val="BCBDBC"/>
    </a:custClr>
    <a:custClr name="ZEISS Grey 4 Semilight">
      <a:srgbClr val="9A9B9C"/>
    </a:custClr>
    <a:custClr name="ZEISS Grey 3 Medium">
      <a:srgbClr val="8B8D8E"/>
    </a:custClr>
    <a:custClr name="ZEISS Grey 2 Semidark">
      <a:srgbClr val="747678"/>
    </a:custClr>
    <a:custClr name="ZEISS Grey 1 Dark">
      <a:srgbClr val="4D4F53"/>
    </a:custClr>
    <a:custClr>
      <a:srgbClr val="FFFFFF"/>
    </a:custClr>
    <a:custClr>
      <a:srgbClr val="FFFFFF"/>
    </a:custClr>
    <a:custClr>
      <a:srgbClr val="FFFFFF"/>
    </a:custClr>
    <a:custClr name="ZEISS Bright Orange Neon">
      <a:srgbClr val="FF1A00"/>
    </a:custClr>
    <a:custClr name="ZEISS Purple Red">
      <a:srgbClr val="A70240"/>
    </a:custClr>
    <a:custClr name="ZEISS Green">
      <a:srgbClr val="3C8A2E"/>
    </a:custClr>
    <a:custClr name="ZEISS Light Green">
      <a:srgbClr val="DEDE4C"/>
    </a:custClr>
    <a:custClr name="ZEISS Bright Lemon">
      <a:srgbClr val="FECB00"/>
    </a:custClr>
    <a:custClr name="ZEISS Orange">
      <a:srgbClr val="EC6500"/>
    </a:custClr>
  </a:custClr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carlzeiss_16_9</Template>
  <TotalTime>27</TotalTime>
  <Words>110</Words>
  <Application>Microsoft Office PowerPoint</Application>
  <PresentationFormat>Custom</PresentationFormat>
  <Paragraphs>14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Wingdings</vt:lpstr>
      <vt:lpstr>ZEISS Frutiger Next W1G</vt:lpstr>
      <vt:lpstr>carlzeiss</vt:lpstr>
      <vt:lpstr>ZEN Blue Image Analysis - Mitochondria Segmentation </vt:lpstr>
      <vt:lpstr>Sample Input Image</vt:lpstr>
      <vt:lpstr>Analyzed Output The input image was initially processed using an unsharp mask, segmented using global threshold and  then followed by a morphological Opening operation. Circularity (0.7 to 1) and number of holes (1 to 100) conditions were then imposed to segment the donut-shaped mitochondria. </vt:lpstr>
      <vt:lpstr>Output segmented Image</vt:lpstr>
      <vt:lpstr>PowerPoint Presentation</vt:lpstr>
    </vt:vector>
  </TitlesOfParts>
  <Company>Carl Zeiss Pvt.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ZEN Image Analysis - Mitochondria Segmentation</dc:title>
  <dc:subject/>
  <dc:creator>APAC Digital Solutions</dc:creator>
  <cp:lastModifiedBy>Aniyath, Praseedha</cp:lastModifiedBy>
  <cp:revision>5</cp:revision>
  <dcterms:created xsi:type="dcterms:W3CDTF">2020-11-24T09:30:44Z</dcterms:created>
  <dcterms:modified xsi:type="dcterms:W3CDTF">2020-11-24T09:58:11Z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w_title">
    <vt:lpwstr>ZEN Image Analysis - Mitochondria Segmentation </vt:lpwstr>
  </property>
  <property fmtid="{D5CDD505-2E9C-101B-9397-08002B2CF9AE}" pid="3" name="tw_theme">
    <vt:lpwstr/>
  </property>
  <property fmtid="{D5CDD505-2E9C-101B-9397-08002B2CF9AE}" pid="4" name="tw_company">
    <vt:lpwstr>Carl Zeiss Pvt. Ltd.</vt:lpwstr>
  </property>
  <property fmtid="{D5CDD505-2E9C-101B-9397-08002B2CF9AE}" pid="5" name="tw_unit">
    <vt:lpwstr/>
  </property>
  <property fmtid="{D5CDD505-2E9C-101B-9397-08002B2CF9AE}" pid="6" name="tw_speaker">
    <vt:lpwstr>APAC Digital Solutions</vt:lpwstr>
  </property>
  <property fmtid="{D5CDD505-2E9C-101B-9397-08002B2CF9AE}" pid="7" name="tw_function">
    <vt:lpwstr>Microsoft Automation and Image Analysis Trainee</vt:lpwstr>
  </property>
  <property fmtid="{D5CDD505-2E9C-101B-9397-08002B2CF9AE}" pid="8" name="tw_location">
    <vt:lpwstr/>
  </property>
  <property fmtid="{D5CDD505-2E9C-101B-9397-08002B2CF9AE}" pid="9" name="tw_date">
    <vt:lpwstr>11/24/2020</vt:lpwstr>
  </property>
  <property fmtid="{D5CDD505-2E9C-101B-9397-08002B2CF9AE}" pid="10" name="tw_Agenda_1">
    <vt:lpwstr/>
  </property>
  <property fmtid="{D5CDD505-2E9C-101B-9397-08002B2CF9AE}" pid="11" name="tw_Agenda_2">
    <vt:lpwstr/>
  </property>
  <property fmtid="{D5CDD505-2E9C-101B-9397-08002B2CF9AE}" pid="12" name="tw_Agenda_3">
    <vt:lpwstr/>
  </property>
  <property fmtid="{D5CDD505-2E9C-101B-9397-08002B2CF9AE}" pid="13" name="tw_Agenda_4">
    <vt:lpwstr/>
  </property>
  <property fmtid="{D5CDD505-2E9C-101B-9397-08002B2CF9AE}" pid="14" name="tw_Agenda_5">
    <vt:lpwstr/>
  </property>
  <property fmtid="{D5CDD505-2E9C-101B-9397-08002B2CF9AE}" pid="15" name="tw_Agenda_6">
    <vt:lpwstr/>
  </property>
  <property fmtid="{D5CDD505-2E9C-101B-9397-08002B2CF9AE}" pid="16" name="tw_Agenda_7">
    <vt:lpwstr/>
  </property>
  <property fmtid="{D5CDD505-2E9C-101B-9397-08002B2CF9AE}" pid="17" name="tw_Agenda_8">
    <vt:lpwstr/>
  </property>
  <property fmtid="{D5CDD505-2E9C-101B-9397-08002B2CF9AE}" pid="18" name="tw_cover_word">
    <vt:lpwstr/>
  </property>
</Properties>
</file>