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44" r:id="rId5"/>
  </p:sldMasterIdLst>
  <p:notesMasterIdLst>
    <p:notesMasterId r:id="rId41"/>
  </p:notesMasterIdLst>
  <p:handoutMasterIdLst>
    <p:handoutMasterId r:id="rId42"/>
  </p:handoutMasterIdLst>
  <p:sldIdLst>
    <p:sldId id="638" r:id="rId6"/>
    <p:sldId id="641" r:id="rId7"/>
    <p:sldId id="607" r:id="rId8"/>
    <p:sldId id="656" r:id="rId9"/>
    <p:sldId id="650" r:id="rId10"/>
    <p:sldId id="652" r:id="rId11"/>
    <p:sldId id="651" r:id="rId12"/>
    <p:sldId id="653" r:id="rId13"/>
    <p:sldId id="654" r:id="rId14"/>
    <p:sldId id="655" r:id="rId15"/>
    <p:sldId id="657" r:id="rId16"/>
    <p:sldId id="630" r:id="rId17"/>
    <p:sldId id="645" r:id="rId18"/>
    <p:sldId id="643" r:id="rId19"/>
    <p:sldId id="649" r:id="rId20"/>
    <p:sldId id="658" r:id="rId21"/>
    <p:sldId id="646" r:id="rId22"/>
    <p:sldId id="647" r:id="rId23"/>
    <p:sldId id="648" r:id="rId24"/>
    <p:sldId id="659" r:id="rId25"/>
    <p:sldId id="621" r:id="rId26"/>
    <p:sldId id="636" r:id="rId27"/>
    <p:sldId id="660" r:id="rId28"/>
    <p:sldId id="616" r:id="rId29"/>
    <p:sldId id="615" r:id="rId30"/>
    <p:sldId id="623" r:id="rId31"/>
    <p:sldId id="624" r:id="rId32"/>
    <p:sldId id="640" r:id="rId33"/>
    <p:sldId id="625" r:id="rId34"/>
    <p:sldId id="626" r:id="rId35"/>
    <p:sldId id="644" r:id="rId36"/>
    <p:sldId id="637" r:id="rId37"/>
    <p:sldId id="628" r:id="rId38"/>
    <p:sldId id="617" r:id="rId39"/>
    <p:sldId id="639" r:id="rId40"/>
  </p:sldIdLst>
  <p:sldSz cx="14630400" cy="8229600"/>
  <p:notesSz cx="9296400" cy="7010400"/>
  <p:defaultTextStyle>
    <a:defPPr>
      <a:defRPr lang="en-US"/>
    </a:defPPr>
    <a:lvl1pPr algn="l" defTabSz="73025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1pPr>
    <a:lvl2pPr marL="730250" indent="-273050" algn="l" defTabSz="73025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2pPr>
    <a:lvl3pPr marL="1462088" indent="-547688" algn="l" defTabSz="73025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3pPr>
    <a:lvl4pPr marL="2193925" indent="-822325" algn="l" defTabSz="73025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4pPr>
    <a:lvl5pPr marL="2925763" indent="-1096963" algn="l" defTabSz="73025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666">
          <p15:clr>
            <a:srgbClr val="A4A3A4"/>
          </p15:clr>
        </p15:guide>
        <p15:guide id="2" orient="horz" pos="1152">
          <p15:clr>
            <a:srgbClr val="A4A3A4"/>
          </p15:clr>
        </p15:guide>
        <p15:guide id="3" orient="horz" pos="1056">
          <p15:clr>
            <a:srgbClr val="A4A3A4"/>
          </p15:clr>
        </p15:guide>
        <p15:guide id="4" pos="4608">
          <p15:clr>
            <a:srgbClr val="A4A3A4"/>
          </p15:clr>
        </p15:guide>
        <p15:guide id="5" pos="307">
          <p15:clr>
            <a:srgbClr val="A4A3A4"/>
          </p15:clr>
        </p15:guide>
        <p15:guide id="6" pos="89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>
          <p15:clr>
            <a:srgbClr val="A4A3A4"/>
          </p15:clr>
        </p15:guide>
        <p15:guide id="2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1F1"/>
    <a:srgbClr val="FFFF99"/>
    <a:srgbClr val="96004F"/>
    <a:srgbClr val="B10069"/>
    <a:srgbClr val="DCDDE0"/>
    <a:srgbClr val="FFC8E9"/>
    <a:srgbClr val="F0EFEE"/>
    <a:srgbClr val="E6E7E9"/>
    <a:srgbClr val="666973"/>
    <a:srgbClr val="E944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5" autoAdjust="0"/>
    <p:restoredTop sz="94014" autoAdjust="0"/>
  </p:normalViewPr>
  <p:slideViewPr>
    <p:cSldViewPr snapToObjects="1">
      <p:cViewPr varScale="1">
        <p:scale>
          <a:sx n="74" d="100"/>
          <a:sy n="74" d="100"/>
        </p:scale>
        <p:origin x="566" y="77"/>
      </p:cViewPr>
      <p:guideLst>
        <p:guide orient="horz" pos="4666"/>
        <p:guide orient="horz" pos="1152"/>
        <p:guide orient="horz" pos="1056"/>
        <p:guide pos="4608"/>
        <p:guide pos="307"/>
        <p:guide pos="89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Objects="1">
      <p:cViewPr varScale="1">
        <p:scale>
          <a:sx n="55" d="100"/>
          <a:sy n="55" d="100"/>
        </p:scale>
        <p:origin x="-2832" y="-108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defTabSz="745419">
              <a:defRPr sz="1200">
                <a:latin typeface="Arial" pitchFamily="1" charset="0"/>
                <a:ea typeface="ＭＳ Ｐゴシック" pitchFamily="1" charset="-128"/>
                <a:cs typeface="ＭＳ Ｐゴシック" pitchFamily="1" charset="-128"/>
              </a:defRPr>
            </a:lvl1pPr>
          </a:lstStyle>
          <a:p>
            <a:pPr>
              <a:defRPr/>
            </a:pPr>
            <a:r>
              <a:rPr lang="en-US" dirty="0"/>
              <a:t>AVON </a:t>
            </a:r>
            <a:r>
              <a:rPr lang="en-US" dirty="0" smtClean="0"/>
              <a:t>Corporate </a:t>
            </a:r>
            <a:r>
              <a:rPr lang="en-US" dirty="0"/>
              <a:t>Template 2013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B23DA43-DA73-466C-A6D6-94583C6D40C1}" type="datetime1">
              <a:rPr lang="en-US"/>
              <a:pPr>
                <a:defRPr/>
              </a:pPr>
              <a:t>1/15/2015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defTabSz="745419">
              <a:defRPr sz="1200">
                <a:latin typeface="Arial" pitchFamily="1" charset="0"/>
                <a:ea typeface="ＭＳ Ｐゴシック" pitchFamily="1" charset="-128"/>
                <a:cs typeface="ＭＳ Ｐゴシック" pitchFamily="1" charset="-128"/>
              </a:defRPr>
            </a:lvl1pPr>
          </a:lstStyle>
          <a:p>
            <a:pPr>
              <a:defRPr/>
            </a:pPr>
            <a:r>
              <a:rPr lang="en-US"/>
              <a:t>Speaker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453A5F5-35DC-4EA8-8F3A-E298ECF638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69424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defTabSz="745419">
              <a:defRPr sz="1200">
                <a:latin typeface="Arial" pitchFamily="1" charset="0"/>
                <a:ea typeface="ＭＳ Ｐゴシック" pitchFamily="1" charset="-128"/>
                <a:cs typeface="ＭＳ Ｐゴシック" pitchFamily="1" charset="-128"/>
              </a:defRPr>
            </a:lvl1pPr>
          </a:lstStyle>
          <a:p>
            <a:pPr>
              <a:defRPr/>
            </a:pPr>
            <a:r>
              <a:rPr lang="en-US" dirty="0"/>
              <a:t>AVON </a:t>
            </a:r>
            <a:r>
              <a:rPr lang="en-US" dirty="0" smtClean="0"/>
              <a:t>Corporate </a:t>
            </a:r>
            <a:r>
              <a:rPr lang="en-US" dirty="0"/>
              <a:t>Template 2013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0FCCBB0-BAB5-4519-8940-7C24F78F3255}" type="datetime1">
              <a:rPr lang="en-US"/>
              <a:pPr>
                <a:defRPr/>
              </a:pPr>
              <a:t>1/15/2015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11400" y="525463"/>
            <a:ext cx="46736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defTabSz="745419">
              <a:defRPr sz="1200">
                <a:latin typeface="Arial" pitchFamily="1" charset="0"/>
                <a:ea typeface="ＭＳ Ｐゴシック" pitchFamily="1" charset="-128"/>
                <a:cs typeface="ＭＳ Ｐゴシック" pitchFamily="1" charset="-128"/>
              </a:defRPr>
            </a:lvl1pPr>
          </a:lstStyle>
          <a:p>
            <a:pPr>
              <a:defRPr/>
            </a:pPr>
            <a:r>
              <a:rPr lang="en-US"/>
              <a:t>Speaker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BBB33F71-46D9-402B-9E97-7A1E943B8F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0694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defTabSz="730250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+mn-lt"/>
        <a:ea typeface="MS PGothic" pitchFamily="34" charset="-128"/>
        <a:cs typeface="MS PGothic" pitchFamily="34" charset="-128"/>
      </a:defRPr>
    </a:lvl1pPr>
    <a:lvl2pPr marL="730250" algn="l" defTabSz="730250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1462088" algn="l" defTabSz="730250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+mn-lt"/>
        <a:ea typeface="MS PGothic" pitchFamily="34" charset="-128"/>
        <a:cs typeface="ＭＳ Ｐゴシック" pitchFamily="1" charset="-128"/>
      </a:defRPr>
    </a:lvl3pPr>
    <a:lvl4pPr marL="2193925" algn="l" defTabSz="730250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2925763" algn="l" defTabSz="730250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3657600" algn="l" defTabSz="73152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Master Content Slide</a:t>
            </a:r>
          </a:p>
          <a:p>
            <a:endParaRPr lang="en-US" smtClean="0"/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defTabSz="771918"/>
            <a:fld id="{FCD3DDA1-3F36-4014-AE3E-55BA84D189A1}" type="slidenum">
              <a:rPr lang="en-US" smtClean="0">
                <a:latin typeface="Arial" charset="0"/>
              </a:rPr>
              <a:pPr defTabSz="771918"/>
              <a:t>1</a:t>
            </a:fld>
            <a:endParaRPr lang="en-US" dirty="0" smtClean="0">
              <a:latin typeface="Arial" charset="0"/>
            </a:endParaRPr>
          </a:p>
        </p:txBody>
      </p:sp>
      <p:sp>
        <p:nvSpPr>
          <p:cNvPr id="51204" name="Date Placeholder 1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defTabSz="771918"/>
            <a:fld id="{AA63F4C9-3E8D-4824-9D99-3B0CA284D314}" type="datetime1">
              <a:rPr lang="en-US" smtClean="0">
                <a:latin typeface="Arial" charset="0"/>
              </a:rPr>
              <a:pPr defTabSz="771918"/>
              <a:t>1/15/2015</a:t>
            </a:fld>
            <a:endParaRPr lang="en-US" dirty="0" smtClean="0">
              <a:latin typeface="Arial" charset="0"/>
            </a:endParaRPr>
          </a:p>
        </p:txBody>
      </p:sp>
      <p:sp>
        <p:nvSpPr>
          <p:cNvPr id="51205" name="Header Placeholder 2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771918"/>
            <a:r>
              <a:rPr lang="en-US" dirty="0">
                <a:latin typeface="Arial" charset="0"/>
                <a:ea typeface="MS PGothic" pitchFamily="34" charset="-128"/>
              </a:rPr>
              <a:t>AVON Corporate Business Template 2013</a:t>
            </a:r>
          </a:p>
        </p:txBody>
      </p:sp>
      <p:sp>
        <p:nvSpPr>
          <p:cNvPr id="51206" name="Footer Placeholder 1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771918"/>
            <a:r>
              <a:rPr lang="en-US" dirty="0" smtClean="0">
                <a:latin typeface="Arial" charset="0"/>
                <a:ea typeface="MS PGothic" pitchFamily="34" charset="-128"/>
              </a:rPr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522314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AVON Corportate Template 2013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F485CB9C-3F68-4555-8AFF-38B8B9E21D79}" type="datetime1">
              <a:rPr lang="en-US" smtClean="0"/>
              <a:t>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Speaker Name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0238D7AD-8EE3-4CB1-A583-0A926A8FDC3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55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8463" y="696913"/>
            <a:ext cx="6188075" cy="3481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WO</a:t>
            </a:r>
            <a:r>
              <a:rPr lang="en-US" baseline="0" dirty="0" smtClean="0"/>
              <a:t> is framed by the milestone or the deliverable and includes requirements, time, and acceptance criteria.  A document is uploaded to Clarity in standard Avon format which has all this information in it – enough information for Service Provider to estimate the work.  We will be working on a template for the work order description including acceptance criteria.</a:t>
            </a:r>
          </a:p>
          <a:p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AVON Corportate Template 2013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3C5525AD-DA35-4E4F-8EFD-7D203ED02F0A}" type="datetime1">
              <a:rPr lang="en-US" smtClean="0"/>
              <a:t>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Speaker Name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144FD92-4CD6-48CE-9C33-CE4D4B85D62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53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AVON Corporate Template 2013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0FCCBB0-BAB5-4519-8940-7C24F78F3255}" type="datetime1">
              <a:rPr lang="en-US" smtClean="0"/>
              <a:pPr>
                <a:defRPr/>
              </a:pPr>
              <a:t>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Speaker Name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BB33F71-46D9-402B-9E97-7A1E943B8F4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72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Rating of 1-5, 5 being best.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AVON Corporate Template 2013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0FCCBB0-BAB5-4519-8940-7C24F78F3255}" type="datetime1">
              <a:rPr lang="en-US" smtClean="0"/>
              <a:pPr>
                <a:defRPr/>
              </a:pPr>
              <a:t>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Speaker Name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BB33F71-46D9-402B-9E97-7A1E943B8F4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54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Master Closing Slide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30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30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30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30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E93766E-D95A-4DA8-B51C-D8B2229DAE16}" type="slidenum">
              <a:rPr lang="en-US" altLang="en-US"/>
              <a:pPr eaLnBrk="1" hangingPunct="1"/>
              <a:t>35</a:t>
            </a:fld>
            <a:endParaRPr lang="en-US" altLang="en-US"/>
          </a:p>
        </p:txBody>
      </p:sp>
      <p:sp>
        <p:nvSpPr>
          <p:cNvPr id="40965" name="Date Placeholder 1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30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30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30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30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730250" eaLnBrk="1" hangingPunct="1"/>
            <a:fld id="{775A0A4E-83DB-4A3D-A891-372AA68EF23E}" type="datetime1">
              <a:rPr lang="en-US" altLang="en-US" smtClean="0"/>
              <a:pPr defTabSz="730250" eaLnBrk="1" hangingPunct="1"/>
              <a:t>1/15/2015</a:t>
            </a:fld>
            <a:endParaRPr lang="en-US" altLang="en-US" smtClean="0"/>
          </a:p>
        </p:txBody>
      </p:sp>
      <p:sp>
        <p:nvSpPr>
          <p:cNvPr id="40966" name="Header Placeholder 2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30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30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30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30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730250" eaLnBrk="1" hangingPunct="1"/>
            <a:r>
              <a:rPr lang="en-US" altLang="en-US" smtClean="0"/>
              <a:t>AVON Corportate Template 2013</a:t>
            </a:r>
          </a:p>
        </p:txBody>
      </p:sp>
      <p:sp>
        <p:nvSpPr>
          <p:cNvPr id="40967" name="Footer Placeholder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30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30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30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30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730250" eaLnBrk="1" hangingPunct="1"/>
            <a:r>
              <a:rPr lang="en-US" alt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28644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m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ltGray">
          <a:xfrm>
            <a:off x="487363" y="274638"/>
            <a:ext cx="6742112" cy="50260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anchor="ctr"/>
          <a:lstStyle/>
          <a:p>
            <a:pPr algn="ctr" defTabSz="731520" fontAlgn="auto">
              <a:spcBef>
                <a:spcPts val="0"/>
              </a:spcBef>
              <a:spcAft>
                <a:spcPts val="0"/>
              </a:spcAft>
              <a:defRPr/>
            </a:pP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10883907" y="274642"/>
            <a:ext cx="3292475" cy="244633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anchor="ctr"/>
          <a:lstStyle/>
          <a:p>
            <a:pPr algn="ctr" defTabSz="731520" fontAlgn="auto">
              <a:spcBef>
                <a:spcPts val="0"/>
              </a:spcBef>
              <a:spcAft>
                <a:spcPts val="0"/>
              </a:spcAft>
              <a:defRPr/>
            </a:pP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7399339" y="2852745"/>
            <a:ext cx="6777037" cy="244792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anchor="ctr"/>
          <a:lstStyle/>
          <a:p>
            <a:pPr algn="ctr" defTabSz="1463040" fontAlgn="auto">
              <a:spcBef>
                <a:spcPts val="0"/>
              </a:spcBef>
              <a:spcAft>
                <a:spcPts val="0"/>
              </a:spcAft>
              <a:defRPr/>
            </a:pP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7399339" y="274642"/>
            <a:ext cx="3290886" cy="24463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anchor="ctr"/>
          <a:lstStyle/>
          <a:p>
            <a:pPr algn="ctr" defTabSz="731520" fontAlgn="auto">
              <a:spcBef>
                <a:spcPts val="0"/>
              </a:spcBef>
              <a:spcAft>
                <a:spcPts val="0"/>
              </a:spcAft>
              <a:defRPr/>
            </a:pPr>
            <a:endParaRPr dirty="0"/>
          </a:p>
        </p:txBody>
      </p:sp>
      <p:pic>
        <p:nvPicPr>
          <p:cNvPr id="6" name="Picture 12" descr="promise logo_2c.eps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59713" y="3105150"/>
            <a:ext cx="5846762" cy="199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386" y="284487"/>
            <a:ext cx="13704514" cy="1389381"/>
          </a:xfrm>
        </p:spPr>
        <p:txBody>
          <a:bodyPr/>
          <a:lstStyle>
            <a:lvl1pPr algn="l" rtl="0" eaLnBrk="0" fontAlgn="base" hangingPunct="0">
              <a:lnSpc>
                <a:spcPts val="4800"/>
              </a:lnSpc>
              <a:spcBef>
                <a:spcPct val="0"/>
              </a:spcBef>
              <a:spcAft>
                <a:spcPct val="0"/>
              </a:spcAft>
              <a:defRPr sz="5100" i="0" kern="1200" baseline="0" dirty="0">
                <a:solidFill>
                  <a:schemeClr val="bg2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489874" y="1835877"/>
            <a:ext cx="6497318" cy="2359152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900">
                <a:solidFill>
                  <a:srgbClr val="000000"/>
                </a:solidFill>
              </a:defRPr>
            </a:lvl1pPr>
            <a:lvl2pPr>
              <a:spcBef>
                <a:spcPts val="0"/>
              </a:spcBef>
              <a:defRPr sz="2200">
                <a:solidFill>
                  <a:srgbClr val="000000"/>
                </a:solidFill>
              </a:defRPr>
            </a:lvl2pPr>
            <a:lvl3pPr>
              <a:spcBef>
                <a:spcPts val="0"/>
              </a:spcBef>
              <a:defRPr sz="2200">
                <a:solidFill>
                  <a:srgbClr val="000000"/>
                </a:solidFill>
              </a:defRPr>
            </a:lvl3pPr>
            <a:lvl4pPr>
              <a:spcBef>
                <a:spcPts val="0"/>
              </a:spcBef>
              <a:defRPr sz="2200">
                <a:solidFill>
                  <a:srgbClr val="000000"/>
                </a:solidFill>
              </a:defRPr>
            </a:lvl4pPr>
            <a:lvl5pPr>
              <a:defRPr sz="2900">
                <a:solidFill>
                  <a:srgbClr val="000000"/>
                </a:solidFill>
              </a:defRPr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489874" y="4602480"/>
            <a:ext cx="6497320" cy="2359152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900">
                <a:solidFill>
                  <a:srgbClr val="000000"/>
                </a:solidFill>
              </a:defRPr>
            </a:lvl1pPr>
            <a:lvl2pPr>
              <a:spcBef>
                <a:spcPts val="0"/>
              </a:spcBef>
              <a:defRPr sz="2200">
                <a:solidFill>
                  <a:srgbClr val="000000"/>
                </a:solidFill>
              </a:defRPr>
            </a:lvl2pPr>
            <a:lvl3pPr>
              <a:spcBef>
                <a:spcPts val="0"/>
              </a:spcBef>
              <a:defRPr sz="2200">
                <a:solidFill>
                  <a:srgbClr val="000000"/>
                </a:solidFill>
              </a:defRPr>
            </a:lvl3pPr>
            <a:lvl4pPr>
              <a:spcBef>
                <a:spcPts val="0"/>
              </a:spcBef>
              <a:defRPr sz="2200">
                <a:solidFill>
                  <a:srgbClr val="000000"/>
                </a:solidFill>
              </a:defRPr>
            </a:lvl4pPr>
            <a:lvl5pPr>
              <a:defRPr sz="2900">
                <a:solidFill>
                  <a:srgbClr val="000000"/>
                </a:solidFill>
              </a:defRPr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7315206" y="1835877"/>
            <a:ext cx="6497653" cy="2359152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900">
                <a:solidFill>
                  <a:srgbClr val="000000"/>
                </a:solidFill>
              </a:defRPr>
            </a:lvl1pPr>
            <a:lvl2pPr>
              <a:spcBef>
                <a:spcPts val="0"/>
              </a:spcBef>
              <a:defRPr sz="2200">
                <a:solidFill>
                  <a:srgbClr val="000000"/>
                </a:solidFill>
              </a:defRPr>
            </a:lvl2pPr>
            <a:lvl3pPr>
              <a:spcBef>
                <a:spcPts val="0"/>
              </a:spcBef>
              <a:defRPr sz="2200">
                <a:solidFill>
                  <a:srgbClr val="000000"/>
                </a:solidFill>
              </a:defRPr>
            </a:lvl3pPr>
            <a:lvl4pPr>
              <a:spcBef>
                <a:spcPts val="0"/>
              </a:spcBef>
              <a:defRPr sz="2200">
                <a:solidFill>
                  <a:srgbClr val="000000"/>
                </a:solidFill>
              </a:defRPr>
            </a:lvl4pPr>
            <a:lvl5pPr>
              <a:defRPr sz="2900">
                <a:solidFill>
                  <a:srgbClr val="000000"/>
                </a:solidFill>
              </a:defRPr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7315206" y="4602480"/>
            <a:ext cx="6497653" cy="2359152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900">
                <a:solidFill>
                  <a:srgbClr val="000000"/>
                </a:solidFill>
              </a:defRPr>
            </a:lvl1pPr>
            <a:lvl2pPr>
              <a:spcBef>
                <a:spcPts val="0"/>
              </a:spcBef>
              <a:defRPr sz="2200">
                <a:solidFill>
                  <a:srgbClr val="000000"/>
                </a:solidFill>
              </a:defRPr>
            </a:lvl2pPr>
            <a:lvl3pPr>
              <a:spcBef>
                <a:spcPts val="0"/>
              </a:spcBef>
              <a:defRPr sz="2200">
                <a:solidFill>
                  <a:srgbClr val="000000"/>
                </a:solidFill>
              </a:defRPr>
            </a:lvl3pPr>
            <a:lvl4pPr>
              <a:spcBef>
                <a:spcPts val="0"/>
              </a:spcBef>
              <a:defRPr sz="2200">
                <a:solidFill>
                  <a:srgbClr val="000000"/>
                </a:solidFill>
              </a:defRPr>
            </a:lvl4pPr>
            <a:lvl5pPr>
              <a:defRPr sz="2900">
                <a:solidFill>
                  <a:srgbClr val="000000"/>
                </a:solidFill>
              </a:defRPr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BA29D-70F3-4F19-9DCB-0A727EC9E4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386" y="284487"/>
            <a:ext cx="13704514" cy="1389381"/>
          </a:xfrm>
        </p:spPr>
        <p:txBody>
          <a:bodyPr/>
          <a:lstStyle>
            <a:lvl1pPr marL="0" indent="0" algn="l" rtl="0" eaLnBrk="0" fontAlgn="base" hangingPunct="0">
              <a:lnSpc>
                <a:spcPts val="4800"/>
              </a:lnSpc>
              <a:spcBef>
                <a:spcPct val="0"/>
              </a:spcBef>
              <a:spcAft>
                <a:spcPct val="0"/>
              </a:spcAft>
              <a:tabLst/>
              <a:defRPr sz="5100" i="0" kern="1200" baseline="0" dirty="0">
                <a:solidFill>
                  <a:schemeClr val="bg2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29F87E-A212-491B-A6D7-0A43CB0535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5CCBAC-FF05-408B-8A2A-B6DFCCAC18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 NO Av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 userDrawn="1"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chemeClr val="tx2"/>
          </a:solidFill>
          <a:ln w="25400">
            <a:noFill/>
            <a:miter lim="800000"/>
            <a:headEnd/>
            <a:tailEnd/>
          </a:ln>
        </p:spPr>
        <p:txBody>
          <a:bodyPr lIns="146304" tIns="73152" rIns="146304" bIns="73152" anchor="ctr"/>
          <a:lstStyle/>
          <a:p>
            <a:pPr algn="ctr" defTabSz="1462088">
              <a:defRPr/>
            </a:pPr>
            <a:endParaRPr lang="en-US" sz="2900" dirty="0">
              <a:solidFill>
                <a:srgbClr val="141313"/>
              </a:solidFill>
              <a:latin typeface="Times New Roman" pitchFamily="18" charset="0"/>
            </a:endParaRPr>
          </a:p>
        </p:txBody>
      </p:sp>
      <p:sp>
        <p:nvSpPr>
          <p:cNvPr id="3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FB26CC-DDCF-416F-8610-01B587CB88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Hol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8099" y="457202"/>
            <a:ext cx="12661901" cy="711517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defTabSz="731520">
              <a:defRPr/>
            </a:pP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-9523" y="7620000"/>
            <a:ext cx="12709525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defTabSz="731520">
              <a:defRPr/>
            </a:pP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8101" y="38106"/>
            <a:ext cx="14531974" cy="3794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defTabSz="731520"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 rot="5400000">
            <a:off x="10141744" y="3083724"/>
            <a:ext cx="7110413" cy="186690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defTabSz="731520">
              <a:defRPr/>
            </a:pP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37815-918A-45C5-9AA6-8BB91CD3BD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592" y="3086099"/>
            <a:ext cx="5208422" cy="1394461"/>
          </a:xfrm>
        </p:spPr>
        <p:txBody>
          <a:bodyPr anchor="b">
            <a:noAutofit/>
          </a:bodyPr>
          <a:lstStyle>
            <a:lvl1pPr algn="l">
              <a:defRPr sz="4500" b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0044" y="327663"/>
            <a:ext cx="7355838" cy="7023736"/>
          </a:xfrm>
        </p:spPr>
        <p:txBody>
          <a:bodyPr>
            <a:normAutofit/>
          </a:bodyPr>
          <a:lstStyle>
            <a:lvl1pPr>
              <a:defRPr sz="29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6453" y="4480563"/>
            <a:ext cx="5208422" cy="2870835"/>
          </a:xfrm>
        </p:spPr>
        <p:txBody>
          <a:bodyPr/>
          <a:lstStyle>
            <a:lvl1pPr marL="0" indent="0">
              <a:buNone/>
              <a:defRPr sz="2900">
                <a:solidFill>
                  <a:srgbClr val="000000"/>
                </a:solidFill>
              </a:defRPr>
            </a:lvl1pPr>
            <a:lvl2pPr marL="731520" indent="0">
              <a:buNone/>
              <a:defRPr sz="1900"/>
            </a:lvl2pPr>
            <a:lvl3pPr marL="1463040" indent="0">
              <a:buNone/>
              <a:defRPr sz="1600"/>
            </a:lvl3pPr>
            <a:lvl4pPr marL="2194560" indent="0">
              <a:buNone/>
              <a:defRPr sz="1400"/>
            </a:lvl4pPr>
            <a:lvl5pPr marL="2926080" indent="0">
              <a:buNone/>
              <a:defRPr sz="1400"/>
            </a:lvl5pPr>
            <a:lvl6pPr marL="3657600" indent="0">
              <a:buNone/>
              <a:defRPr sz="1400"/>
            </a:lvl6pPr>
            <a:lvl7pPr marL="4389120" indent="0">
              <a:buNone/>
              <a:defRPr sz="1400"/>
            </a:lvl7pPr>
            <a:lvl8pPr marL="5120640" indent="0">
              <a:buNone/>
              <a:defRPr sz="1400"/>
            </a:lvl8pPr>
            <a:lvl9pPr marL="585216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A903F6-6BC6-467A-82C7-5ADE031D10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1045" y="3749040"/>
            <a:ext cx="7311814" cy="1045846"/>
          </a:xfrm>
        </p:spPr>
        <p:txBody>
          <a:bodyPr anchor="b">
            <a:noAutofit/>
          </a:bodyPr>
          <a:lstStyle>
            <a:lvl1pPr algn="l">
              <a:defRPr sz="4500" b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90027" y="274324"/>
            <a:ext cx="5537053" cy="7098030"/>
          </a:xfrm>
        </p:spPr>
        <p:txBody>
          <a:bodyPr rtlCol="0">
            <a:normAutofit/>
          </a:bodyPr>
          <a:lstStyle>
            <a:lvl1pPr marL="0" indent="0">
              <a:buNone/>
              <a:defRPr sz="5100">
                <a:solidFill>
                  <a:srgbClr val="CC006A"/>
                </a:solidFill>
              </a:defRPr>
            </a:lvl1pPr>
            <a:lvl2pPr marL="731520" indent="0">
              <a:buNone/>
              <a:defRPr sz="4500"/>
            </a:lvl2pPr>
            <a:lvl3pPr marL="1463040" indent="0">
              <a:buNone/>
              <a:defRPr sz="380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71052" y="4794885"/>
            <a:ext cx="7311813" cy="2577466"/>
          </a:xfrm>
        </p:spPr>
        <p:txBody>
          <a:bodyPr/>
          <a:lstStyle>
            <a:lvl1pPr marL="0" indent="0">
              <a:buNone/>
              <a:defRPr sz="2900">
                <a:solidFill>
                  <a:srgbClr val="000000"/>
                </a:solidFill>
              </a:defRPr>
            </a:lvl1pPr>
            <a:lvl2pPr marL="731520" indent="0">
              <a:buNone/>
              <a:defRPr sz="1900"/>
            </a:lvl2pPr>
            <a:lvl3pPr marL="1463040" indent="0">
              <a:buNone/>
              <a:defRPr sz="1600"/>
            </a:lvl3pPr>
            <a:lvl4pPr marL="2194560" indent="0">
              <a:buNone/>
              <a:defRPr sz="1400"/>
            </a:lvl4pPr>
            <a:lvl5pPr marL="2926080" indent="0">
              <a:buNone/>
              <a:defRPr sz="1400"/>
            </a:lvl5pPr>
            <a:lvl6pPr marL="3657600" indent="0">
              <a:buNone/>
              <a:defRPr sz="1400"/>
            </a:lvl6pPr>
            <a:lvl7pPr marL="4389120" indent="0">
              <a:buNone/>
              <a:defRPr sz="1400"/>
            </a:lvl7pPr>
            <a:lvl8pPr marL="5120640" indent="0">
              <a:buNone/>
              <a:defRPr sz="1400"/>
            </a:lvl8pPr>
            <a:lvl9pPr marL="585216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FFCA3B-9ED5-410D-BC5D-307FD76158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883907" y="274642"/>
            <a:ext cx="3292475" cy="24463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146304" tIns="73152" rIns="146304" bIns="73152" anchor="ctr"/>
          <a:lstStyle/>
          <a:p>
            <a:pPr algn="ctr" defTabSz="1463040" fontAlgn="auto">
              <a:spcBef>
                <a:spcPts val="0"/>
              </a:spcBef>
              <a:spcAft>
                <a:spcPts val="0"/>
              </a:spcAft>
              <a:defRPr/>
            </a:pPr>
            <a:endParaRPr sz="2900" kern="0" dirty="0">
              <a:solidFill>
                <a:srgbClr val="141313"/>
              </a:solidFill>
              <a:latin typeface="Times New Roman"/>
              <a:cs typeface="+mn-cs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invGray">
          <a:xfrm>
            <a:off x="10883907" y="2852745"/>
            <a:ext cx="3292475" cy="244792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lIns="146304" tIns="73152" rIns="146304" bIns="73152" anchor="ctr"/>
          <a:lstStyle/>
          <a:p>
            <a:pPr algn="ctr" defTabSz="1462088">
              <a:defRPr/>
            </a:pPr>
            <a:endParaRPr lang="en-US" sz="2900" dirty="0">
              <a:solidFill>
                <a:srgbClr val="141313"/>
              </a:solidFill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5308900"/>
            <a:ext cx="9872832" cy="1000462"/>
          </a:xfrm>
        </p:spPr>
        <p:txBody>
          <a:bodyPr anchor="b">
            <a:normAutofit/>
          </a:bodyPr>
          <a:lstStyle>
            <a:lvl1pPr algn="l">
              <a:defRPr sz="4500" b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274320"/>
            <a:ext cx="9872832" cy="5025542"/>
          </a:xfrm>
        </p:spPr>
        <p:txBody>
          <a:bodyPr rtlCol="0">
            <a:normAutofit/>
          </a:bodyPr>
          <a:lstStyle>
            <a:lvl1pPr marL="0" indent="0">
              <a:buNone/>
              <a:defRPr sz="5100">
                <a:solidFill>
                  <a:srgbClr val="000000"/>
                </a:solidFill>
              </a:defRPr>
            </a:lvl1pPr>
            <a:lvl2pPr marL="731520" indent="0">
              <a:buNone/>
              <a:defRPr sz="4500"/>
            </a:lvl2pPr>
            <a:lvl3pPr marL="1463040" indent="0">
              <a:buNone/>
              <a:defRPr sz="380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2" y="6309364"/>
            <a:ext cx="9872832" cy="1062990"/>
          </a:xfrm>
        </p:spPr>
        <p:txBody>
          <a:bodyPr/>
          <a:lstStyle>
            <a:lvl1pPr marL="0" indent="0">
              <a:spcBef>
                <a:spcPts val="480"/>
              </a:spcBef>
              <a:buNone/>
              <a:defRPr sz="2900" b="0" i="0">
                <a:solidFill>
                  <a:srgbClr val="000000"/>
                </a:solidFill>
                <a:latin typeface="Arial"/>
                <a:cs typeface="Arial"/>
              </a:defRPr>
            </a:lvl1pPr>
            <a:lvl2pPr marL="731520" indent="0">
              <a:buNone/>
              <a:defRPr sz="1900"/>
            </a:lvl2pPr>
            <a:lvl3pPr marL="1463040" indent="0">
              <a:buNone/>
              <a:defRPr sz="1600"/>
            </a:lvl3pPr>
            <a:lvl4pPr marL="2194560" indent="0">
              <a:buNone/>
              <a:defRPr sz="1400"/>
            </a:lvl4pPr>
            <a:lvl5pPr marL="2926080" indent="0">
              <a:buNone/>
              <a:defRPr sz="1400"/>
            </a:lvl5pPr>
            <a:lvl6pPr marL="3657600" indent="0">
              <a:buNone/>
              <a:defRPr sz="1400"/>
            </a:lvl6pPr>
            <a:lvl7pPr marL="4389120" indent="0">
              <a:buNone/>
              <a:defRPr sz="1400"/>
            </a:lvl7pPr>
            <a:lvl8pPr marL="5120640" indent="0">
              <a:buNone/>
              <a:defRPr sz="1400"/>
            </a:lvl8pPr>
            <a:lvl9pPr marL="585216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C875EF-AFA3-4265-82FB-3EDE89C448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invGray">
          <a:xfrm>
            <a:off x="10883907" y="274642"/>
            <a:ext cx="3292475" cy="2446338"/>
          </a:xfrm>
          <a:prstGeom prst="rect">
            <a:avLst/>
          </a:prstGeom>
          <a:solidFill>
            <a:srgbClr val="636463"/>
          </a:solidFill>
          <a:ln w="25400">
            <a:noFill/>
            <a:miter lim="800000"/>
            <a:headEnd/>
            <a:tailEnd/>
          </a:ln>
        </p:spPr>
        <p:txBody>
          <a:bodyPr lIns="146304" tIns="73152" rIns="146304" bIns="73152" anchor="ctr"/>
          <a:lstStyle/>
          <a:p>
            <a:pPr algn="ctr" defTabSz="1462088">
              <a:defRPr/>
            </a:pPr>
            <a:endParaRPr lang="en-US" sz="2900" dirty="0">
              <a:solidFill>
                <a:srgbClr val="141313"/>
              </a:solidFill>
              <a:latin typeface="Times New Roman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invGray">
          <a:xfrm>
            <a:off x="10883907" y="5410200"/>
            <a:ext cx="3292475" cy="1941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46304" tIns="73152" rIns="146304" bIns="73152" anchor="ctr"/>
          <a:lstStyle/>
          <a:p>
            <a:pPr algn="ctr" defTabSz="1462088">
              <a:defRPr/>
            </a:pPr>
            <a:endParaRPr lang="en-US" sz="2900" dirty="0">
              <a:solidFill>
                <a:srgbClr val="141313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594" y="3086099"/>
            <a:ext cx="9890578" cy="1394461"/>
          </a:xfrm>
        </p:spPr>
        <p:txBody>
          <a:bodyPr anchor="b">
            <a:normAutofit/>
          </a:bodyPr>
          <a:lstStyle>
            <a:lvl1pPr algn="l">
              <a:defRPr sz="4500" b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6454" y="4480563"/>
            <a:ext cx="9887306" cy="2870835"/>
          </a:xfrm>
        </p:spPr>
        <p:txBody>
          <a:bodyPr/>
          <a:lstStyle>
            <a:lvl1pPr marL="0" indent="0">
              <a:buNone/>
              <a:defRPr sz="2900">
                <a:solidFill>
                  <a:srgbClr val="000000"/>
                </a:solidFill>
              </a:defRPr>
            </a:lvl1pPr>
            <a:lvl2pPr marL="731520" indent="0">
              <a:buNone/>
              <a:defRPr sz="1900"/>
            </a:lvl2pPr>
            <a:lvl3pPr marL="1463040" indent="0">
              <a:buNone/>
              <a:defRPr sz="1600"/>
            </a:lvl3pPr>
            <a:lvl4pPr marL="2194560" indent="0">
              <a:buNone/>
              <a:defRPr sz="1400"/>
            </a:lvl4pPr>
            <a:lvl5pPr marL="2926080" indent="0">
              <a:buNone/>
              <a:defRPr sz="1400"/>
            </a:lvl5pPr>
            <a:lvl6pPr marL="3657600" indent="0">
              <a:buNone/>
              <a:defRPr sz="1400"/>
            </a:lvl6pPr>
            <a:lvl7pPr marL="4389120" indent="0">
              <a:buNone/>
              <a:defRPr sz="1400"/>
            </a:lvl7pPr>
            <a:lvl8pPr marL="5120640" indent="0">
              <a:buNone/>
              <a:defRPr sz="1400"/>
            </a:lvl8pPr>
            <a:lvl9pPr marL="585216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10883901" y="2849928"/>
            <a:ext cx="3291840" cy="2446934"/>
          </a:xfrm>
        </p:spPr>
        <p:txBody>
          <a:bodyPr rtlCol="0">
            <a:normAutofit/>
          </a:bodyPr>
          <a:lstStyle>
            <a:lvl1pPr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609464-16AA-4904-BC16-4BA431FE1D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invGray">
          <a:xfrm>
            <a:off x="10883907" y="274642"/>
            <a:ext cx="3292475" cy="244633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146304" tIns="73152" rIns="146304" bIns="73152" anchor="ctr"/>
          <a:lstStyle/>
          <a:p>
            <a:pPr algn="ctr" defTabSz="1463040" fontAlgn="auto">
              <a:spcBef>
                <a:spcPts val="0"/>
              </a:spcBef>
              <a:spcAft>
                <a:spcPts val="0"/>
              </a:spcAft>
              <a:defRPr/>
            </a:pPr>
            <a:endParaRPr sz="2900" kern="0" dirty="0">
              <a:solidFill>
                <a:srgbClr val="141313"/>
              </a:solidFill>
              <a:latin typeface="Times New Roman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99339" y="5443545"/>
            <a:ext cx="3290886" cy="19065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146304" tIns="73152" rIns="146304" bIns="73152" anchor="ctr"/>
          <a:lstStyle/>
          <a:p>
            <a:pPr algn="ctr" defTabSz="1463040" fontAlgn="auto">
              <a:spcBef>
                <a:spcPts val="0"/>
              </a:spcBef>
              <a:spcAft>
                <a:spcPts val="0"/>
              </a:spcAft>
              <a:defRPr/>
            </a:pPr>
            <a:endParaRPr sz="2900" kern="0" dirty="0">
              <a:solidFill>
                <a:srgbClr val="141313"/>
              </a:solidFill>
              <a:latin typeface="Times New Roman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597" y="3086099"/>
            <a:ext cx="6426613" cy="1394461"/>
          </a:xfrm>
        </p:spPr>
        <p:txBody>
          <a:bodyPr anchor="b">
            <a:noAutofit/>
          </a:bodyPr>
          <a:lstStyle>
            <a:lvl1pPr algn="l">
              <a:defRPr sz="4500" b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6455" y="4480563"/>
            <a:ext cx="6424486" cy="2870835"/>
          </a:xfrm>
        </p:spPr>
        <p:txBody>
          <a:bodyPr/>
          <a:lstStyle>
            <a:lvl1pPr marL="0" indent="0">
              <a:buNone/>
              <a:defRPr sz="2900">
                <a:solidFill>
                  <a:srgbClr val="000000"/>
                </a:solidFill>
              </a:defRPr>
            </a:lvl1pPr>
            <a:lvl2pPr marL="731520" indent="0">
              <a:buNone/>
              <a:defRPr sz="1900"/>
            </a:lvl2pPr>
            <a:lvl3pPr marL="1463040" indent="0">
              <a:buNone/>
              <a:defRPr sz="1600"/>
            </a:lvl3pPr>
            <a:lvl4pPr marL="2194560" indent="0">
              <a:buNone/>
              <a:defRPr sz="1400"/>
            </a:lvl4pPr>
            <a:lvl5pPr marL="2926080" indent="0">
              <a:buNone/>
              <a:defRPr sz="1400"/>
            </a:lvl5pPr>
            <a:lvl6pPr marL="3657600" indent="0">
              <a:buNone/>
              <a:defRPr sz="1400"/>
            </a:lvl6pPr>
            <a:lvl7pPr marL="4389120" indent="0">
              <a:buNone/>
              <a:defRPr sz="1400"/>
            </a:lvl7pPr>
            <a:lvl8pPr marL="5120640" indent="0">
              <a:buNone/>
              <a:defRPr sz="1400"/>
            </a:lvl8pPr>
            <a:lvl9pPr marL="585216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7399021" y="274320"/>
            <a:ext cx="3291840" cy="2446934"/>
          </a:xfrm>
        </p:spPr>
        <p:txBody>
          <a:bodyPr rtlCol="0">
            <a:normAutofit/>
          </a:bodyPr>
          <a:lstStyle>
            <a:lvl1pPr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7399021" y="2857995"/>
            <a:ext cx="3291840" cy="2446934"/>
          </a:xfrm>
        </p:spPr>
        <p:txBody>
          <a:bodyPr rtlCol="0">
            <a:normAutofit/>
          </a:bodyPr>
          <a:lstStyle>
            <a:lvl1pPr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10885018" y="2857995"/>
            <a:ext cx="3291840" cy="4493402"/>
          </a:xfrm>
        </p:spPr>
        <p:txBody>
          <a:bodyPr rtlCol="0">
            <a:normAutofit/>
          </a:bodyPr>
          <a:lstStyle>
            <a:lvl1pPr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1B49A5-68D1-47C2-8358-D5345C359A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386" y="284489"/>
            <a:ext cx="13704514" cy="1010911"/>
          </a:xfrm>
        </p:spPr>
        <p:txBody>
          <a:bodyPr/>
          <a:lstStyle>
            <a:lvl1pPr>
              <a:defRPr sz="5400" i="0" kern="1200" baseline="0" dirty="0">
                <a:solidFill>
                  <a:schemeClr val="bg2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387" y="1295400"/>
            <a:ext cx="13704512" cy="6154421"/>
          </a:xfrm>
        </p:spPr>
        <p:txBody>
          <a:bodyPr/>
          <a:lstStyle>
            <a:lvl1pPr>
              <a:defRPr sz="3200">
                <a:solidFill>
                  <a:srgbClr val="000000"/>
                </a:solidFill>
              </a:defRPr>
            </a:lvl1pPr>
            <a:lvl2pPr>
              <a:defRPr sz="2800">
                <a:solidFill>
                  <a:srgbClr val="000000"/>
                </a:solidFill>
              </a:defRPr>
            </a:lvl2pPr>
            <a:lvl3pPr>
              <a:defRPr sz="2400">
                <a:solidFill>
                  <a:srgbClr val="000000"/>
                </a:solidFill>
              </a:defRPr>
            </a:lvl3pPr>
            <a:lvl4pPr>
              <a:defRPr sz="2000"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35456D-17CF-47D3-8866-0AFA59032B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/>
          <p:nvPr userDrawn="1"/>
        </p:nvSpPr>
        <p:spPr bwMode="blackWhite">
          <a:xfrm>
            <a:off x="7399338" y="2852738"/>
            <a:ext cx="3362325" cy="2446337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lIns="146304" tIns="73152" rIns="146304" bIns="73152" anchor="ctr"/>
          <a:lstStyle/>
          <a:p>
            <a:pPr algn="ctr" defTabSz="146304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900" kern="0">
              <a:solidFill>
                <a:srgbClr val="141313"/>
              </a:solidFill>
              <a:latin typeface="Times New Roman"/>
              <a:cs typeface="+mn-cs"/>
            </a:endParaRPr>
          </a:p>
        </p:txBody>
      </p:sp>
      <p:sp>
        <p:nvSpPr>
          <p:cNvPr id="6" name="Rectangle 6"/>
          <p:cNvSpPr/>
          <p:nvPr/>
        </p:nvSpPr>
        <p:spPr bwMode="white">
          <a:xfrm>
            <a:off x="487363" y="274638"/>
            <a:ext cx="6742112" cy="50260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anchor="ctr"/>
          <a:lstStyle/>
          <a:p>
            <a:pPr algn="ctr" defTabSz="731520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blackWhite">
          <a:xfrm>
            <a:off x="10883900" y="274638"/>
            <a:ext cx="3292475" cy="2446337"/>
          </a:xfrm>
          <a:prstGeom prst="rect">
            <a:avLst/>
          </a:prstGeom>
          <a:solidFill>
            <a:schemeClr val="accent5"/>
          </a:solidFill>
          <a:ln>
            <a:noFill/>
          </a:ln>
          <a:extLst/>
        </p:spPr>
        <p:txBody>
          <a:bodyPr lIns="146304" tIns="73152" rIns="146304" bIns="73152" anchor="ctr"/>
          <a:lstStyle/>
          <a:p>
            <a:pPr algn="ctr" defTabSz="1462088">
              <a:defRPr/>
            </a:pPr>
            <a:endParaRPr lang="en-US" sz="2900">
              <a:solidFill>
                <a:srgbClr val="141313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8" name="Rectangle 8"/>
          <p:cNvSpPr/>
          <p:nvPr userDrawn="1"/>
        </p:nvSpPr>
        <p:spPr bwMode="blackWhite">
          <a:xfrm>
            <a:off x="7399338" y="273050"/>
            <a:ext cx="3363912" cy="244792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146304" tIns="73152" rIns="146304" bIns="73152" anchor="ctr"/>
          <a:lstStyle/>
          <a:p>
            <a:pPr algn="ctr" defTabSz="1463040" fontAlgn="auto">
              <a:spcBef>
                <a:spcPts val="0"/>
              </a:spcBef>
              <a:spcAft>
                <a:spcPts val="0"/>
              </a:spcAft>
              <a:defRPr/>
            </a:pPr>
            <a:endParaRPr sz="2900" kern="0">
              <a:solidFill>
                <a:srgbClr val="141313"/>
              </a:solidFill>
              <a:latin typeface="Times New Roman"/>
              <a:cs typeface="+mn-cs"/>
            </a:endParaRPr>
          </a:p>
        </p:txBody>
      </p:sp>
      <p:sp>
        <p:nvSpPr>
          <p:cNvPr id="9" name="Rectangle 11"/>
          <p:cNvSpPr/>
          <p:nvPr userDrawn="1"/>
        </p:nvSpPr>
        <p:spPr bwMode="blackWhite">
          <a:xfrm>
            <a:off x="10902950" y="2852738"/>
            <a:ext cx="3290888" cy="244792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146304" tIns="73152" rIns="146304" bIns="73152" anchor="ctr"/>
          <a:lstStyle/>
          <a:p>
            <a:pPr algn="ctr" defTabSz="1463040" fontAlgn="auto">
              <a:spcBef>
                <a:spcPts val="0"/>
              </a:spcBef>
              <a:spcAft>
                <a:spcPts val="0"/>
              </a:spcAft>
              <a:defRPr/>
            </a:pPr>
            <a:endParaRPr sz="2900" kern="0">
              <a:solidFill>
                <a:srgbClr val="141313"/>
              </a:solidFill>
              <a:latin typeface="Times New Roman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00" y="5549603"/>
            <a:ext cx="6860541" cy="1003598"/>
          </a:xfrm>
        </p:spPr>
        <p:txBody>
          <a:bodyPr>
            <a:normAutofit/>
          </a:bodyPr>
          <a:lstStyle>
            <a:lvl1pPr>
              <a:defRPr sz="45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15200" y="6553201"/>
            <a:ext cx="6860541" cy="1020184"/>
          </a:xfrm>
        </p:spPr>
        <p:txBody>
          <a:bodyPr>
            <a:normAutofit/>
          </a:bodyPr>
          <a:lstStyle>
            <a:lvl1pPr marL="0" indent="0" algn="l">
              <a:spcBef>
                <a:spcPts val="480"/>
              </a:spcBef>
              <a:buNone/>
              <a:defRPr sz="2800">
                <a:solidFill>
                  <a:srgbClr val="000000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135394"/>
            <a:ext cx="6400800" cy="3164469"/>
          </a:xfrm>
        </p:spPr>
        <p:txBody>
          <a:bodyPr lIns="73152" rIns="73152">
            <a:noAutofit/>
          </a:bodyPr>
          <a:lstStyle>
            <a:lvl1pPr marL="0" indent="0" algn="l">
              <a:spcAft>
                <a:spcPts val="0"/>
              </a:spcAft>
              <a:buNone/>
              <a:defRPr sz="6400" b="0" i="0" baseline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lang="en-US"/>
            </a:lvl1pPr>
          </a:lstStyle>
          <a:p>
            <a:pPr>
              <a:defRPr/>
            </a:pPr>
            <a:fld id="{B5F3C30F-C23D-4F8A-A6E0-4413BA1EF019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0015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487363" y="274638"/>
            <a:ext cx="6742112" cy="50260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anchor="ctr"/>
          <a:lstStyle/>
          <a:p>
            <a:pPr algn="ctr" defTabSz="731520" fontAlgn="auto">
              <a:spcBef>
                <a:spcPts val="0"/>
              </a:spcBef>
              <a:spcAft>
                <a:spcPts val="0"/>
              </a:spcAft>
              <a:defRPr/>
            </a:pPr>
            <a:endParaRPr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invGray">
          <a:xfrm>
            <a:off x="10883907" y="274642"/>
            <a:ext cx="3292475" cy="2446338"/>
          </a:xfrm>
          <a:prstGeom prst="rect">
            <a:avLst/>
          </a:prstGeom>
          <a:solidFill>
            <a:schemeClr val="bg2"/>
          </a:solidFill>
          <a:ln w="25400">
            <a:noFill/>
            <a:miter lim="800000"/>
            <a:headEnd/>
            <a:tailEnd/>
          </a:ln>
        </p:spPr>
        <p:txBody>
          <a:bodyPr lIns="146304" tIns="73152" rIns="146304" bIns="73152" anchor="ctr"/>
          <a:lstStyle/>
          <a:p>
            <a:pPr algn="ctr" defTabSz="1462088">
              <a:defRPr/>
            </a:pPr>
            <a:endParaRPr lang="en-US" sz="2900" dirty="0">
              <a:solidFill>
                <a:srgbClr val="141313"/>
              </a:solidFill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9339" y="2852745"/>
            <a:ext cx="3290886" cy="2447925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146304" tIns="73152" rIns="146304" bIns="73152" anchor="ctr"/>
          <a:lstStyle/>
          <a:p>
            <a:pPr algn="ctr" defTabSz="1463040" fontAlgn="auto">
              <a:spcBef>
                <a:spcPts val="0"/>
              </a:spcBef>
              <a:spcAft>
                <a:spcPts val="0"/>
              </a:spcAft>
              <a:defRPr/>
            </a:pPr>
            <a:endParaRPr sz="2900" kern="0" dirty="0">
              <a:solidFill>
                <a:srgbClr val="141313"/>
              </a:solidFill>
              <a:latin typeface="Times New Roman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00" y="5549604"/>
            <a:ext cx="6860541" cy="1003598"/>
          </a:xfrm>
        </p:spPr>
        <p:txBody>
          <a:bodyPr>
            <a:normAutofit/>
          </a:bodyPr>
          <a:lstStyle>
            <a:lvl1pPr>
              <a:defRPr sz="45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15200" y="6553202"/>
            <a:ext cx="6860541" cy="1020184"/>
          </a:xfrm>
        </p:spPr>
        <p:txBody>
          <a:bodyPr>
            <a:normAutofit/>
          </a:bodyPr>
          <a:lstStyle>
            <a:lvl1pPr marL="0" indent="0" algn="l">
              <a:spcBef>
                <a:spcPts val="480"/>
              </a:spcBef>
              <a:buNone/>
              <a:defRPr sz="2900">
                <a:solidFill>
                  <a:srgbClr val="000000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7399021" y="274320"/>
            <a:ext cx="3291840" cy="2446934"/>
          </a:xfrm>
        </p:spPr>
        <p:txBody>
          <a:bodyPr rtlCol="0">
            <a:normAutofit/>
          </a:bodyPr>
          <a:lstStyle>
            <a:lvl1pPr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10883901" y="2852928"/>
            <a:ext cx="3291840" cy="2446934"/>
          </a:xfrm>
        </p:spPr>
        <p:txBody>
          <a:bodyPr rtlCol="0">
            <a:normAutofit/>
          </a:bodyPr>
          <a:lstStyle>
            <a:lvl1pPr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135401"/>
            <a:ext cx="6400800" cy="3164469"/>
          </a:xfrm>
        </p:spPr>
        <p:txBody>
          <a:bodyPr lIns="73152" rIns="73152">
            <a:noAutofit/>
          </a:bodyPr>
          <a:lstStyle>
            <a:lvl1pPr marL="0" indent="0" algn="l">
              <a:spcAft>
                <a:spcPts val="0"/>
              </a:spcAft>
              <a:buNone/>
              <a:defRPr sz="6400" b="0" i="0" baseline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92D44-1B8D-40FE-A067-DD96930D25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with Sub 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386" y="284489"/>
            <a:ext cx="13704514" cy="1389381"/>
          </a:xfrm>
        </p:spPr>
        <p:txBody>
          <a:bodyPr/>
          <a:lstStyle>
            <a:lvl1pPr algn="l" rtl="0" eaLnBrk="0" fontAlgn="base" hangingPunct="0">
              <a:lnSpc>
                <a:spcPts val="4800"/>
              </a:lnSpc>
              <a:spcBef>
                <a:spcPct val="0"/>
              </a:spcBef>
              <a:spcAft>
                <a:spcPct val="0"/>
              </a:spcAft>
              <a:defRPr sz="5100" i="0" kern="1200" baseline="0" dirty="0">
                <a:solidFill>
                  <a:schemeClr val="bg2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" y="2293136"/>
            <a:ext cx="13698218" cy="5156685"/>
          </a:xfrm>
        </p:spPr>
        <p:txBody>
          <a:bodyPr/>
          <a:lstStyle>
            <a:lvl1pPr>
              <a:defRPr sz="2900">
                <a:solidFill>
                  <a:schemeClr val="tx1"/>
                </a:solidFill>
              </a:defRPr>
            </a:lvl1pPr>
            <a:lvl2pPr>
              <a:defRPr sz="2200">
                <a:solidFill>
                  <a:schemeClr val="tx1"/>
                </a:solidFill>
              </a:defRPr>
            </a:lvl2pPr>
            <a:lvl3pPr>
              <a:defRPr sz="2200">
                <a:solidFill>
                  <a:schemeClr val="tx1"/>
                </a:solidFill>
              </a:defRPr>
            </a:lvl3pPr>
            <a:lvl4pPr>
              <a:defRPr sz="2200">
                <a:solidFill>
                  <a:schemeClr val="tx1"/>
                </a:solidFill>
              </a:defRPr>
            </a:lvl4pPr>
            <a:lvl5pP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87686" y="1422690"/>
            <a:ext cx="13698219" cy="870450"/>
          </a:xfrm>
        </p:spPr>
        <p:txBody>
          <a:bodyPr rtlCol="0">
            <a:noAutofit/>
          </a:bodyPr>
          <a:lstStyle>
            <a:lvl1pPr marL="0" indent="0">
              <a:buNone/>
              <a:defRPr kumimoji="0" sz="3200" b="0" i="0" u="none" strike="noStrike" kern="1200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731520" indent="0">
              <a:buNone/>
              <a:defRPr sz="1900"/>
            </a:lvl2pPr>
            <a:lvl3pPr marL="1463040" indent="0">
              <a:buNone/>
              <a:defRPr sz="1600"/>
            </a:lvl3pPr>
            <a:lvl4pPr marL="2194560" indent="0">
              <a:buNone/>
              <a:defRPr sz="1400"/>
            </a:lvl4pPr>
            <a:lvl5pPr marL="2926080" indent="0">
              <a:buNone/>
              <a:defRPr sz="1400"/>
            </a:lvl5pPr>
            <a:lvl6pPr marL="3657600" indent="0">
              <a:buNone/>
              <a:defRPr sz="1400"/>
            </a:lvl6pPr>
            <a:lvl7pPr marL="4389120" indent="0">
              <a:buNone/>
              <a:defRPr sz="1400"/>
            </a:lvl7pPr>
            <a:lvl8pPr marL="5120640" indent="0">
              <a:buNone/>
              <a:defRPr sz="1400"/>
            </a:lvl8pPr>
            <a:lvl9pPr marL="585216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B7143-E845-40BA-993B-6B8ED8684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 Typ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white">
          <a:xfrm>
            <a:off x="4" y="2"/>
            <a:ext cx="12706350" cy="75723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MS PGothic" pitchFamily="34" charset="-128"/>
                <a:cs typeface="MS PGothic" pitchFamily="34" charset="-128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12761914" y="0"/>
            <a:ext cx="1868486" cy="756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MS PGothic" pitchFamily="34" charset="-128"/>
            </a:endParaRPr>
          </a:p>
          <a:p>
            <a:pPr algn="ctr">
              <a:defRPr/>
            </a:pPr>
            <a:endParaRPr lang="en-US">
              <a:solidFill>
                <a:srgbClr val="FFFFFF"/>
              </a:solidFill>
              <a:ea typeface="MS PGothic" pitchFamily="34" charset="-128"/>
            </a:endParaRPr>
          </a:p>
          <a:p>
            <a:pPr algn="ctr">
              <a:defRPr/>
            </a:pPr>
            <a:endParaRPr lang="en-US">
              <a:solidFill>
                <a:srgbClr val="FFFFFF"/>
              </a:solidFill>
              <a:ea typeface="MS PGothic" pitchFamily="34" charset="-128"/>
            </a:endParaRPr>
          </a:p>
          <a:p>
            <a:pPr algn="ctr">
              <a:defRPr/>
            </a:pPr>
            <a:endParaRPr lang="en-US">
              <a:solidFill>
                <a:srgbClr val="FFFFFF"/>
              </a:solidFill>
              <a:ea typeface="MS PGothic" pitchFamily="34" charset="-128"/>
            </a:endParaRPr>
          </a:p>
          <a:p>
            <a:pPr algn="ctr">
              <a:defRPr/>
            </a:pPr>
            <a:endParaRPr lang="en-US">
              <a:solidFill>
                <a:srgbClr val="FFFFFF"/>
              </a:solidFill>
              <a:ea typeface="MS PGothic" pitchFamily="34" charset="-128"/>
            </a:endParaRPr>
          </a:p>
          <a:p>
            <a:pPr algn="ctr">
              <a:defRPr/>
            </a:pPr>
            <a:endParaRPr lang="en-US">
              <a:solidFill>
                <a:srgbClr val="FFFFFF"/>
              </a:solidFill>
              <a:ea typeface="MS PGothic" pitchFamily="34" charset="-128"/>
            </a:endParaRPr>
          </a:p>
          <a:p>
            <a:pPr algn="ctr">
              <a:defRPr/>
            </a:pPr>
            <a:endParaRPr lang="en-US">
              <a:solidFill>
                <a:srgbClr val="FFFFFF"/>
              </a:solidFill>
              <a:ea typeface="MS PGothic" pitchFamily="34" charset="-128"/>
            </a:endParaRPr>
          </a:p>
          <a:p>
            <a:pPr algn="ctr">
              <a:defRPr/>
            </a:pPr>
            <a:endParaRPr lang="en-US">
              <a:solidFill>
                <a:srgbClr val="FFFFFF"/>
              </a:solidFill>
              <a:ea typeface="MS PGothic" pitchFamily="34" charset="-128"/>
            </a:endParaRPr>
          </a:p>
          <a:p>
            <a:pPr algn="ctr">
              <a:defRPr/>
            </a:pPr>
            <a:endParaRPr lang="en-US">
              <a:solidFill>
                <a:srgbClr val="FFFFFF"/>
              </a:solidFill>
              <a:ea typeface="MS PGothic" pitchFamily="34" charset="-128"/>
            </a:endParaRPr>
          </a:p>
          <a:p>
            <a:pPr algn="ctr">
              <a:defRPr/>
            </a:pPr>
            <a:endParaRPr lang="en-US">
              <a:solidFill>
                <a:srgbClr val="FFFFFF"/>
              </a:solidFill>
              <a:ea typeface="MS PGothic" pitchFamily="34" charset="-128"/>
            </a:endParaRPr>
          </a:p>
          <a:p>
            <a:pPr algn="ctr">
              <a:defRPr/>
            </a:pPr>
            <a:endParaRPr lang="en-US">
              <a:solidFill>
                <a:srgbClr val="FFFFFF"/>
              </a:solidFill>
              <a:ea typeface="MS PGothic" pitchFamily="34" charset="-128"/>
            </a:endParaRPr>
          </a:p>
          <a:p>
            <a:pPr algn="ctr">
              <a:defRPr/>
            </a:pPr>
            <a:endParaRPr lang="en-US">
              <a:solidFill>
                <a:srgbClr val="FFFFFF"/>
              </a:solidFill>
              <a:ea typeface="MS PGothic" pitchFamily="34" charset="-128"/>
            </a:endParaRPr>
          </a:p>
          <a:p>
            <a:pPr algn="ctr">
              <a:defRPr/>
            </a:pPr>
            <a:endParaRPr lang="en-US">
              <a:solidFill>
                <a:srgbClr val="FFFFFF"/>
              </a:solidFill>
              <a:ea typeface="MS PGothic" pitchFamily="34" charset="-128"/>
            </a:endParaRPr>
          </a:p>
          <a:p>
            <a:pPr algn="ctr">
              <a:defRPr/>
            </a:pPr>
            <a:endParaRPr lang="en-US">
              <a:solidFill>
                <a:srgbClr val="FFFFFF"/>
              </a:solidFill>
              <a:ea typeface="MS PGothic" pitchFamily="34" charset="-128"/>
            </a:endParaRPr>
          </a:p>
          <a:p>
            <a:pPr algn="ctr">
              <a:defRPr/>
            </a:pPr>
            <a:endParaRPr lang="en-US">
              <a:solidFill>
                <a:srgbClr val="FFFFFF"/>
              </a:solidFill>
              <a:ea typeface="MS PGothic" pitchFamily="34" charset="-128"/>
            </a:endParaRPr>
          </a:p>
          <a:p>
            <a:pPr algn="ctr">
              <a:defRPr/>
            </a:pPr>
            <a:endParaRPr lang="en-US">
              <a:solidFill>
                <a:srgbClr val="FFFFFF"/>
              </a:solidFill>
              <a:ea typeface="MS PGothic" pitchFamily="34" charset="-128"/>
            </a:endParaRPr>
          </a:p>
          <a:p>
            <a:pPr algn="ctr">
              <a:defRPr/>
            </a:pPr>
            <a:endParaRPr lang="en-US">
              <a:solidFill>
                <a:srgbClr val="FFFFFF"/>
              </a:solidFill>
              <a:ea typeface="MS PGothic" pitchFamily="34" charset="-128"/>
            </a:endParaRPr>
          </a:p>
          <a:p>
            <a:pPr algn="ctr">
              <a:defRPr/>
            </a:pPr>
            <a:endParaRPr lang="en-US">
              <a:solidFill>
                <a:srgbClr val="FFFFFF"/>
              </a:solidFill>
              <a:ea typeface="MS PGothic" pitchFamily="34" charset="-128"/>
            </a:endParaRPr>
          </a:p>
          <a:p>
            <a:pPr algn="ctr">
              <a:defRPr/>
            </a:pPr>
            <a:endParaRPr lang="en-US">
              <a:solidFill>
                <a:srgbClr val="FFFFFF"/>
              </a:solidFill>
              <a:ea typeface="MS PGothic" pitchFamily="34" charset="-128"/>
            </a:endParaRPr>
          </a:p>
          <a:p>
            <a:pPr algn="ctr">
              <a:defRPr/>
            </a:pPr>
            <a:endParaRPr lang="en-US">
              <a:solidFill>
                <a:srgbClr val="FFFFFF"/>
              </a:solidFill>
              <a:ea typeface="MS PGothic" pitchFamily="34" charset="-128"/>
            </a:endParaRPr>
          </a:p>
          <a:p>
            <a:pPr algn="ctr">
              <a:defRPr/>
            </a:pPr>
            <a:endParaRPr lang="en-US">
              <a:solidFill>
                <a:srgbClr val="FFFFFF"/>
              </a:solidFill>
              <a:ea typeface="MS PGothic" pitchFamily="34" charset="-128"/>
            </a:endParaRPr>
          </a:p>
          <a:p>
            <a:pPr algn="ctr">
              <a:defRPr/>
            </a:pPr>
            <a:endParaRPr lang="en-US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276600"/>
            <a:ext cx="10668000" cy="2106931"/>
          </a:xfrm>
        </p:spPr>
        <p:txBody>
          <a:bodyPr anchor="b">
            <a:noAutofit/>
          </a:bodyPr>
          <a:lstStyle>
            <a:lvl1pPr algn="l">
              <a:lnSpc>
                <a:spcPts val="7501"/>
              </a:lnSpc>
              <a:spcBef>
                <a:spcPts val="0"/>
              </a:spcBef>
              <a:defRPr sz="77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394962"/>
            <a:ext cx="10668000" cy="1800224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4000" cap="none" baseline="0">
                <a:solidFill>
                  <a:schemeClr val="bg1"/>
                </a:solidFill>
              </a:defRPr>
            </a:lvl1pPr>
            <a:lvl2pPr marL="73152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CB3EC9-A437-4F81-A7B6-B9EB706D3A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386" y="284487"/>
            <a:ext cx="13704514" cy="1389381"/>
          </a:xfrm>
        </p:spPr>
        <p:txBody>
          <a:bodyPr/>
          <a:lstStyle>
            <a:lvl1pPr algn="l" rtl="0" eaLnBrk="0" fontAlgn="base" hangingPunct="0">
              <a:lnSpc>
                <a:spcPts val="4800"/>
              </a:lnSpc>
              <a:spcBef>
                <a:spcPct val="0"/>
              </a:spcBef>
              <a:spcAft>
                <a:spcPct val="0"/>
              </a:spcAft>
              <a:defRPr sz="5100" i="0" kern="1200" baseline="0" dirty="0">
                <a:solidFill>
                  <a:schemeClr val="bg2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1387" y="1845315"/>
            <a:ext cx="6346131" cy="5604506"/>
          </a:xfrm>
        </p:spPr>
        <p:txBody>
          <a:bodyPr>
            <a:normAutofit/>
          </a:bodyPr>
          <a:lstStyle>
            <a:lvl1pPr>
              <a:defRPr sz="29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7315200" y="1844675"/>
            <a:ext cx="6870701" cy="56051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0" y="7708901"/>
            <a:ext cx="609600" cy="4397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EFB84C-D97F-405E-B491-FA00CC412A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389" y="284487"/>
            <a:ext cx="13704514" cy="1389381"/>
          </a:xfrm>
        </p:spPr>
        <p:txBody>
          <a:bodyPr/>
          <a:lstStyle>
            <a:lvl1pPr algn="l" rtl="0" eaLnBrk="0" fontAlgn="base" hangingPunct="0">
              <a:lnSpc>
                <a:spcPts val="4800"/>
              </a:lnSpc>
              <a:spcBef>
                <a:spcPct val="0"/>
              </a:spcBef>
              <a:spcAft>
                <a:spcPct val="0"/>
              </a:spcAft>
              <a:defRPr sz="5100" i="0" kern="1200" baseline="0" dirty="0">
                <a:solidFill>
                  <a:schemeClr val="bg2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2" y="2634203"/>
            <a:ext cx="6375400" cy="4815619"/>
          </a:xfrm>
        </p:spPr>
        <p:txBody>
          <a:bodyPr>
            <a:normAutofit/>
          </a:bodyPr>
          <a:lstStyle>
            <a:lvl1pPr>
              <a:defRPr sz="2900">
                <a:solidFill>
                  <a:srgbClr val="000000"/>
                </a:solidFill>
              </a:defRPr>
            </a:lvl1pPr>
            <a:lvl2pPr>
              <a:defRPr sz="2900">
                <a:solidFill>
                  <a:srgbClr val="000000"/>
                </a:solidFill>
              </a:defRPr>
            </a:lvl2pPr>
            <a:lvl3pPr>
              <a:defRPr sz="2900">
                <a:solidFill>
                  <a:srgbClr val="000000"/>
                </a:solidFill>
              </a:defRPr>
            </a:lvl3pPr>
            <a:lvl4pPr>
              <a:defRPr sz="2900">
                <a:solidFill>
                  <a:srgbClr val="000000"/>
                </a:solidFill>
              </a:defRPr>
            </a:lvl4pPr>
            <a:lvl5pPr>
              <a:defRPr sz="2900">
                <a:solidFill>
                  <a:srgbClr val="000000"/>
                </a:solidFill>
              </a:defRPr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15200" y="2651760"/>
            <a:ext cx="6339840" cy="4798061"/>
          </a:xfrm>
        </p:spPr>
        <p:txBody>
          <a:bodyPr>
            <a:normAutofit/>
          </a:bodyPr>
          <a:lstStyle>
            <a:lvl1pPr>
              <a:defRPr sz="2900">
                <a:solidFill>
                  <a:srgbClr val="000000"/>
                </a:solidFill>
              </a:defRPr>
            </a:lvl1pPr>
            <a:lvl2pPr>
              <a:defRPr sz="2900">
                <a:solidFill>
                  <a:srgbClr val="000000"/>
                </a:solidFill>
              </a:defRPr>
            </a:lvl2pPr>
            <a:lvl3pPr>
              <a:defRPr sz="2900">
                <a:solidFill>
                  <a:srgbClr val="000000"/>
                </a:solidFill>
              </a:defRPr>
            </a:lvl3pPr>
            <a:lvl4pPr>
              <a:defRPr sz="2900">
                <a:solidFill>
                  <a:srgbClr val="000000"/>
                </a:solidFill>
              </a:defRPr>
            </a:lvl4pPr>
            <a:lvl5pPr>
              <a:defRPr sz="2900">
                <a:solidFill>
                  <a:srgbClr val="000000"/>
                </a:solidFill>
              </a:defRPr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435" y="1831341"/>
            <a:ext cx="6372208" cy="543066"/>
          </a:xfrm>
          <a:prstGeom prst="rect">
            <a:avLst/>
          </a:prstGeom>
          <a:solidFill>
            <a:schemeClr val="accent1"/>
          </a:solidFill>
        </p:spPr>
        <p:txBody>
          <a:bodyPr t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3200" b="1" i="0">
                <a:solidFill>
                  <a:schemeClr val="bg1"/>
                </a:solidFill>
                <a:latin typeface="+mn-lt"/>
                <a:cs typeface="Didot"/>
              </a:defRPr>
            </a:lvl1pPr>
            <a:lvl2pPr marL="731520" indent="0">
              <a:buNone/>
              <a:defRPr sz="3200" b="1"/>
            </a:lvl2pPr>
            <a:lvl3pPr marL="1463040" indent="0">
              <a:buNone/>
              <a:defRPr sz="2900" b="1"/>
            </a:lvl3pPr>
            <a:lvl4pPr marL="2194560" indent="0">
              <a:buNone/>
              <a:defRPr sz="2600" b="1"/>
            </a:lvl4pPr>
            <a:lvl5pPr marL="2926080" indent="0">
              <a:buNone/>
              <a:defRPr sz="2600" b="1"/>
            </a:lvl5pPr>
            <a:lvl6pPr marL="3657600" indent="0">
              <a:buNone/>
              <a:defRPr sz="2600" b="1"/>
            </a:lvl6pPr>
            <a:lvl7pPr marL="4389120" indent="0">
              <a:buNone/>
              <a:defRPr sz="2600" b="1"/>
            </a:lvl7pPr>
            <a:lvl8pPr marL="5120640" indent="0">
              <a:buNone/>
              <a:defRPr sz="2600" b="1"/>
            </a:lvl8pPr>
            <a:lvl9pPr marL="5852160" indent="0">
              <a:buNone/>
              <a:defRPr sz="2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15200" y="1829146"/>
            <a:ext cx="6339840" cy="543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t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3200" b="1" i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defRPr>
            </a:lvl1pPr>
            <a:lvl2pPr marL="731520" indent="0">
              <a:buNone/>
              <a:defRPr sz="3200" b="1"/>
            </a:lvl2pPr>
            <a:lvl3pPr marL="1463040" indent="0">
              <a:buNone/>
              <a:defRPr sz="2900" b="1"/>
            </a:lvl3pPr>
            <a:lvl4pPr marL="2194560" indent="0">
              <a:buNone/>
              <a:defRPr sz="2600" b="1"/>
            </a:lvl4pPr>
            <a:lvl5pPr marL="2926080" indent="0">
              <a:buNone/>
              <a:defRPr sz="2600" b="1"/>
            </a:lvl5pPr>
            <a:lvl6pPr marL="3657600" indent="0">
              <a:buNone/>
              <a:defRPr sz="2600" b="1"/>
            </a:lvl6pPr>
            <a:lvl7pPr marL="4389120" indent="0">
              <a:buNone/>
              <a:defRPr sz="2600" b="1"/>
            </a:lvl7pPr>
            <a:lvl8pPr marL="5120640" indent="0">
              <a:buNone/>
              <a:defRPr sz="2600" b="1"/>
            </a:lvl8pPr>
            <a:lvl9pPr marL="5852160" indent="0">
              <a:buNone/>
              <a:defRPr sz="2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B6902E-CD59-454B-A5AF-A3A1345EF1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386" y="284487"/>
            <a:ext cx="13704514" cy="1389381"/>
          </a:xfrm>
        </p:spPr>
        <p:txBody>
          <a:bodyPr/>
          <a:lstStyle>
            <a:lvl1pPr algn="l" rtl="0" eaLnBrk="0" fontAlgn="base" hangingPunct="0">
              <a:lnSpc>
                <a:spcPts val="4800"/>
              </a:lnSpc>
              <a:spcBef>
                <a:spcPct val="0"/>
              </a:spcBef>
              <a:spcAft>
                <a:spcPct val="0"/>
              </a:spcAft>
              <a:defRPr sz="5100" i="0" kern="1200" baseline="0" dirty="0">
                <a:solidFill>
                  <a:schemeClr val="bg2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9879" y="1831341"/>
            <a:ext cx="13698219" cy="277113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900">
                <a:solidFill>
                  <a:srgbClr val="000000"/>
                </a:solidFill>
              </a:defRPr>
            </a:lvl1pPr>
            <a:lvl2pPr>
              <a:spcBef>
                <a:spcPts val="0"/>
              </a:spcBef>
              <a:defRPr sz="2900">
                <a:solidFill>
                  <a:srgbClr val="000000"/>
                </a:solidFill>
              </a:defRPr>
            </a:lvl2pPr>
            <a:lvl3pPr>
              <a:spcBef>
                <a:spcPts val="0"/>
              </a:spcBef>
              <a:defRPr sz="2900">
                <a:solidFill>
                  <a:srgbClr val="000000"/>
                </a:solidFill>
              </a:defRPr>
            </a:lvl3pPr>
            <a:lvl4pPr>
              <a:spcBef>
                <a:spcPts val="0"/>
              </a:spcBef>
              <a:defRPr sz="2900">
                <a:solidFill>
                  <a:srgbClr val="000000"/>
                </a:solidFill>
              </a:defRPr>
            </a:lvl4pPr>
            <a:lvl5pPr>
              <a:defRPr sz="2900">
                <a:solidFill>
                  <a:srgbClr val="000000"/>
                </a:solidFill>
              </a:defRPr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89873" y="4724400"/>
            <a:ext cx="13698218" cy="2725421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900">
                <a:solidFill>
                  <a:srgbClr val="000000"/>
                </a:solidFill>
              </a:defRPr>
            </a:lvl1pPr>
            <a:lvl2pPr>
              <a:spcBef>
                <a:spcPts val="0"/>
              </a:spcBef>
              <a:defRPr sz="2900">
                <a:solidFill>
                  <a:srgbClr val="000000"/>
                </a:solidFill>
              </a:defRPr>
            </a:lvl2pPr>
            <a:lvl3pPr>
              <a:spcBef>
                <a:spcPts val="0"/>
              </a:spcBef>
              <a:defRPr sz="2900">
                <a:solidFill>
                  <a:srgbClr val="000000"/>
                </a:solidFill>
              </a:defRPr>
            </a:lvl3pPr>
            <a:lvl4pPr>
              <a:spcBef>
                <a:spcPts val="0"/>
              </a:spcBef>
              <a:defRPr sz="2900">
                <a:solidFill>
                  <a:srgbClr val="000000"/>
                </a:solidFill>
              </a:defRPr>
            </a:lvl4pPr>
            <a:lvl5pPr>
              <a:defRPr sz="2900">
                <a:solidFill>
                  <a:srgbClr val="000000"/>
                </a:solidFill>
              </a:defRPr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09C0D-99D3-4BE0-AAAA-DC27FB1523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389" y="284487"/>
            <a:ext cx="13704514" cy="1389381"/>
          </a:xfrm>
        </p:spPr>
        <p:txBody>
          <a:bodyPr/>
          <a:lstStyle>
            <a:lvl1pPr algn="l" rtl="0" eaLnBrk="0" fontAlgn="base" hangingPunct="0">
              <a:lnSpc>
                <a:spcPts val="4800"/>
              </a:lnSpc>
              <a:spcBef>
                <a:spcPct val="0"/>
              </a:spcBef>
              <a:spcAft>
                <a:spcPct val="0"/>
              </a:spcAft>
              <a:defRPr sz="5100" i="0" kern="1200" baseline="0" dirty="0">
                <a:solidFill>
                  <a:schemeClr val="bg2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0" y="1834683"/>
            <a:ext cx="6870701" cy="2682240"/>
          </a:xfrm>
        </p:spPr>
        <p:txBody>
          <a:bodyPr>
            <a:normAutofit/>
          </a:bodyPr>
          <a:lstStyle>
            <a:lvl1pPr>
              <a:defRPr sz="29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900">
                <a:solidFill>
                  <a:srgbClr val="000000"/>
                </a:solidFill>
              </a:defRPr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81386" y="1834682"/>
            <a:ext cx="6468054" cy="5615138"/>
          </a:xfrm>
        </p:spPr>
        <p:txBody>
          <a:bodyPr>
            <a:normAutofit/>
          </a:bodyPr>
          <a:lstStyle>
            <a:lvl1pPr>
              <a:defRPr sz="29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7315200" y="4602486"/>
            <a:ext cx="6870701" cy="2847339"/>
          </a:xfrm>
        </p:spPr>
        <p:txBody>
          <a:bodyPr>
            <a:normAutofit/>
          </a:bodyPr>
          <a:lstStyle>
            <a:lvl1pPr>
              <a:defRPr sz="29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900">
                <a:solidFill>
                  <a:srgbClr val="000000"/>
                </a:solidFill>
              </a:defRPr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02A5AC-B81B-4FEF-BFB1-31FB52DA2B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2760331" y="7620002"/>
            <a:ext cx="1870075" cy="612774"/>
          </a:xfrm>
          <a:prstGeom prst="rect">
            <a:avLst/>
          </a:prstGeom>
          <a:solidFill>
            <a:schemeClr val="accent5"/>
          </a:solidFill>
          <a:ln w="25400" cap="flat" cmpd="sng" algn="ctr">
            <a:noFill/>
            <a:prstDash val="solid"/>
          </a:ln>
          <a:effectLst/>
        </p:spPr>
        <p:txBody>
          <a:bodyPr lIns="146304" tIns="73152" rIns="146304" bIns="73152" anchor="ctr"/>
          <a:lstStyle/>
          <a:p>
            <a:pPr algn="ctr" defTabSz="146304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900" kern="0" dirty="0">
              <a:solidFill>
                <a:srgbClr val="141313"/>
              </a:solidFill>
              <a:latin typeface="Times New Roman"/>
              <a:cs typeface="+mn-cs"/>
            </a:endParaRPr>
          </a:p>
        </p:txBody>
      </p:sp>
      <p:sp>
        <p:nvSpPr>
          <p:cNvPr id="1027" name="Rectangle 1"/>
          <p:cNvSpPr>
            <a:spLocks noChangeArrowheads="1"/>
          </p:cNvSpPr>
          <p:nvPr userDrawn="1"/>
        </p:nvSpPr>
        <p:spPr bwMode="auto">
          <a:xfrm>
            <a:off x="4" y="7620000"/>
            <a:ext cx="12706350" cy="609600"/>
          </a:xfrm>
          <a:prstGeom prst="rect">
            <a:avLst/>
          </a:prstGeom>
          <a:solidFill>
            <a:srgbClr val="DCDDE0"/>
          </a:solidFill>
          <a:ln w="25400">
            <a:noFill/>
            <a:miter lim="800000"/>
            <a:headEnd/>
            <a:tailEnd/>
          </a:ln>
        </p:spPr>
        <p:txBody>
          <a:bodyPr lIns="146304" tIns="73152" rIns="146304" bIns="73152" anchor="ctr"/>
          <a:lstStyle/>
          <a:p>
            <a:pPr algn="ctr" defTabSz="1462088">
              <a:defRPr/>
            </a:pPr>
            <a:endParaRPr lang="en-US" sz="2900" dirty="0">
              <a:solidFill>
                <a:srgbClr val="141313"/>
              </a:solidFill>
              <a:latin typeface="Times New Roman" pitchFamily="18" charset="0"/>
            </a:endParaRPr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81015" y="284163"/>
            <a:ext cx="13704886" cy="138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6304" tIns="73152" rIns="146304" bIns="7315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81013" y="1825628"/>
            <a:ext cx="13662026" cy="560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-9525" y="7708901"/>
            <a:ext cx="609600" cy="439738"/>
          </a:xfrm>
          <a:prstGeom prst="rect">
            <a:avLst/>
          </a:prstGeom>
        </p:spPr>
        <p:txBody>
          <a:bodyPr vert="horz" wrap="square" lIns="146304" tIns="73152" rIns="146304" bIns="73152" numCol="1" anchor="ctr" anchorCtr="0" compatLnSpc="1">
            <a:prstTxWarp prst="textNoShape">
              <a:avLst/>
            </a:prstTxWarp>
          </a:bodyPr>
          <a:lstStyle>
            <a:lvl1pPr algn="ctr">
              <a:defRPr sz="1600" b="1">
                <a:solidFill>
                  <a:schemeClr val="bg2"/>
                </a:solidFill>
                <a:latin typeface="Times New Roman" pitchFamily="1" charset="0"/>
                <a:cs typeface="+mn-cs"/>
              </a:defRPr>
            </a:lvl1pPr>
          </a:lstStyle>
          <a:p>
            <a:pPr>
              <a:defRPr/>
            </a:pPr>
            <a:fld id="{5C1FBEB9-572B-45DE-9A7F-332B0F780E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8"/>
          <p:cNvPicPr>
            <a:picLocks noChangeAspect="1"/>
          </p:cNvPicPr>
          <p:nvPr userDrawn="1"/>
        </p:nvPicPr>
        <p:blipFill>
          <a:blip r:embed="rId22"/>
          <a:srcRect/>
          <a:stretch>
            <a:fillRect/>
          </a:stretch>
        </p:blipFill>
        <p:spPr bwMode="auto">
          <a:xfrm>
            <a:off x="12896852" y="7781931"/>
            <a:ext cx="1595438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282" r:id="rId1"/>
    <p:sldLayoutId id="2147485272" r:id="rId2"/>
    <p:sldLayoutId id="2147485283" r:id="rId3"/>
    <p:sldLayoutId id="2147485273" r:id="rId4"/>
    <p:sldLayoutId id="2147485284" r:id="rId5"/>
    <p:sldLayoutId id="2147485285" r:id="rId6"/>
    <p:sldLayoutId id="2147485274" r:id="rId7"/>
    <p:sldLayoutId id="2147485275" r:id="rId8"/>
    <p:sldLayoutId id="2147485276" r:id="rId9"/>
    <p:sldLayoutId id="2147485277" r:id="rId10"/>
    <p:sldLayoutId id="2147485278" r:id="rId11"/>
    <p:sldLayoutId id="2147485279" r:id="rId12"/>
    <p:sldLayoutId id="2147485286" r:id="rId13"/>
    <p:sldLayoutId id="2147485287" r:id="rId14"/>
    <p:sldLayoutId id="2147485280" r:id="rId15"/>
    <p:sldLayoutId id="2147485281" r:id="rId16"/>
    <p:sldLayoutId id="2147485288" r:id="rId17"/>
    <p:sldLayoutId id="2147485289" r:id="rId18"/>
    <p:sldLayoutId id="2147485290" r:id="rId19"/>
    <p:sldLayoutId id="2147485291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ts val="4800"/>
        </a:lnSpc>
        <a:spcBef>
          <a:spcPct val="0"/>
        </a:spcBef>
        <a:spcAft>
          <a:spcPct val="0"/>
        </a:spcAft>
        <a:defRPr sz="5100" kern="1200">
          <a:solidFill>
            <a:schemeClr val="bg2"/>
          </a:solidFill>
          <a:latin typeface="Times New Roman" pitchFamily="18" charset="0"/>
          <a:ea typeface="MS PGothic" pitchFamily="34" charset="-128"/>
          <a:cs typeface="Times New Roman" pitchFamily="18" charset="0"/>
        </a:defRPr>
      </a:lvl1pPr>
      <a:lvl2pPr algn="l" rtl="0" eaLnBrk="0" fontAlgn="base" hangingPunct="0">
        <a:lnSpc>
          <a:spcPts val="4800"/>
        </a:lnSpc>
        <a:spcBef>
          <a:spcPct val="0"/>
        </a:spcBef>
        <a:spcAft>
          <a:spcPct val="0"/>
        </a:spcAft>
        <a:defRPr sz="5100">
          <a:solidFill>
            <a:schemeClr val="bg2"/>
          </a:solidFill>
          <a:latin typeface="Times New Roman" pitchFamily="18" charset="0"/>
          <a:ea typeface="MS PGothic" pitchFamily="34" charset="-128"/>
          <a:cs typeface="Times New Roman" pitchFamily="18" charset="0"/>
        </a:defRPr>
      </a:lvl2pPr>
      <a:lvl3pPr algn="l" rtl="0" eaLnBrk="0" fontAlgn="base" hangingPunct="0">
        <a:lnSpc>
          <a:spcPts val="4800"/>
        </a:lnSpc>
        <a:spcBef>
          <a:spcPct val="0"/>
        </a:spcBef>
        <a:spcAft>
          <a:spcPct val="0"/>
        </a:spcAft>
        <a:defRPr sz="5100">
          <a:solidFill>
            <a:schemeClr val="bg2"/>
          </a:solidFill>
          <a:latin typeface="Times New Roman" pitchFamily="18" charset="0"/>
          <a:ea typeface="MS PGothic" pitchFamily="34" charset="-128"/>
          <a:cs typeface="Times New Roman" pitchFamily="18" charset="0"/>
        </a:defRPr>
      </a:lvl3pPr>
      <a:lvl4pPr algn="l" rtl="0" eaLnBrk="0" fontAlgn="base" hangingPunct="0">
        <a:lnSpc>
          <a:spcPts val="4800"/>
        </a:lnSpc>
        <a:spcBef>
          <a:spcPct val="0"/>
        </a:spcBef>
        <a:spcAft>
          <a:spcPct val="0"/>
        </a:spcAft>
        <a:defRPr sz="5100">
          <a:solidFill>
            <a:schemeClr val="bg2"/>
          </a:solidFill>
          <a:latin typeface="Times New Roman" pitchFamily="18" charset="0"/>
          <a:ea typeface="MS PGothic" pitchFamily="34" charset="-128"/>
          <a:cs typeface="Times New Roman" pitchFamily="18" charset="0"/>
        </a:defRPr>
      </a:lvl4pPr>
      <a:lvl5pPr algn="l" rtl="0" eaLnBrk="0" fontAlgn="base" hangingPunct="0">
        <a:lnSpc>
          <a:spcPts val="4800"/>
        </a:lnSpc>
        <a:spcBef>
          <a:spcPct val="0"/>
        </a:spcBef>
        <a:spcAft>
          <a:spcPct val="0"/>
        </a:spcAft>
        <a:defRPr sz="5100">
          <a:solidFill>
            <a:schemeClr val="bg2"/>
          </a:solidFill>
          <a:latin typeface="Times New Roman" pitchFamily="18" charset="0"/>
          <a:ea typeface="MS PGothic" pitchFamily="34" charset="-128"/>
          <a:cs typeface="Times New Roman" pitchFamily="18" charset="0"/>
        </a:defRPr>
      </a:lvl5pPr>
      <a:lvl6pPr marL="731520" algn="l" rtl="0" fontAlgn="base">
        <a:spcBef>
          <a:spcPct val="0"/>
        </a:spcBef>
        <a:spcAft>
          <a:spcPct val="0"/>
        </a:spcAft>
        <a:defRPr sz="5800">
          <a:solidFill>
            <a:schemeClr val="accent1"/>
          </a:solidFill>
          <a:latin typeface="Arial" pitchFamily="1" charset="0"/>
          <a:ea typeface="ＭＳ Ｐゴシック" pitchFamily="1" charset="-128"/>
          <a:cs typeface="ＭＳ Ｐゴシック" pitchFamily="1" charset="-128"/>
        </a:defRPr>
      </a:lvl6pPr>
      <a:lvl7pPr marL="1463040" algn="l" rtl="0" fontAlgn="base">
        <a:spcBef>
          <a:spcPct val="0"/>
        </a:spcBef>
        <a:spcAft>
          <a:spcPct val="0"/>
        </a:spcAft>
        <a:defRPr sz="5800">
          <a:solidFill>
            <a:schemeClr val="accent1"/>
          </a:solidFill>
          <a:latin typeface="Arial" pitchFamily="1" charset="0"/>
          <a:ea typeface="ＭＳ Ｐゴシック" pitchFamily="1" charset="-128"/>
          <a:cs typeface="ＭＳ Ｐゴシック" pitchFamily="1" charset="-128"/>
        </a:defRPr>
      </a:lvl7pPr>
      <a:lvl8pPr marL="2194560" algn="l" rtl="0" fontAlgn="base">
        <a:spcBef>
          <a:spcPct val="0"/>
        </a:spcBef>
        <a:spcAft>
          <a:spcPct val="0"/>
        </a:spcAft>
        <a:defRPr sz="5800">
          <a:solidFill>
            <a:schemeClr val="accent1"/>
          </a:solidFill>
          <a:latin typeface="Arial" pitchFamily="1" charset="0"/>
          <a:ea typeface="ＭＳ Ｐゴシック" pitchFamily="1" charset="-128"/>
          <a:cs typeface="ＭＳ Ｐゴシック" pitchFamily="1" charset="-128"/>
        </a:defRPr>
      </a:lvl8pPr>
      <a:lvl9pPr marL="2926080" algn="l" rtl="0" fontAlgn="base">
        <a:spcBef>
          <a:spcPct val="0"/>
        </a:spcBef>
        <a:spcAft>
          <a:spcPct val="0"/>
        </a:spcAft>
        <a:defRPr sz="5800">
          <a:solidFill>
            <a:schemeClr val="accent1"/>
          </a:solidFill>
          <a:latin typeface="Arial" pitchFamily="1" charset="0"/>
          <a:ea typeface="ＭＳ Ｐゴシック" pitchFamily="1" charset="-128"/>
          <a:cs typeface="ＭＳ Ｐゴシック" pitchFamily="1" charset="-128"/>
        </a:defRPr>
      </a:lvl9pPr>
    </p:titleStyle>
    <p:bodyStyle>
      <a:lvl1pPr marL="365125" indent="-365125" algn="l" rtl="0" eaLnBrk="0" fontAlgn="base" hangingPunct="0">
        <a:spcBef>
          <a:spcPts val="600"/>
        </a:spcBef>
        <a:spcAft>
          <a:spcPts val="963"/>
        </a:spcAft>
        <a:buClr>
          <a:schemeClr val="bg2"/>
        </a:buClr>
        <a:buSzPct val="75000"/>
        <a:buFont typeface="Wingdings" pitchFamily="2" charset="2"/>
        <a:buChar char="n"/>
        <a:defRPr sz="38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marL="730250" indent="-365125" algn="l" rtl="0" eaLnBrk="0" fontAlgn="base" hangingPunct="0">
        <a:spcBef>
          <a:spcPts val="6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1096963" indent="-365125" algn="l" rtl="0" eaLnBrk="0" fontAlgn="base" hangingPunct="0">
        <a:spcBef>
          <a:spcPts val="6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3pPr>
      <a:lvl4pPr marL="1462088" indent="-365125" algn="l" rtl="0" eaLnBrk="0" fontAlgn="base" hangingPunct="0">
        <a:spcBef>
          <a:spcPts val="6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ern="1200">
          <a:solidFill>
            <a:schemeClr val="tx1"/>
          </a:solidFill>
          <a:latin typeface="Arial"/>
          <a:ea typeface="MS PGothic" pitchFamily="34" charset="-128"/>
          <a:cs typeface="Arial"/>
        </a:defRPr>
      </a:lvl4pPr>
      <a:lvl5pPr marL="1828800" indent="-365125" algn="l" rtl="0" eaLnBrk="0" fontAlgn="base" hangingPunct="0">
        <a:spcBef>
          <a:spcPts val="6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ern="1200">
          <a:solidFill>
            <a:schemeClr val="tx1"/>
          </a:solidFill>
          <a:latin typeface="Arial"/>
          <a:ea typeface="MS PGothic" pitchFamily="34" charset="-128"/>
          <a:cs typeface="Arial"/>
        </a:defRPr>
      </a:lvl5pPr>
      <a:lvl6pPr marL="402336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mailto:George.Zhao@avon.com" TargetMode="External"/><Relationship Id="rId3" Type="http://schemas.openxmlformats.org/officeDocument/2006/relationships/hyperlink" Target="mailto:slou@isoftstone.com" TargetMode="External"/><Relationship Id="rId7" Type="http://schemas.openxmlformats.org/officeDocument/2006/relationships/hyperlink" Target="mailto:jhliange@isoftstone.com" TargetMode="External"/><Relationship Id="rId2" Type="http://schemas.openxmlformats.org/officeDocument/2006/relationships/hyperlink" Target="mailto:ljzhanga@isoftstone.com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mailto:zyfengd@isoftstone.com" TargetMode="External"/><Relationship Id="rId5" Type="http://schemas.openxmlformats.org/officeDocument/2006/relationships/hyperlink" Target="mailto:leiyua@isoftstone.com" TargetMode="External"/><Relationship Id="rId4" Type="http://schemas.openxmlformats.org/officeDocument/2006/relationships/hyperlink" Target="mailto:zqlim@isoftstone.com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6.wmf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vennerg\Documents\SLAs\Support%20SLAs%20-%20Detailed%20View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ctrTitle"/>
          </p:nvPr>
        </p:nvSpPr>
        <p:spPr>
          <a:xfrm>
            <a:off x="7315200" y="5549900"/>
            <a:ext cx="6861175" cy="1003300"/>
          </a:xfrm>
        </p:spPr>
        <p:txBody>
          <a:bodyPr>
            <a:normAutofit/>
          </a:bodyPr>
          <a:lstStyle/>
          <a:p>
            <a:r>
              <a:rPr lang="en-US" dirty="0" smtClean="0"/>
              <a:t>January 2015</a:t>
            </a:r>
          </a:p>
        </p:txBody>
      </p:sp>
      <p:sp>
        <p:nvSpPr>
          <p:cNvPr id="29698" name="Subtitle 2"/>
          <p:cNvSpPr>
            <a:spLocks noGrp="1"/>
          </p:cNvSpPr>
          <p:nvPr>
            <p:ph type="subTitle" idx="1"/>
          </p:nvPr>
        </p:nvSpPr>
        <p:spPr>
          <a:xfrm>
            <a:off x="7315200" y="6553200"/>
            <a:ext cx="6861175" cy="1020763"/>
          </a:xfrm>
        </p:spPr>
        <p:txBody>
          <a:bodyPr/>
          <a:lstStyle/>
          <a:p>
            <a:pPr>
              <a:spcBef>
                <a:spcPts val="475"/>
              </a:spcBef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29699" name="Text Placeholder 5"/>
          <p:cNvSpPr>
            <a:spLocks noGrp="1"/>
          </p:cNvSpPr>
          <p:nvPr>
            <p:ph type="body" sz="half" idx="2"/>
          </p:nvPr>
        </p:nvSpPr>
        <p:spPr>
          <a:xfrm>
            <a:off x="685800" y="762000"/>
            <a:ext cx="6400800" cy="4537075"/>
          </a:xfrm>
        </p:spPr>
        <p:txBody>
          <a:bodyPr/>
          <a:lstStyle/>
          <a:p>
            <a:pPr algn="ctr">
              <a:spcAft>
                <a:spcPct val="0"/>
              </a:spcAft>
            </a:pPr>
            <a:r>
              <a:rPr lang="en-US" sz="6000" dirty="0" smtClean="0"/>
              <a:t>APAC  iSoftStone Transition Overview</a:t>
            </a:r>
          </a:p>
        </p:txBody>
      </p:sp>
    </p:spTree>
    <p:extLst>
      <p:ext uri="{BB962C8B-B14F-4D97-AF65-F5344CB8AC3E}">
        <p14:creationId xmlns:p14="http://schemas.microsoft.com/office/powerpoint/2010/main" val="37650088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Elements of a Work Order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3D8095-3FE9-4141-B841-32759F2E3E9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03" name="Rounded Rectangle 102"/>
          <p:cNvSpPr/>
          <p:nvPr/>
        </p:nvSpPr>
        <p:spPr>
          <a:xfrm>
            <a:off x="3810000" y="1752600"/>
            <a:ext cx="5867400" cy="5257800"/>
          </a:xfrm>
          <a:prstGeom prst="roundRect">
            <a:avLst/>
          </a:prstGeom>
          <a:noFill/>
          <a:ln w="76200" cap="flat" cmpd="sng" algn="ctr">
            <a:solidFill>
              <a:schemeClr val="tx1"/>
            </a:solidFill>
            <a:prstDash val="solid"/>
          </a:ln>
          <a:effectLst/>
        </p:spPr>
        <p:txBody>
          <a:bodyPr lIns="146304" tIns="73152" rIns="146304" bIns="73152" rtlCol="0" anchor="ctr"/>
          <a:lstStyle/>
          <a:p>
            <a:pPr marL="0" marR="0" indent="0" algn="ctr" defTabSz="14630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kern="0" cap="none" spc="0" normalizeH="0" baseline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Times New Roman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953000" y="1290935"/>
            <a:ext cx="5439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1. Outcome -  Milestone or Deliverable</a:t>
            </a:r>
            <a:endParaRPr lang="en-US" sz="2400" dirty="0"/>
          </a:p>
        </p:txBody>
      </p:sp>
      <p:sp>
        <p:nvSpPr>
          <p:cNvPr id="105" name="Rounded Rectangle 104"/>
          <p:cNvSpPr/>
          <p:nvPr/>
        </p:nvSpPr>
        <p:spPr>
          <a:xfrm>
            <a:off x="4191000" y="2209800"/>
            <a:ext cx="5257800" cy="2286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</a:ln>
          <a:effectLst/>
        </p:spPr>
        <p:txBody>
          <a:bodyPr lIns="146304" tIns="73152" rIns="146304" bIns="73152" rtlCol="0" anchor="ctr"/>
          <a:lstStyle/>
          <a:p>
            <a:pPr marL="0" marR="0" indent="0" algn="ctr" defTabSz="14630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kern="0" cap="none" spc="0" normalizeH="0" baseline="0" dirty="0" smtClean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2. Requirements</a:t>
            </a:r>
          </a:p>
          <a:p>
            <a:pPr marL="0" marR="0" indent="0" algn="ctr" defTabSz="14630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kern="0" dirty="0" smtClean="0">
                <a:solidFill>
                  <a:srgbClr val="141313"/>
                </a:solidFill>
                <a:latin typeface="Arial" pitchFamily="34" charset="0"/>
                <a:cs typeface="Arial" pitchFamily="34" charset="0"/>
              </a:rPr>
              <a:t>In-scope – deliverable / milestone</a:t>
            </a:r>
          </a:p>
          <a:p>
            <a:pPr marL="0" marR="0" indent="0" algn="ctr" defTabSz="14630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kern="0" cap="none" spc="0" normalizeH="0" baseline="0" dirty="0" smtClean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Out-of-scope</a:t>
            </a:r>
            <a:endParaRPr lang="en-US" kern="0" dirty="0">
              <a:solidFill>
                <a:srgbClr val="141313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ctr" defTabSz="14630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kern="0" cap="none" spc="0" normalizeH="0" baseline="0" dirty="0" smtClean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Assumptions</a:t>
            </a:r>
          </a:p>
          <a:p>
            <a:pPr marL="0" marR="0" indent="0" algn="ctr" defTabSz="14630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kern="0" dirty="0" smtClean="0">
                <a:solidFill>
                  <a:srgbClr val="141313"/>
                </a:solidFill>
                <a:latin typeface="Arial" pitchFamily="34" charset="0"/>
                <a:cs typeface="Arial" pitchFamily="34" charset="0"/>
              </a:rPr>
              <a:t>Dependencies</a:t>
            </a:r>
            <a:endParaRPr kumimoji="0" lang="en-US" b="0" i="0" u="none" strike="noStrike" kern="0" cap="none" spc="0" normalizeH="0" baseline="0" dirty="0" smtClean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4191000" y="4724400"/>
            <a:ext cx="2133600" cy="1981200"/>
          </a:xfrm>
          <a:prstGeom prst="roundRect">
            <a:avLst/>
          </a:prstGeom>
          <a:solidFill>
            <a:srgbClr val="FFFF00"/>
          </a:solidFill>
          <a:ln w="57150" cap="flat" cmpd="sng" algn="ctr">
            <a:solidFill>
              <a:schemeClr val="tx1"/>
            </a:solidFill>
            <a:prstDash val="solid"/>
          </a:ln>
          <a:effectLst/>
        </p:spPr>
        <p:txBody>
          <a:bodyPr lIns="146304" tIns="73152" rIns="146304" bIns="73152" rtlCol="0" anchor="ctr"/>
          <a:lstStyle/>
          <a:p>
            <a:pPr marL="0" marR="0" indent="0" algn="ctr" defTabSz="14630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kern="0" dirty="0" smtClean="0">
                <a:solidFill>
                  <a:srgbClr val="141313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kumimoji="0" lang="en-US" sz="2400" b="0" i="0" u="none" strike="noStrike" kern="0" cap="none" spc="0" normalizeH="0" baseline="0" dirty="0" smtClean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. Time</a:t>
            </a:r>
          </a:p>
          <a:p>
            <a:pPr marL="0" marR="0" indent="0" algn="ctr" defTabSz="14630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kern="0" cap="none" spc="0" normalizeH="0" baseline="0" dirty="0" smtClean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Start date</a:t>
            </a:r>
          </a:p>
          <a:p>
            <a:pPr marL="0" marR="0" indent="0" algn="ctr" defTabSz="14630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kern="0" dirty="0" smtClean="0">
                <a:solidFill>
                  <a:srgbClr val="141313"/>
                </a:solidFill>
                <a:latin typeface="Arial" pitchFamily="34" charset="0"/>
                <a:cs typeface="Arial" pitchFamily="34" charset="0"/>
              </a:rPr>
              <a:t>End date</a:t>
            </a:r>
            <a:endParaRPr kumimoji="0" lang="en-US" b="0" i="0" u="none" strike="noStrike" kern="0" cap="none" spc="0" normalizeH="0" baseline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6553200" y="4724400"/>
            <a:ext cx="2667000" cy="1981200"/>
          </a:xfrm>
          <a:prstGeom prst="roundRect">
            <a:avLst/>
          </a:prstGeom>
          <a:solidFill>
            <a:srgbClr val="92D050"/>
          </a:solidFill>
          <a:ln w="57150" cap="flat" cmpd="sng" algn="ctr">
            <a:solidFill>
              <a:schemeClr val="tx1"/>
            </a:solidFill>
            <a:prstDash val="solid"/>
          </a:ln>
          <a:effectLst/>
        </p:spPr>
        <p:txBody>
          <a:bodyPr lIns="146304" tIns="73152" rIns="146304" bIns="73152" rtlCol="0" anchor="ctr"/>
          <a:lstStyle/>
          <a:p>
            <a:pPr marL="0" marR="0" indent="0" algn="ctr" defTabSz="14630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kern="0" dirty="0" smtClean="0">
                <a:solidFill>
                  <a:srgbClr val="141313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kumimoji="0" lang="en-US" sz="2400" b="0" i="0" u="none" strike="noStrike" kern="0" cap="none" spc="0" normalizeH="0" baseline="0" dirty="0" smtClean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. Acceptance Criteria</a:t>
            </a:r>
            <a:endParaRPr kumimoji="0" lang="en-US" sz="2400" b="0" i="0" u="none" strike="noStrike" kern="0" cap="none" spc="0" normalizeH="0" baseline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42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Get There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CB3EC9-A437-4F81-A7B6-B9EB706D3A1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8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Structure &amp; Roles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5CCBAC-FF05-408B-8A2A-B6DFCCAC188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46019" y="1219200"/>
            <a:ext cx="2735581" cy="66751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/>
          <a:lstStyle/>
          <a:p>
            <a:pPr algn="ctr">
              <a:defRPr/>
            </a:pPr>
            <a:r>
              <a:rPr lang="en-US" sz="2000" b="1" dirty="0" smtClean="0">
                <a:solidFill>
                  <a:schemeClr val="tx1"/>
                </a:solidFill>
              </a:rPr>
              <a:t>APAC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76705" y="1219200"/>
            <a:ext cx="2735581" cy="66751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/>
          <a:lstStyle/>
          <a:p>
            <a:pPr algn="ctr">
              <a:defRPr/>
            </a:pPr>
            <a:r>
              <a:rPr lang="en-US" sz="2000" b="1" dirty="0" smtClean="0">
                <a:solidFill>
                  <a:schemeClr val="bg1"/>
                </a:solidFill>
              </a:rPr>
              <a:t>iSoftStone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57200" y="2133600"/>
            <a:ext cx="13395962" cy="1828800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lIns="146304" tIns="73152" rIns="146304" bIns="73152" rtlCol="0" anchor="ctr"/>
          <a:lstStyle/>
          <a:p>
            <a:pPr marL="0" marR="0" indent="0" defTabSz="14630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dirty="0" smtClean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Leadership /</a:t>
            </a:r>
          </a:p>
          <a:p>
            <a:pPr marL="0" marR="0" indent="0" defTabSz="14630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rgbClr val="141313"/>
                </a:solidFill>
                <a:latin typeface="Times New Roman" pitchFamily="18" charset="0"/>
                <a:cs typeface="Times New Roman" pitchFamily="18" charset="0"/>
              </a:rPr>
              <a:t>Steering</a:t>
            </a:r>
          </a:p>
          <a:p>
            <a:pPr marL="0" marR="0" indent="0" defTabSz="14630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rgbClr val="141313"/>
                </a:solidFill>
                <a:latin typeface="Times New Roman" pitchFamily="18" charset="0"/>
                <a:cs typeface="Times New Roman" pitchFamily="18" charset="0"/>
              </a:rPr>
              <a:t>Committee</a:t>
            </a:r>
            <a:endParaRPr kumimoji="0" lang="en-US" sz="2000" b="0" i="0" u="none" strike="noStrike" kern="0" cap="none" spc="0" normalizeH="0" baseline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57200" y="4114800"/>
            <a:ext cx="13395962" cy="1752600"/>
          </a:xfrm>
          <a:prstGeom prst="round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lIns="146304" tIns="73152" rIns="146304" bIns="73152" rtlCol="0" anchor="ctr"/>
          <a:lstStyle/>
          <a:p>
            <a:pPr marL="0" marR="0" indent="0" defTabSz="14630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dirty="0" smtClean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Times New Roman"/>
              </a:rPr>
              <a:t>Transition</a:t>
            </a:r>
          </a:p>
          <a:p>
            <a:pPr marL="0" marR="0" indent="0" defTabSz="14630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rgbClr val="141313"/>
                </a:solidFill>
                <a:latin typeface="Times New Roman"/>
              </a:rPr>
              <a:t>Management</a:t>
            </a:r>
          </a:p>
          <a:p>
            <a:pPr marL="0" marR="0" indent="0" defTabSz="14630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dirty="0" smtClean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Times New Roman"/>
              </a:rPr>
              <a:t>Office</a:t>
            </a:r>
            <a:endParaRPr kumimoji="0" lang="en-US" sz="2000" b="0" i="0" u="none" strike="noStrike" kern="0" cap="none" spc="0" normalizeH="0" baseline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Times New Roman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66491" y="2627293"/>
            <a:ext cx="2506981" cy="6493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lIns="146304" tIns="73152" rIns="146304" bIns="73152" rtlCol="0" anchor="ctr"/>
          <a:lstStyle/>
          <a:p>
            <a:pPr marL="0" marR="0" indent="0" algn="ctr" defTabSz="14630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dirty="0" smtClean="0">
              <a:ln>
                <a:noFill/>
              </a:ln>
              <a:solidFill>
                <a:srgbClr val="141313"/>
              </a:solidFill>
              <a:effectLst/>
              <a:uLnTx/>
              <a:uFillTx/>
            </a:endParaRPr>
          </a:p>
          <a:p>
            <a:pPr marL="0" marR="0" indent="0" algn="ctr" defTabSz="14630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rgbClr val="141313"/>
                </a:solidFill>
              </a:rPr>
              <a:t>Karen Salgado</a:t>
            </a:r>
            <a:endParaRPr kumimoji="0" lang="en-US" sz="1400" b="0" i="0" u="none" strike="noStrike" kern="0" cap="none" spc="0" normalizeH="0" baseline="0" dirty="0" smtClean="0">
              <a:ln>
                <a:noFill/>
              </a:ln>
              <a:solidFill>
                <a:srgbClr val="141313"/>
              </a:solidFill>
              <a:effectLst/>
              <a:uLnTx/>
              <a:uFillTx/>
            </a:endParaRPr>
          </a:p>
          <a:p>
            <a:pPr marL="0" marR="0" indent="0" algn="ctr" defTabSz="14630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rgbClr val="141313"/>
                </a:solidFill>
              </a:rPr>
              <a:t>Christine </a:t>
            </a:r>
            <a:r>
              <a:rPr lang="en-US" sz="1400" kern="0" dirty="0" err="1" smtClean="0">
                <a:solidFill>
                  <a:srgbClr val="141313"/>
                </a:solidFill>
              </a:rPr>
              <a:t>Addonizio</a:t>
            </a:r>
            <a:endParaRPr lang="en-US" sz="1400" kern="0" dirty="0" smtClean="0">
              <a:solidFill>
                <a:srgbClr val="141313"/>
              </a:solidFill>
            </a:endParaRPr>
          </a:p>
          <a:p>
            <a:pPr marL="0" marR="0" indent="0" algn="ctr" defTabSz="14630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dirty="0">
              <a:ln>
                <a:noFill/>
              </a:ln>
              <a:solidFill>
                <a:srgbClr val="141313"/>
              </a:solidFill>
              <a:effectLst/>
              <a:uLnTx/>
              <a:uFillTx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66491" y="4251910"/>
            <a:ext cx="2506981" cy="7255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lIns="146304" tIns="73152" rIns="146304" bIns="73152" rtlCol="0" anchor="ctr"/>
          <a:lstStyle/>
          <a:p>
            <a:pPr marL="0" marR="0" indent="0" algn="ctr" defTabSz="14630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rgbClr val="141313"/>
                </a:solidFill>
              </a:rPr>
              <a:t>Gary Venner</a:t>
            </a:r>
          </a:p>
          <a:p>
            <a:pPr marL="0" marR="0" indent="0" algn="ctr" defTabSz="14630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dirty="0" smtClean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</a:rPr>
              <a:t>Cliff</a:t>
            </a:r>
            <a:r>
              <a:rPr kumimoji="0" lang="en-US" sz="1400" b="0" i="0" u="none" strike="noStrike" kern="0" cap="none" spc="0" normalizeH="0" dirty="0" smtClean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</a:rPr>
              <a:t> Cuseo</a:t>
            </a:r>
          </a:p>
          <a:p>
            <a:pPr marL="0" marR="0" indent="0" algn="ctr" defTabSz="14630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kern="0" baseline="0" dirty="0" smtClean="0">
                <a:solidFill>
                  <a:srgbClr val="141313"/>
                </a:solidFill>
              </a:rPr>
              <a:t>TBD APAC</a:t>
            </a:r>
            <a:endParaRPr kumimoji="0" lang="en-US" sz="1400" b="0" i="0" u="none" strike="noStrike" kern="0" cap="none" spc="0" normalizeH="0" baseline="0" dirty="0" smtClean="0">
              <a:ln>
                <a:noFill/>
              </a:ln>
              <a:solidFill>
                <a:srgbClr val="141313"/>
              </a:solidFill>
              <a:effectLst/>
              <a:uLnTx/>
              <a:uFillTx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557008" y="2592864"/>
            <a:ext cx="2506981" cy="6837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lIns="146304" tIns="73152" rIns="146304" bIns="73152" rtlCol="0" anchor="ctr"/>
          <a:lstStyle/>
          <a:p>
            <a:pPr marL="0" marR="0" indent="0" algn="ctr" defTabSz="14630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/>
              <a:t>Anna Xu</a:t>
            </a:r>
            <a:endParaRPr kumimoji="0" lang="en-US" sz="1400" b="0" i="0" u="none" strike="noStrike" kern="0" cap="none" spc="0" normalizeH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603903" y="4250738"/>
            <a:ext cx="2506981" cy="573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lIns="146304" tIns="73152" rIns="146304" bIns="73152" rtlCol="0" anchor="ctr"/>
          <a:lstStyle/>
          <a:p>
            <a:pPr marL="0" marR="0" indent="0" algn="ctr" defTabSz="14630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dirty="0" smtClean="0">
                <a:ln>
                  <a:noFill/>
                </a:ln>
                <a:effectLst/>
                <a:uLnTx/>
                <a:uFillTx/>
              </a:rPr>
              <a:t>Sam Hu</a:t>
            </a:r>
            <a:endParaRPr kumimoji="0" lang="en-US" sz="1400" b="0" i="0" u="none" strike="noStrike" kern="0" cap="none" spc="0" normalizeH="0" baseline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57200" y="6019800"/>
            <a:ext cx="13395962" cy="137160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lIns="146304" tIns="73152" rIns="146304" bIns="73152" rtlCol="0" anchor="ctr"/>
          <a:lstStyle/>
          <a:p>
            <a:pPr marL="0" marR="0" indent="0" defTabSz="14630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dirty="0" smtClean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Times New Roman"/>
              </a:rPr>
              <a:t>Transition</a:t>
            </a:r>
          </a:p>
          <a:p>
            <a:pPr marL="0" marR="0" indent="0" defTabSz="14630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rgbClr val="141313"/>
                </a:solidFill>
                <a:latin typeface="Times New Roman"/>
              </a:rPr>
              <a:t>Teams</a:t>
            </a:r>
            <a:endParaRPr kumimoji="0" lang="en-US" sz="2000" b="0" i="0" u="none" strike="noStrike" kern="0" cap="none" spc="0" normalizeH="0" baseline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Times New Roman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514600" y="6858000"/>
            <a:ext cx="2506981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lIns="146304" tIns="73152" rIns="146304" bIns="73152" rtlCol="0" anchor="ctr"/>
          <a:lstStyle/>
          <a:p>
            <a:pPr marL="0" marR="0" indent="0" algn="ctr" defTabSz="14630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dirty="0" smtClean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</a:rPr>
              <a:t>Transition </a:t>
            </a:r>
            <a:r>
              <a:rPr lang="en-US" sz="1400" kern="0" dirty="0" smtClean="0">
                <a:solidFill>
                  <a:srgbClr val="141313"/>
                </a:solidFill>
              </a:rPr>
              <a:t>Teams</a:t>
            </a:r>
            <a:endParaRPr kumimoji="0" lang="en-US" sz="1400" b="0" i="0" u="none" strike="noStrike" kern="0" cap="none" spc="0" normalizeH="0" baseline="0" dirty="0">
              <a:ln>
                <a:noFill/>
              </a:ln>
              <a:solidFill>
                <a:srgbClr val="141313"/>
              </a:solidFill>
              <a:effectLst/>
              <a:uLnTx/>
              <a:uFillTx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553200" y="6165469"/>
            <a:ext cx="2506981" cy="9160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lIns="146304" tIns="73152" rIns="146304" bIns="73152" rtlCol="0" anchor="ctr"/>
          <a:lstStyle/>
          <a:p>
            <a:pPr algn="ctr" defTabSz="146304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Johnsen </a:t>
            </a:r>
            <a:r>
              <a:rPr lang="en-US" sz="1400" dirty="0" smtClean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Zhang</a:t>
            </a:r>
            <a:endParaRPr lang="en-US" sz="1400" kern="0" dirty="0" smtClean="0">
              <a:latin typeface="+mj-lt"/>
            </a:endParaRPr>
          </a:p>
          <a:p>
            <a:pPr algn="ctr" defTabSz="1463040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 smtClean="0"/>
              <a:t>William Feng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514600" y="5506954"/>
            <a:ext cx="2506981" cy="10335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lIns="146304" tIns="73152" rIns="146304" bIns="73152" rtlCol="0" anchor="ctr"/>
          <a:lstStyle/>
          <a:p>
            <a:pPr marL="0" marR="0" indent="0" algn="ctr" defTabSz="14630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rgbClr val="141313"/>
                </a:solidFill>
              </a:rPr>
              <a:t>YuTing Tan</a:t>
            </a:r>
          </a:p>
          <a:p>
            <a:pPr marL="0" marR="0" indent="0" algn="ctr" defTabSz="14630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rgbClr val="141313"/>
                </a:solidFill>
              </a:rPr>
              <a:t>Richard Hutchings ANZ</a:t>
            </a:r>
          </a:p>
          <a:p>
            <a:pPr marL="0" marR="0" indent="0" algn="ctr" defTabSz="14630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rgbClr val="141313"/>
                </a:solidFill>
              </a:rPr>
              <a:t>Hermann Yang Taiwan</a:t>
            </a:r>
          </a:p>
          <a:p>
            <a:pPr marL="0" marR="0" indent="0" algn="ctr" defTabSz="14630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rgbClr val="141313"/>
                </a:solidFill>
              </a:rPr>
              <a:t>Stephen Zhang China</a:t>
            </a:r>
            <a:endParaRPr kumimoji="0" lang="en-US" sz="1400" b="0" i="0" u="none" strike="noStrike" kern="0" cap="none" spc="0" normalizeH="0" baseline="0" dirty="0">
              <a:ln>
                <a:noFill/>
              </a:ln>
              <a:solidFill>
                <a:srgbClr val="141313"/>
              </a:solidFill>
              <a:effectLst/>
              <a:uLnTx/>
              <a:uFillTx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390307" y="1219200"/>
            <a:ext cx="2735581" cy="66751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/>
          <a:lstStyle/>
          <a:p>
            <a:pPr algn="ctr">
              <a:defRPr/>
            </a:pPr>
            <a:r>
              <a:rPr lang="en-US" sz="20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Location</a:t>
            </a:r>
            <a:endParaRPr lang="en-US" sz="20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452810" y="6177615"/>
            <a:ext cx="2506981" cy="9160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lIns="146304" tIns="73152" rIns="146304" bIns="73152" rtlCol="0" anchor="ctr"/>
          <a:lstStyle/>
          <a:p>
            <a:pPr marL="0" marR="0" indent="0" algn="ctr" defTabSz="14630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dirty="0" smtClean="0">
                <a:ln>
                  <a:noFill/>
                </a:ln>
                <a:effectLst/>
                <a:uLnTx/>
                <a:uFillTx/>
              </a:rPr>
              <a:t>Guangzhou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511642" y="2592864"/>
            <a:ext cx="2506981" cy="6837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lIns="146304" tIns="73152" rIns="146304" bIns="73152" rtlCol="0" anchor="ctr"/>
          <a:lstStyle/>
          <a:p>
            <a:pPr marL="0" marR="0" indent="0" algn="ctr" defTabSz="14630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dirty="0" smtClean="0">
                <a:ln>
                  <a:noFill/>
                </a:ln>
                <a:effectLst/>
                <a:uLnTx/>
                <a:uFillTx/>
              </a:rPr>
              <a:t>Remote</a:t>
            </a:r>
            <a:endParaRPr kumimoji="0" lang="en-US" sz="1400" b="0" i="0" u="none" strike="noStrike" kern="0" cap="none" spc="0" normalizeH="0" baseline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504608" y="4328109"/>
            <a:ext cx="2506981" cy="573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lIns="146304" tIns="73152" rIns="146304" bIns="73152" rtlCol="0" anchor="ctr"/>
          <a:lstStyle/>
          <a:p>
            <a:pPr marL="0" marR="0" indent="0" algn="ctr" defTabSz="14630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dirty="0" smtClean="0">
                <a:ln>
                  <a:noFill/>
                </a:ln>
                <a:effectLst/>
                <a:uLnTx/>
                <a:uFillTx/>
              </a:rPr>
              <a:t>Remote</a:t>
            </a:r>
            <a:endParaRPr kumimoji="0" lang="en-US" sz="1400" b="0" i="0" u="none" strike="noStrike" kern="0" cap="none" spc="0" normalizeH="0" baseline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</a:t>
            </a:r>
            <a:r>
              <a:rPr lang="en-US" dirty="0" smtClean="0"/>
              <a:t>Teams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35456D-17CF-47D3-8866-0AFA59032BB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07178" y="443126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China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7594" y="2383375"/>
            <a:ext cx="902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Taiwan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66410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ANZ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197563"/>
              </p:ext>
            </p:extLst>
          </p:nvPr>
        </p:nvGraphicFramePr>
        <p:xfrm>
          <a:off x="1999168" y="1295400"/>
          <a:ext cx="10954833" cy="5853050"/>
        </p:xfrm>
        <a:graphic>
          <a:graphicData uri="http://schemas.openxmlformats.org/drawingml/2006/table">
            <a:tbl>
              <a:tblPr/>
              <a:tblGrid>
                <a:gridCol w="2197982"/>
                <a:gridCol w="865163"/>
                <a:gridCol w="1186087"/>
                <a:gridCol w="1549698"/>
                <a:gridCol w="1052225"/>
                <a:gridCol w="900237"/>
                <a:gridCol w="1590029"/>
                <a:gridCol w="1613412"/>
              </a:tblGrid>
              <a:tr h="271999"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iSoftstone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Track Leads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Avon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888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Application</a:t>
                      </a:r>
                    </a:p>
                  </a:txBody>
                  <a:tcPr marL="6782" marR="6782" marT="67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Contact</a:t>
                      </a: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Contact Number</a:t>
                      </a: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Email</a:t>
                      </a:r>
                    </a:p>
                  </a:txBody>
                  <a:tcPr marL="6782" marR="6782" marT="678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782" marR="6782" marT="67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Contact Name</a:t>
                      </a: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Contact Number</a:t>
                      </a: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Email</a:t>
                      </a:r>
                    </a:p>
                  </a:txBody>
                  <a:tcPr marL="6782" marR="6782" marT="678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</a:tr>
              <a:tr h="28710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Interfaces/reporting/emails/archiving</a:t>
                      </a:r>
                    </a:p>
                  </a:txBody>
                  <a:tcPr marL="6782" marR="6782" marT="67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Johnsen Zhang</a:t>
                      </a:r>
                    </a:p>
                  </a:txBody>
                  <a:tcPr marL="6782" marR="6782" marT="6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rPr>
                        <a:t>+86-13724155258</a:t>
                      </a:r>
                      <a:endParaRPr lang="zh-CN" altLang="en-US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782" marR="6782" marT="6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 shengzhangh@isoftstone.com</a:t>
                      </a:r>
                    </a:p>
                  </a:txBody>
                  <a:tcPr marL="6782" marR="6782" marT="6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Manager</a:t>
                      </a:r>
                    </a:p>
                  </a:txBody>
                  <a:tcPr marL="6782" marR="6782" marT="67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 Tiffany Chung</a:t>
                      </a:r>
                    </a:p>
                  </a:txBody>
                  <a:tcPr marL="6782" marR="6782" marT="6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+886-2-29016060 ext. 2951</a:t>
                      </a:r>
                    </a:p>
                  </a:txBody>
                  <a:tcPr marL="6782" marR="6782" marT="6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sng" strike="noStrike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Tiffany.Chung@avon.com</a:t>
                      </a:r>
                    </a:p>
                  </a:txBody>
                  <a:tcPr marL="6782" marR="6782" marT="6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</a:tr>
              <a:tr h="28710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DRMPOS</a:t>
                      </a:r>
                    </a:p>
                  </a:txBody>
                  <a:tcPr marL="6782" marR="6782" marT="67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Paul Zhang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782" marR="6782" marT="6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+86-15914538629</a:t>
                      </a:r>
                      <a:endParaRPr lang="zh-CN" altLang="en-US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782" marR="6782" marT="6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hlinkClick r:id="rId2"/>
                        </a:rPr>
                        <a:t>ljzhanga@isoftstone.com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782" marR="6782" marT="6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SME Functional</a:t>
                      </a:r>
                    </a:p>
                  </a:txBody>
                  <a:tcPr marL="6782" marR="6782" marT="67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 Henry Hung</a:t>
                      </a:r>
                    </a:p>
                  </a:txBody>
                  <a:tcPr marL="6782" marR="6782" marT="6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+886-2-29016060 ext. 2957</a:t>
                      </a:r>
                    </a:p>
                  </a:txBody>
                  <a:tcPr marL="6782" marR="6782" marT="6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sng" strike="noStrike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Henry.Hung@avon.com</a:t>
                      </a:r>
                    </a:p>
                  </a:txBody>
                  <a:tcPr marL="6782" marR="6782" marT="6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</a:tr>
              <a:tr h="28710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 DRMARMS</a:t>
                      </a:r>
                    </a:p>
                  </a:txBody>
                  <a:tcPr marL="6782" marR="6782" marT="67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zh-C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Paul Zhang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782" marR="6782" marT="6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463040" rtl="0" eaLnBrk="1" fontAlgn="b" latinLnBrk="0" hangingPunct="1"/>
                      <a:r>
                        <a:rPr lang="en-US" altLang="zh-CN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+86-15914538629</a:t>
                      </a:r>
                      <a:endParaRPr lang="zh-CN" altLang="en-US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782" marR="6782" marT="6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hlinkClick r:id="rId2"/>
                        </a:rPr>
                        <a:t>ljzhanga@isoftstone.com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782" marR="6782" marT="6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SME Functional</a:t>
                      </a:r>
                    </a:p>
                  </a:txBody>
                  <a:tcPr marL="6782" marR="6782" marT="67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 Jenny Yang</a:t>
                      </a:r>
                    </a:p>
                  </a:txBody>
                  <a:tcPr marL="6782" marR="6782" marT="6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+886-2-29016060 ext. 2950</a:t>
                      </a:r>
                    </a:p>
                  </a:txBody>
                  <a:tcPr marL="6782" marR="6782" marT="6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sng" strike="noStrike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Jenny.MJ.Yang@avon.com</a:t>
                      </a:r>
                    </a:p>
                  </a:txBody>
                  <a:tcPr marL="6782" marR="6782" marT="6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</a:tr>
              <a:tr h="28710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 DMS</a:t>
                      </a:r>
                    </a:p>
                  </a:txBody>
                  <a:tcPr marL="6782" marR="6782" marT="67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Jim Wu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782" marR="6782" marT="6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463040" rtl="0" eaLnBrk="1" fontAlgn="b" latinLnBrk="0" hangingPunct="1"/>
                      <a:r>
                        <a:rPr lang="en-US" altLang="zh-CN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+86-15521370169</a:t>
                      </a:r>
                      <a:endParaRPr lang="zh-CN" altLang="en-US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782" marR="6782" marT="6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jmwuc@isoftstone.com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782" marR="6782" marT="6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SME Technical</a:t>
                      </a:r>
                    </a:p>
                  </a:txBody>
                  <a:tcPr marL="6782" marR="6782" marT="67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 Hannah Lee</a:t>
                      </a:r>
                    </a:p>
                  </a:txBody>
                  <a:tcPr marL="6782" marR="6782" marT="6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+886-2-29016060 ext. 2958</a:t>
                      </a:r>
                    </a:p>
                  </a:txBody>
                  <a:tcPr marL="6782" marR="6782" marT="6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sng" strike="noStrike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Hannah.Lee@avon.com</a:t>
                      </a:r>
                    </a:p>
                  </a:txBody>
                  <a:tcPr marL="6782" marR="6782" marT="6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</a:tr>
              <a:tr h="28710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CIA</a:t>
                      </a:r>
                    </a:p>
                  </a:txBody>
                  <a:tcPr marL="6782" marR="6782" marT="67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Selin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sz="10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Ou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782" marR="6782" marT="6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463040" rtl="0" eaLnBrk="1" fontAlgn="b" latinLnBrk="0" hangingPunct="1"/>
                      <a:r>
                        <a:rPr lang="en-US" altLang="zh-CN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+86-13450189197</a:t>
                      </a:r>
                      <a:endParaRPr lang="zh-CN" altLang="en-US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782" marR="6782" marT="6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hlinkClick r:id="rId3"/>
                        </a:rPr>
                        <a:t>slou@isoftstone.com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782" marR="6782" marT="6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782" marR="6782" marT="67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782" marR="6782" marT="6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782" marR="6782" marT="6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782" marR="6782" marT="6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</a:tr>
              <a:tr h="287109"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782" marR="6782" marT="67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463040" rtl="0" eaLnBrk="1" fontAlgn="b" latinLnBrk="0" hangingPunct="1"/>
                      <a:r>
                        <a:rPr lang="zh-CN" altLang="en-US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rPr>
                        <a:t>　</a:t>
                      </a: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782" marR="6782" marT="678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782" marR="6782" marT="67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782" marR="6782" marT="678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10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 Interfaces/reporting/emails/archiving</a:t>
                      </a:r>
                    </a:p>
                  </a:txBody>
                  <a:tcPr marL="6782" marR="6782" marT="67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Johnsen Zhang</a:t>
                      </a:r>
                    </a:p>
                  </a:txBody>
                  <a:tcPr marL="6782" marR="6782" marT="6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463040" rtl="0" eaLnBrk="1" fontAlgn="b" latinLnBrk="0" hangingPunct="1"/>
                      <a:r>
                        <a:rPr lang="en-US" altLang="zh-CN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+86-13724155258</a:t>
                      </a:r>
                      <a:endParaRPr lang="zh-CN" altLang="en-US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782" marR="6782" marT="6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shengzhangh@isoftstone.com</a:t>
                      </a:r>
                    </a:p>
                  </a:txBody>
                  <a:tcPr marL="6782" marR="6782" marT="6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Manager</a:t>
                      </a:r>
                    </a:p>
                  </a:txBody>
                  <a:tcPr marL="6782" marR="6782" marT="67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 Richard Chen</a:t>
                      </a:r>
                    </a:p>
                  </a:txBody>
                  <a:tcPr marL="6782" marR="6782" marT="6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 </a:t>
                      </a:r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+86-20-22368868</a:t>
                      </a:r>
                    </a:p>
                  </a:txBody>
                  <a:tcPr marL="6782" marR="6782" marT="6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sng" strike="noStrike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 Richard.Chen@avon.com</a:t>
                      </a:r>
                    </a:p>
                  </a:txBody>
                  <a:tcPr marL="6782" marR="6782" marT="6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</a:tr>
              <a:tr h="28710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 DRMSP</a:t>
                      </a:r>
                    </a:p>
                  </a:txBody>
                  <a:tcPr marL="6782" marR="6782" marT="67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Fred Li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782" marR="6782" marT="6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463040" rtl="0" eaLnBrk="1" fontAlgn="b" latinLnBrk="0" hangingPunct="1"/>
                      <a:r>
                        <a:rPr lang="en-US" altLang="zh-CN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+86-13266883910</a:t>
                      </a:r>
                      <a:endParaRPr lang="zh-CN" altLang="en-US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782" marR="6782" marT="6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hlinkClick r:id="rId4"/>
                        </a:rPr>
                        <a:t>zqlim@isoftstone.com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782" marR="6782" marT="6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SME Functional</a:t>
                      </a:r>
                    </a:p>
                  </a:txBody>
                  <a:tcPr marL="6782" marR="6782" marT="67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 Bill Chen</a:t>
                      </a:r>
                    </a:p>
                  </a:txBody>
                  <a:tcPr marL="6782" marR="6782" marT="6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 </a:t>
                      </a:r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+86-20-22368859</a:t>
                      </a:r>
                    </a:p>
                  </a:txBody>
                  <a:tcPr marL="6782" marR="6782" marT="6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 Bill.Chen@avon.com (*CTI)</a:t>
                      </a:r>
                    </a:p>
                  </a:txBody>
                  <a:tcPr marL="6782" marR="6782" marT="6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</a:tr>
              <a:tr h="28710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 ADCP</a:t>
                      </a:r>
                    </a:p>
                  </a:txBody>
                  <a:tcPr marL="6782" marR="6782" marT="67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Fred Li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782" marR="6782" marT="6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463040" rtl="0" eaLnBrk="1" fontAlgn="b" latinLnBrk="0" hangingPunct="1"/>
                      <a:r>
                        <a:rPr lang="en-US" altLang="zh-CN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+86-13266883910</a:t>
                      </a:r>
                      <a:endParaRPr lang="zh-CN" altLang="en-US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782" marR="6782" marT="6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hlinkClick r:id="rId4"/>
                        </a:rPr>
                        <a:t>zqlim@isoftstone.com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782" marR="6782" marT="6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SME Functional</a:t>
                      </a:r>
                    </a:p>
                  </a:txBody>
                  <a:tcPr marL="6782" marR="6782" marT="67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 Gerry Yang</a:t>
                      </a:r>
                    </a:p>
                  </a:txBody>
                  <a:tcPr marL="6782" marR="6782" marT="6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 </a:t>
                      </a:r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+86-20-22368827</a:t>
                      </a:r>
                    </a:p>
                  </a:txBody>
                  <a:tcPr marL="6782" marR="6782" marT="6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sng" strike="noStrike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 Gerry.Yang@avon.com</a:t>
                      </a:r>
                    </a:p>
                  </a:txBody>
                  <a:tcPr marL="6782" marR="6782" marT="6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</a:tr>
              <a:tr h="28710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 CIA</a:t>
                      </a:r>
                    </a:p>
                  </a:txBody>
                  <a:tcPr marL="6782" marR="6782" marT="67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Yu Lei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782" marR="6782" marT="6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463040" rtl="0" eaLnBrk="1" fontAlgn="b" latinLnBrk="0" hangingPunct="1"/>
                      <a:r>
                        <a:rPr lang="en-US" altLang="zh-CN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+86-15817418348</a:t>
                      </a:r>
                      <a:endParaRPr lang="zh-CN" altLang="en-US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782" marR="6782" marT="6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hlinkClick r:id="rId5"/>
                        </a:rPr>
                        <a:t>leiyua@isoftstone.com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782" marR="6782" marT="6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SME Technical</a:t>
                      </a:r>
                    </a:p>
                  </a:txBody>
                  <a:tcPr marL="6782" marR="6782" marT="67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782" marR="6782" marT="6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782" marR="6782" marT="6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50" b="0" i="0" u="sng" strike="noStrike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782" marR="6782" marT="6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</a:tr>
              <a:tr h="28710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KPI</a:t>
                      </a:r>
                    </a:p>
                  </a:txBody>
                  <a:tcPr marL="6782" marR="6782" marT="67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zh-C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Yu Lei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782" marR="6782" marT="6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463040" rtl="0" eaLnBrk="1" fontAlgn="b" latinLnBrk="0" hangingPunct="1"/>
                      <a:r>
                        <a:rPr lang="en-US" altLang="zh-CN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+86-15817418348</a:t>
                      </a:r>
                      <a:endParaRPr lang="zh-CN" altLang="en-US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782" marR="6782" marT="6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hlinkClick r:id="rId5"/>
                        </a:rPr>
                        <a:t>leiyua@isoftstone.com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782" marR="6782" marT="6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782" marR="6782" marT="67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782" marR="6782" marT="6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782" marR="6782" marT="6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782" marR="6782" marT="6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</a:tr>
              <a:tr h="294665"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782" marR="6782" marT="67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463040" rtl="0" eaLnBrk="1" fontAlgn="b" latinLnBrk="0" hangingPunct="1"/>
                      <a:r>
                        <a:rPr lang="zh-CN" altLang="en-US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rPr>
                        <a:t>　</a:t>
                      </a: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782" marR="6782" marT="678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782" marR="6782" marT="67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782" marR="6782" marT="678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66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RB3 - Representative 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Billing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782" marR="6782" marT="67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William Feng</a:t>
                      </a:r>
                    </a:p>
                  </a:txBody>
                  <a:tcPr marL="6782" marR="6782" marT="6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463040" rtl="0" eaLnBrk="1" fontAlgn="b" latinLnBrk="0" hangingPunct="1"/>
                      <a:r>
                        <a:rPr lang="en-US" altLang="zh-CN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+86-18689413237</a:t>
                      </a:r>
                      <a:endParaRPr lang="zh-CN" altLang="en-US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782" marR="6782" marT="6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hlinkClick r:id="rId6"/>
                        </a:rPr>
                        <a:t>zyfengd@isoftstone.com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782" marR="6782" marT="6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Manager (AS400)</a:t>
                      </a:r>
                    </a:p>
                  </a:txBody>
                  <a:tcPr marL="6782" marR="6782" marT="67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 Ulrich Jensen</a:t>
                      </a:r>
                    </a:p>
                  </a:txBody>
                  <a:tcPr marL="6782" marR="6782" marT="6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 </a:t>
                      </a:r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+61-2-9936-7333</a:t>
                      </a:r>
                    </a:p>
                  </a:txBody>
                  <a:tcPr marL="6782" marR="6782" marT="6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sng" strike="noStrike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 Ulrich Jensen@avon.com </a:t>
                      </a:r>
                    </a:p>
                  </a:txBody>
                  <a:tcPr marL="6782" marR="6782" marT="6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</a:tr>
              <a:tr h="29466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MACPAC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782" marR="6782" marT="67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William Feng</a:t>
                      </a:r>
                    </a:p>
                  </a:txBody>
                  <a:tcPr marL="6782" marR="6782" marT="6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463040" rtl="0" eaLnBrk="1" fontAlgn="b" latinLnBrk="0" hangingPunct="1"/>
                      <a:r>
                        <a:rPr lang="en-US" altLang="zh-CN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+86-18689413237</a:t>
                      </a:r>
                      <a:endParaRPr lang="zh-CN" altLang="en-US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782" marR="6782" marT="6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hlinkClick r:id="rId6"/>
                        </a:rPr>
                        <a:t>zyfengd@isoftstone.com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782" marR="6782" marT="6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Manager (dotNet)</a:t>
                      </a:r>
                    </a:p>
                  </a:txBody>
                  <a:tcPr marL="6782" marR="6782" marT="67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 Josh Titley</a:t>
                      </a:r>
                    </a:p>
                  </a:txBody>
                  <a:tcPr marL="6782" marR="6782" marT="6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 </a:t>
                      </a:r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+61-2-9936-7335</a:t>
                      </a:r>
                    </a:p>
                  </a:txBody>
                  <a:tcPr marL="6782" marR="6782" marT="6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 Josh.Titley@avon.com</a:t>
                      </a:r>
                    </a:p>
                  </a:txBody>
                  <a:tcPr marL="6782" marR="6782" marT="6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</a:tr>
              <a:tr h="29466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OLA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782" marR="6782" marT="67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Will Liang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782" marR="6782" marT="6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463040" rtl="0" eaLnBrk="1" fontAlgn="b" latinLnBrk="0" hangingPunct="1"/>
                      <a:r>
                        <a:rPr lang="en-US" altLang="zh-CN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+86-13660161448</a:t>
                      </a:r>
                      <a:endParaRPr lang="zh-CN" altLang="en-US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782" marR="6782" marT="6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hlinkClick r:id="rId7"/>
                        </a:rPr>
                        <a:t>jhliange@isoftstone.com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782" marR="6782" marT="6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SME Functional</a:t>
                      </a:r>
                    </a:p>
                  </a:txBody>
                  <a:tcPr marL="6782" marR="6782" marT="67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 George Zhao</a:t>
                      </a:r>
                    </a:p>
                  </a:txBody>
                  <a:tcPr marL="6782" marR="6782" marT="6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 </a:t>
                      </a:r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+61-2-9936-7480</a:t>
                      </a:r>
                    </a:p>
                  </a:txBody>
                  <a:tcPr marL="6782" marR="6782" marT="6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hlinkClick r:id="rId8"/>
                        </a:rPr>
                        <a:t>George.Zhao@avon.com</a:t>
                      </a:r>
                      <a:endParaRPr lang="en-US" sz="1100" b="0" i="0" u="sng" strike="noStrike">
                        <a:solidFill>
                          <a:srgbClr val="0563C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782" marR="6782" marT="6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</a:tr>
              <a:tr h="29466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SICS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782" marR="6782" marT="67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zh-C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Will Liang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782" marR="6782" marT="6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463040" rtl="0" eaLnBrk="1" fontAlgn="b" latinLnBrk="0" hangingPunct="1"/>
                      <a:r>
                        <a:rPr lang="en-US" altLang="zh-CN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+86-13660161448</a:t>
                      </a:r>
                      <a:endParaRPr lang="zh-CN" altLang="en-US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782" marR="6782" marT="6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hlinkClick r:id="rId7"/>
                        </a:rPr>
                        <a:t>jhliange@isoftstone.com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782" marR="6782" marT="6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SME Technical</a:t>
                      </a:r>
                    </a:p>
                  </a:txBody>
                  <a:tcPr marL="6782" marR="6782" marT="67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 David Hoschke</a:t>
                      </a:r>
                    </a:p>
                  </a:txBody>
                  <a:tcPr marL="6782" marR="6782" marT="6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 </a:t>
                      </a:r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+61-2-9936-7657</a:t>
                      </a:r>
                    </a:p>
                  </a:txBody>
                  <a:tcPr marL="6782" marR="6782" marT="6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sng" strike="noStrike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David.Hoschke@avon.com</a:t>
                      </a:r>
                    </a:p>
                  </a:txBody>
                  <a:tcPr marL="6782" marR="6782" marT="6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</a:tr>
              <a:tr h="29466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AWARES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782" marR="6782" marT="67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William Feng</a:t>
                      </a:r>
                    </a:p>
                  </a:txBody>
                  <a:tcPr marL="6782" marR="6782" marT="6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463040" rtl="0" eaLnBrk="1" fontAlgn="b" latinLnBrk="0" hangingPunct="1"/>
                      <a:r>
                        <a:rPr lang="en-US" altLang="zh-CN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+86-18689413237</a:t>
                      </a:r>
                      <a:endParaRPr lang="zh-CN" altLang="en-US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782" marR="6782" marT="6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hlinkClick r:id="rId7"/>
                        </a:rPr>
                        <a:t>jhliange@isoftstone.com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782" marR="6782" marT="6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782" marR="6782" marT="67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782" marR="6782" marT="6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782" marR="6782" marT="6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50" b="0" i="0" u="sng" strike="noStrike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782" marR="6782" marT="6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</a:tr>
              <a:tr h="28710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Interfaces/reporting/emails/archiving</a:t>
                      </a:r>
                    </a:p>
                  </a:txBody>
                  <a:tcPr marL="6782" marR="6782" marT="67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William Feng</a:t>
                      </a:r>
                    </a:p>
                  </a:txBody>
                  <a:tcPr marL="6782" marR="6782" marT="6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463040" rtl="0" eaLnBrk="1" fontAlgn="b" latinLnBrk="0" hangingPunct="1"/>
                      <a:r>
                        <a:rPr lang="en-US" altLang="zh-CN" sz="105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+86-18689413237</a:t>
                      </a:r>
                      <a:endParaRPr lang="zh-CN" altLang="en-US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782" marR="6782" marT="6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zh-C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hlinkClick r:id="rId6"/>
                        </a:rPr>
                        <a:t>zyfengd@isoftstone.com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782" marR="6782" marT="6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782" marR="6782" marT="67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782" marR="6782" marT="6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782" marR="6782" marT="6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5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782" marR="6782" marT="6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373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Communications Plan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Audiences and responsible team members</a:t>
            </a:r>
          </a:p>
          <a:p>
            <a:pPr lvl="1"/>
            <a:r>
              <a:rPr lang="en-US" sz="2400" dirty="0" smtClean="0"/>
              <a:t>All APAC Avon IT personnel</a:t>
            </a:r>
          </a:p>
          <a:p>
            <a:pPr lvl="1"/>
            <a:r>
              <a:rPr lang="en-US" sz="2400" dirty="0" smtClean="0"/>
              <a:t>Transition Team Members – Avon and iSoftStone</a:t>
            </a:r>
          </a:p>
          <a:p>
            <a:pPr lvl="1"/>
            <a:r>
              <a:rPr lang="en-US" sz="2400" dirty="0" smtClean="0"/>
              <a:t>Avon personnel who will be retained</a:t>
            </a:r>
          </a:p>
          <a:p>
            <a:pPr lvl="1"/>
            <a:r>
              <a:rPr lang="en-US" sz="2400" dirty="0" err="1" smtClean="0"/>
              <a:t>iSS</a:t>
            </a:r>
            <a:r>
              <a:rPr lang="en-US" sz="2400" dirty="0" smtClean="0"/>
              <a:t> support team</a:t>
            </a:r>
          </a:p>
          <a:p>
            <a:pPr lvl="1"/>
            <a:r>
              <a:rPr lang="en-US" sz="2400" dirty="0" smtClean="0"/>
              <a:t>Business users</a:t>
            </a:r>
          </a:p>
          <a:p>
            <a:pPr lvl="1"/>
            <a:r>
              <a:rPr lang="en-US" sz="2400" dirty="0" smtClean="0"/>
              <a:t>Accounting</a:t>
            </a:r>
          </a:p>
          <a:p>
            <a:pPr lvl="1"/>
            <a:r>
              <a:rPr lang="en-US" sz="2400" dirty="0" smtClean="0"/>
              <a:t>GSC</a:t>
            </a:r>
          </a:p>
          <a:p>
            <a:r>
              <a:rPr lang="en-US" sz="2800" dirty="0" smtClean="0"/>
              <a:t>Communication documents available</a:t>
            </a:r>
          </a:p>
          <a:p>
            <a:pPr lvl="1"/>
            <a:r>
              <a:rPr lang="en-US" sz="2400" dirty="0" smtClean="0"/>
              <a:t>Transition Planning deck</a:t>
            </a:r>
          </a:p>
          <a:p>
            <a:pPr lvl="1"/>
            <a:r>
              <a:rPr lang="en-US" sz="2400" dirty="0" smtClean="0"/>
              <a:t>Introduction to Managed Services</a:t>
            </a:r>
          </a:p>
          <a:p>
            <a:pPr lvl="1"/>
            <a:r>
              <a:rPr lang="en-US" sz="2400" dirty="0" smtClean="0"/>
              <a:t>Service Level Methodology</a:t>
            </a:r>
          </a:p>
          <a:p>
            <a:pPr lvl="1"/>
            <a:r>
              <a:rPr lang="en-US" sz="2400" dirty="0" smtClean="0"/>
              <a:t>Work Order Management (when necessary)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9F87E-A212-491B-A6D7-0A43CB0535E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7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Timeline </a:t>
            </a:r>
            <a:r>
              <a:rPr lang="en-US" sz="4400" dirty="0" smtClean="0"/>
              <a:t>(</a:t>
            </a:r>
            <a:r>
              <a:rPr lang="en-US" sz="3200" dirty="0" smtClean="0"/>
              <a:t>Project Plan with task owner)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9F87E-A212-491B-A6D7-0A43CB0535E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906" t="35417" r="19546" b="17708"/>
          <a:stretch/>
        </p:blipFill>
        <p:spPr>
          <a:xfrm>
            <a:off x="750277" y="1905000"/>
            <a:ext cx="1332484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307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Timeline </a:t>
            </a:r>
            <a:r>
              <a:rPr lang="en-US" sz="4400" dirty="0" smtClean="0"/>
              <a:t>(</a:t>
            </a:r>
            <a:r>
              <a:rPr lang="en-US" sz="3200" dirty="0" smtClean="0"/>
              <a:t>Project Plan Functional)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9F87E-A212-491B-A6D7-0A43CB0535E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607080"/>
              </p:ext>
            </p:extLst>
          </p:nvPr>
        </p:nvGraphicFramePr>
        <p:xfrm>
          <a:off x="76196" y="1143008"/>
          <a:ext cx="14401806" cy="6248391"/>
        </p:xfrm>
        <a:graphic>
          <a:graphicData uri="http://schemas.openxmlformats.org/drawingml/2006/table">
            <a:tbl>
              <a:tblPr/>
              <a:tblGrid>
                <a:gridCol w="3874596"/>
                <a:gridCol w="701814"/>
                <a:gridCol w="701814"/>
                <a:gridCol w="701814"/>
                <a:gridCol w="701814"/>
                <a:gridCol w="701814"/>
                <a:gridCol w="701814"/>
                <a:gridCol w="701814"/>
                <a:gridCol w="701814"/>
                <a:gridCol w="701814"/>
                <a:gridCol w="701814"/>
                <a:gridCol w="701814"/>
                <a:gridCol w="701814"/>
                <a:gridCol w="701814"/>
                <a:gridCol w="701814"/>
                <a:gridCol w="701814"/>
              </a:tblGrid>
              <a:tr h="2296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Tasks/ Timelines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4111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(week of)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259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Verify application inventory and priority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59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Define and update application check list for any differences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59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Define System Functions and Modules List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59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Create transition checklist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8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Transfer the information of application environments(Dev/QA/Prod)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00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Transfer production support processes of different markets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41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Transfer Application Release / Deployment Management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59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Transfer requirements by modules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59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Transfer system design/ configuration and  customized codes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59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Verify transition checklist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59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Knowledge and core functions review by ISS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59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Pilot run on testing system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59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Shadow coach on daily working with Avon IT team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59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Taking over  the responsibilities of Avon IT team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BB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BB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BB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BB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BB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5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Production support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</a:tr>
              <a:tr h="2755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4215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Knowledge Transfer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215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GSC Updates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215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Remedy Updates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7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215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Communication Facilities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7595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Timeline – Australia/New Zealand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9F87E-A212-491B-A6D7-0A43CB0535E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175934"/>
              </p:ext>
            </p:extLst>
          </p:nvPr>
        </p:nvGraphicFramePr>
        <p:xfrm>
          <a:off x="762743" y="1524000"/>
          <a:ext cx="13234612" cy="4663440"/>
        </p:xfrm>
        <a:graphic>
          <a:graphicData uri="http://schemas.openxmlformats.org/drawingml/2006/table">
            <a:tbl>
              <a:tblPr/>
              <a:tblGrid>
                <a:gridCol w="2330489"/>
                <a:gridCol w="641419"/>
                <a:gridCol w="641419"/>
                <a:gridCol w="641419"/>
                <a:gridCol w="641419"/>
                <a:gridCol w="641419"/>
                <a:gridCol w="641419"/>
                <a:gridCol w="641419"/>
                <a:gridCol w="641419"/>
                <a:gridCol w="641419"/>
                <a:gridCol w="641419"/>
                <a:gridCol w="641419"/>
                <a:gridCol w="641419"/>
                <a:gridCol w="641419"/>
                <a:gridCol w="641419"/>
                <a:gridCol w="641419"/>
                <a:gridCol w="641419"/>
                <a:gridCol w="641419"/>
              </a:tblGrid>
              <a:tr h="3238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Application/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Timelines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(week of)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12-Jan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19-Jan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26-Jan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2-Feb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9-Feb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16-Feb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23-Feb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2-Mar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9-Mar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16-Mar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23-Mar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30-Mar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6-Apr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13-Apr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20-Apr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27-Apr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46304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4-May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Communication plan – IT associates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 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Kick Off and transition planning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 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RB3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7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7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7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7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D3A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MACPAC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7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7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7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7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D3A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OLA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7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7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7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7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D3A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7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7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7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7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D3A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AWARES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7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7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7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7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D3A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Interfaces/reporting/emails/archiving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7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7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7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7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D3A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rtl="0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Knowledge Transfer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Shadow Support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Primary Support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Steady State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D3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297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Timeline - China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9F87E-A212-491B-A6D7-0A43CB0535E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011541"/>
              </p:ext>
            </p:extLst>
          </p:nvPr>
        </p:nvGraphicFramePr>
        <p:xfrm>
          <a:off x="774466" y="1659013"/>
          <a:ext cx="13234614" cy="4663440"/>
        </p:xfrm>
        <a:graphic>
          <a:graphicData uri="http://schemas.openxmlformats.org/drawingml/2006/table">
            <a:tbl>
              <a:tblPr/>
              <a:tblGrid>
                <a:gridCol w="2449190"/>
                <a:gridCol w="674089"/>
                <a:gridCol w="674089"/>
                <a:gridCol w="674089"/>
                <a:gridCol w="674089"/>
                <a:gridCol w="674089"/>
                <a:gridCol w="674089"/>
                <a:gridCol w="674089"/>
                <a:gridCol w="674089"/>
                <a:gridCol w="674089"/>
                <a:gridCol w="674089"/>
                <a:gridCol w="674089"/>
                <a:gridCol w="674089"/>
                <a:gridCol w="674089"/>
                <a:gridCol w="674089"/>
                <a:gridCol w="674089"/>
                <a:gridCol w="674089"/>
              </a:tblGrid>
              <a:tr h="3238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Application/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Timelines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(week of)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Jan 12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Jan 19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Jan 26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Feb 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Feb 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Feb 16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46304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Feb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23</a:t>
                      </a:r>
                      <a:endParaRPr lang="en-US" sz="1600" b="1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Mar 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Mar 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46304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Mar 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46304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Mar 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46304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Mar 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Apr 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46304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Apr 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Apr 20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46304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Apr 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Communication plan – IT associates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Kick Off and transition planning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DRMSP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7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7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AXAPTA - WMS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7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7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CIA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7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7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ADCP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7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7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KPI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7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7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indent="0" algn="l" defTabSz="146304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Interfaces/reporting/emails/archiving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7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7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rtl="0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Knowledge Transfer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Shadow Support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Primary Support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Steady State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D3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5801290" y="3445095"/>
            <a:ext cx="291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Chinese New Year Holiday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36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Timeline - Taiwan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9F87E-A212-491B-A6D7-0A43CB0535E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985614"/>
              </p:ext>
            </p:extLst>
          </p:nvPr>
        </p:nvGraphicFramePr>
        <p:xfrm>
          <a:off x="786189" y="1585646"/>
          <a:ext cx="13234614" cy="4663440"/>
        </p:xfrm>
        <a:graphic>
          <a:graphicData uri="http://schemas.openxmlformats.org/drawingml/2006/table">
            <a:tbl>
              <a:tblPr/>
              <a:tblGrid>
                <a:gridCol w="2449190"/>
                <a:gridCol w="674089"/>
                <a:gridCol w="674089"/>
                <a:gridCol w="674089"/>
                <a:gridCol w="674089"/>
                <a:gridCol w="674089"/>
                <a:gridCol w="674089"/>
                <a:gridCol w="674089"/>
                <a:gridCol w="674089"/>
                <a:gridCol w="674089"/>
                <a:gridCol w="674089"/>
                <a:gridCol w="674089"/>
                <a:gridCol w="674089"/>
                <a:gridCol w="674089"/>
                <a:gridCol w="674089"/>
                <a:gridCol w="674089"/>
                <a:gridCol w="674089"/>
              </a:tblGrid>
              <a:tr h="3238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Application/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Timelines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(week of)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Jan 12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Jan 19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Jan 26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Feb 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Feb 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Feb 16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46304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Feb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23</a:t>
                      </a:r>
                      <a:endParaRPr lang="en-US" sz="1600" b="1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Mar 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Mar 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46304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Mar 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46304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Mar 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46304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Mar 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Apr 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46304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Apr 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Apr 20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46304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Apr 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Communication plan – IT associates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Kick Off and transition planning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DRMPOS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7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D3A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DRMARMS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7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D3A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DMS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7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D3A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AXAPTA - WMS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7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D3A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CIA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7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D3A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indent="0" algn="l" defTabSz="146304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Interfaces/reporting/emails/archiving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7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D3A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rtl="0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Knowledge Transfer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Shadow Support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Primary Support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Steady State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D3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5813013" y="3301878"/>
            <a:ext cx="291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Chinese New Year Holiday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516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What is Managed Services</a:t>
            </a:r>
          </a:p>
          <a:p>
            <a:r>
              <a:rPr lang="en-US" sz="2000" dirty="0"/>
              <a:t>Transition Objectives and Expectations</a:t>
            </a:r>
          </a:p>
          <a:p>
            <a:r>
              <a:rPr lang="en-US" sz="2000" dirty="0" smtClean="0"/>
              <a:t>Transition structure, team members and roles</a:t>
            </a:r>
          </a:p>
          <a:p>
            <a:r>
              <a:rPr lang="en-US" sz="2000" dirty="0" smtClean="0"/>
              <a:t>Communications Planning</a:t>
            </a:r>
          </a:p>
          <a:p>
            <a:r>
              <a:rPr lang="en-US" sz="2000" dirty="0" smtClean="0"/>
              <a:t>Transition Schedule</a:t>
            </a:r>
          </a:p>
          <a:p>
            <a:pPr lvl="1"/>
            <a:r>
              <a:rPr lang="en-US" sz="1800" dirty="0" smtClean="0"/>
              <a:t>Knowledge Transfer</a:t>
            </a:r>
          </a:p>
          <a:p>
            <a:pPr lvl="1"/>
            <a:r>
              <a:rPr lang="en-US" sz="1800" dirty="0" smtClean="0"/>
              <a:t>Secondary Support</a:t>
            </a:r>
          </a:p>
          <a:p>
            <a:pPr lvl="1"/>
            <a:r>
              <a:rPr lang="en-US" sz="1800" dirty="0" smtClean="0"/>
              <a:t>Primary Support</a:t>
            </a:r>
          </a:p>
          <a:p>
            <a:r>
              <a:rPr lang="en-US" sz="2000" dirty="0" smtClean="0"/>
              <a:t>Acceptance Criteria</a:t>
            </a:r>
          </a:p>
          <a:p>
            <a:pPr lvl="1"/>
            <a:r>
              <a:rPr lang="en-US" sz="1800" dirty="0" smtClean="0"/>
              <a:t>KT Sessions</a:t>
            </a:r>
          </a:p>
          <a:p>
            <a:pPr lvl="1"/>
            <a:r>
              <a:rPr lang="en-US" sz="1800" dirty="0" smtClean="0"/>
              <a:t>Satisfactory Transition Completion</a:t>
            </a:r>
          </a:p>
          <a:p>
            <a:r>
              <a:rPr lang="en-US" sz="2000" dirty="0" smtClean="0"/>
              <a:t>Meetings, Cadence and Schedule</a:t>
            </a:r>
          </a:p>
          <a:p>
            <a:r>
              <a:rPr lang="en-US" sz="2000" dirty="0" smtClean="0"/>
              <a:t>GSC Update</a:t>
            </a:r>
          </a:p>
          <a:p>
            <a:r>
              <a:rPr lang="en-US" sz="2000" dirty="0" smtClean="0"/>
              <a:t>Risk Management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35456D-17CF-47D3-8866-0AFA59032BB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70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Transfer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CB3EC9-A437-4F81-A7B6-B9EB706D3A1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2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Planning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899" y="1158829"/>
            <a:ext cx="13704512" cy="6154421"/>
          </a:xfrm>
        </p:spPr>
        <p:txBody>
          <a:bodyPr/>
          <a:lstStyle/>
          <a:p>
            <a:r>
              <a:rPr lang="en-US" sz="2400" dirty="0" smtClean="0"/>
              <a:t>Determine Required KT Sessions</a:t>
            </a:r>
          </a:p>
          <a:p>
            <a:r>
              <a:rPr lang="en-US" sz="2400" dirty="0"/>
              <a:t>Identify knowledge Providers (Avon) and Consumers (</a:t>
            </a:r>
            <a:r>
              <a:rPr lang="en-US" sz="2400" dirty="0" err="1"/>
              <a:t>iSS</a:t>
            </a:r>
            <a:r>
              <a:rPr lang="en-US" sz="2400" dirty="0"/>
              <a:t>) of knowledge in KT Phase</a:t>
            </a:r>
            <a:endParaRPr lang="en-US" sz="2000" dirty="0"/>
          </a:p>
          <a:p>
            <a:r>
              <a:rPr lang="en-US" sz="2400" dirty="0" smtClean="0"/>
              <a:t>Get Sign-off of planned sessions from Avon and </a:t>
            </a:r>
            <a:r>
              <a:rPr lang="en-US" sz="2400" dirty="0" err="1" smtClean="0"/>
              <a:t>iSS</a:t>
            </a:r>
            <a:endParaRPr lang="en-US" sz="2400" dirty="0" smtClean="0"/>
          </a:p>
          <a:p>
            <a:r>
              <a:rPr lang="en-US" sz="2400" dirty="0"/>
              <a:t>Location – time frame to be on site in </a:t>
            </a:r>
            <a:r>
              <a:rPr lang="en-US" sz="2400" dirty="0" smtClean="0"/>
              <a:t>Guangzhou</a:t>
            </a:r>
            <a:endParaRPr lang="en-US" sz="2400" dirty="0"/>
          </a:p>
          <a:p>
            <a:r>
              <a:rPr lang="en-US" sz="2400" dirty="0" smtClean="0"/>
              <a:t>Schedule sessions </a:t>
            </a:r>
          </a:p>
          <a:p>
            <a:pPr lvl="1"/>
            <a:r>
              <a:rPr lang="en-US" sz="2000" dirty="0" smtClean="0"/>
              <a:t>Knowledge Provider should spend time assembling documentation/data</a:t>
            </a:r>
          </a:p>
          <a:p>
            <a:pPr lvl="2"/>
            <a:r>
              <a:rPr lang="en-US" sz="1800" dirty="0" smtClean="0"/>
              <a:t>Relevant technical documentation</a:t>
            </a:r>
          </a:p>
          <a:p>
            <a:pPr lvl="2"/>
            <a:r>
              <a:rPr lang="en-US" sz="1800" dirty="0" smtClean="0"/>
              <a:t>Overview (Business/Technology and Historical Info)</a:t>
            </a:r>
          </a:p>
          <a:p>
            <a:r>
              <a:rPr lang="en-US" sz="2400" dirty="0" smtClean="0"/>
              <a:t>Determine </a:t>
            </a:r>
            <a:r>
              <a:rPr lang="en-US" sz="2400" dirty="0"/>
              <a:t>system access requirements</a:t>
            </a:r>
          </a:p>
          <a:p>
            <a:r>
              <a:rPr lang="en-US" sz="2400" dirty="0" smtClean="0"/>
              <a:t>Recommend use of Web Conference to record for later viewing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6C097-D0A6-4287-9B0F-CB06154EAA6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1066800" y="7456487"/>
            <a:ext cx="1333559" cy="773113"/>
          </a:xfrm>
          <a:prstGeom prst="chevron">
            <a:avLst>
              <a:gd name="adj" fmla="val 38766"/>
            </a:avLst>
          </a:prstGeom>
          <a:solidFill>
            <a:schemeClr val="bg2">
              <a:lumMod val="40000"/>
              <a:lumOff val="60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defRPr/>
            </a:pPr>
            <a:r>
              <a:rPr lang="en-US" altLang="ja-JP" sz="2400" b="1" dirty="0">
                <a:solidFill>
                  <a:schemeClr val="bg2">
                    <a:lumMod val="75000"/>
                  </a:schemeClr>
                </a:solidFill>
                <a:latin typeface="Tahoma" pitchFamily="34" charset="0"/>
                <a:ea typeface="MS Mincho" pitchFamily="49" charset="-128"/>
              </a:rPr>
              <a:t>TP</a:t>
            </a:r>
            <a:endParaRPr lang="en-US" sz="2400" b="1" dirty="0">
              <a:solidFill>
                <a:schemeClr val="bg2">
                  <a:lumMod val="75000"/>
                </a:schemeClr>
              </a:solidFill>
              <a:latin typeface="Tahoma" pitchFamily="34" charset="0"/>
              <a:ea typeface="MS Mincho" pitchFamily="49" charset="-128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458200" y="7456486"/>
            <a:ext cx="3517900" cy="773113"/>
          </a:xfrm>
          <a:prstGeom prst="chevron">
            <a:avLst>
              <a:gd name="adj" fmla="val 28223"/>
            </a:avLst>
          </a:prstGeom>
          <a:solidFill>
            <a:schemeClr val="tx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defRPr/>
            </a:pPr>
            <a:r>
              <a:rPr lang="en-US" altLang="ja-JP" sz="2400" b="1" dirty="0">
                <a:solidFill>
                  <a:schemeClr val="bg2">
                    <a:lumMod val="75000"/>
                  </a:schemeClr>
                </a:solidFill>
                <a:latin typeface="Tahoma" pitchFamily="34" charset="0"/>
                <a:ea typeface="MS Mincho" pitchFamily="49" charset="-128"/>
              </a:rPr>
              <a:t>PS</a:t>
            </a:r>
            <a:endParaRPr lang="en-US" sz="2400" b="1" dirty="0">
              <a:solidFill>
                <a:schemeClr val="bg2">
                  <a:lumMod val="75000"/>
                </a:schemeClr>
              </a:solidFill>
              <a:latin typeface="Tahoma" pitchFamily="34" charset="0"/>
              <a:ea typeface="MS Mincho" pitchFamily="49" charset="-128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5234670" y="7456486"/>
            <a:ext cx="3501461" cy="773113"/>
          </a:xfrm>
          <a:prstGeom prst="chevron">
            <a:avLst>
              <a:gd name="adj" fmla="val 32062"/>
            </a:avLst>
          </a:prstGeom>
          <a:solidFill>
            <a:schemeClr val="tx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defRPr/>
            </a:pPr>
            <a:r>
              <a:rPr lang="en-US" altLang="ja-JP" sz="2400" b="1" dirty="0">
                <a:solidFill>
                  <a:schemeClr val="bg2">
                    <a:lumMod val="75000"/>
                  </a:schemeClr>
                </a:solidFill>
                <a:latin typeface="Tahoma" pitchFamily="34" charset="0"/>
                <a:ea typeface="MS Mincho" pitchFamily="49" charset="-128"/>
              </a:rPr>
              <a:t>SS</a:t>
            </a:r>
            <a:endParaRPr lang="en-US" sz="2400" b="1" dirty="0">
              <a:solidFill>
                <a:schemeClr val="bg2">
                  <a:lumMod val="75000"/>
                </a:schemeClr>
              </a:solidFill>
              <a:latin typeface="Tahoma" pitchFamily="34" charset="0"/>
              <a:ea typeface="MS Mincho" pitchFamily="49" charset="-128"/>
            </a:endParaRP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2090738" y="7456487"/>
            <a:ext cx="3485022" cy="773113"/>
          </a:xfrm>
          <a:prstGeom prst="chevron">
            <a:avLst>
              <a:gd name="adj" fmla="val 25692"/>
            </a:avLst>
          </a:prstGeom>
          <a:solidFill>
            <a:schemeClr val="tx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defRPr/>
            </a:pPr>
            <a:r>
              <a:rPr lang="en-US" altLang="ja-JP" sz="2400" b="1" dirty="0">
                <a:solidFill>
                  <a:schemeClr val="bg2">
                    <a:lumMod val="75000"/>
                  </a:schemeClr>
                </a:solidFill>
                <a:latin typeface="Tahoma" pitchFamily="34" charset="0"/>
                <a:ea typeface="MS Mincho" pitchFamily="49" charset="-128"/>
              </a:rPr>
              <a:t>KT</a:t>
            </a:r>
            <a:endParaRPr lang="en-US" sz="2400" b="1" dirty="0">
              <a:solidFill>
                <a:schemeClr val="bg2">
                  <a:lumMod val="75000"/>
                </a:schemeClr>
              </a:solidFill>
              <a:latin typeface="Tahoma" pitchFamily="34" charset="0"/>
              <a:ea typeface="MS Mincho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386" y="284489"/>
            <a:ext cx="13704514" cy="1264622"/>
          </a:xfrm>
        </p:spPr>
        <p:txBody>
          <a:bodyPr/>
          <a:lstStyle/>
          <a:p>
            <a:r>
              <a:rPr lang="en-US" sz="4800" dirty="0" smtClean="0"/>
              <a:t>Application Data Requirements Preparation for KT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35456D-17CF-47D3-8866-0AFA59032BB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8328822"/>
              </p:ext>
            </p:extLst>
          </p:nvPr>
        </p:nvGraphicFramePr>
        <p:xfrm>
          <a:off x="481013" y="1549111"/>
          <a:ext cx="12625387" cy="5894362"/>
        </p:xfrm>
        <a:graphic>
          <a:graphicData uri="http://schemas.openxmlformats.org/drawingml/2006/table">
            <a:tbl>
              <a:tblPr/>
              <a:tblGrid>
                <a:gridCol w="1473908"/>
                <a:gridCol w="648520"/>
                <a:gridCol w="766433"/>
                <a:gridCol w="1139822"/>
                <a:gridCol w="759062"/>
                <a:gridCol w="965410"/>
                <a:gridCol w="864692"/>
                <a:gridCol w="736954"/>
                <a:gridCol w="1024365"/>
                <a:gridCol w="1198221"/>
                <a:gridCol w="3048000"/>
              </a:tblGrid>
              <a:tr h="183057">
                <a:tc gridSpan="9"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53" marR="9153" marT="9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53" marR="9153" marT="9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53" marR="9153" marT="9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221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53" marR="9153" marT="9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53" marR="9153" marT="9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53" marR="9153" marT="9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53" marR="9153" marT="9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53" marR="9153" marT="9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53" marR="9153" marT="9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53" marR="9153" marT="9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53" marR="9153" marT="9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53" marR="9153" marT="9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53" marR="9153" marT="9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53" marR="9153" marT="9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1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Track 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Documentation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Application Profile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Level of Customization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Operating Profile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Incident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History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 Comments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</a:tr>
              <a:tr h="9244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Document Name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Location Stored</a:t>
                      </a:r>
                    </a:p>
                  </a:txBody>
                  <a:tcPr marL="9153" marR="9153" marT="91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What ar the major processing steps or modules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 used out of the box, what is the current release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 customized what was the functionality added?</a:t>
                      </a:r>
                    </a:p>
                  </a:txBody>
                  <a:tcPr marL="9153" marR="9153" marT="91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 customized which modules were added or changed, and to what extent</a:t>
                      </a:r>
                    </a:p>
                  </a:txBody>
                  <a:tcPr marL="9153" marR="9153" marT="91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Production abnormalities 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Events to be aware of that happen often or periodically</a:t>
                      </a:r>
                    </a:p>
                  </a:txBody>
                  <a:tcPr marL="9153" marR="9153" marT="91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Illustrate production issues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What else should iSoftstone need to be aware of 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</a:tr>
              <a:tr h="39357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RB3 - Representative Billing (ANZ)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53" marR="9153" marT="9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36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ANZ - MACPAC (ANZ)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53" marR="9153" marT="9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36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OLA – (ANZ)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53" marR="9153" marT="9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36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SICS (ANZ)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53" marR="9153" marT="9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36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AWARES(ANZ)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53" marR="9153" marT="9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57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Interfaces/reporting/emails/archiving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53" marR="9153" marT="9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36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DRMPOS (Taiwan)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53" marR="9153" marT="9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36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DRMARMS (Taiwan)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53" marR="9153" marT="9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36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DMS (Taiwan)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53" marR="9153" marT="9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36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CIA (Taiwan)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53" marR="9153" marT="9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36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AXAPTA(Taiwan)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53" marR="9153" marT="9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43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DRMSP (China)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53" marR="9153" marT="9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36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ADCP (China)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53" marR="9153" marT="9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36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CIA (China)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53" marR="9153" marT="9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36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KPI (China)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53" marR="9153" marT="9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36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AXAPTA (China)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53" marR="9153" marT="9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0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53" marR="9153" marT="9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2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53" marR="9153" marT="9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53" marR="9153" marT="9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459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Transition process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35456D-17CF-47D3-8866-0AFA59032BB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914333"/>
              </p:ext>
            </p:extLst>
          </p:nvPr>
        </p:nvGraphicFramePr>
        <p:xfrm>
          <a:off x="512559" y="1143000"/>
          <a:ext cx="13039725" cy="6206654"/>
        </p:xfrm>
        <a:graphic>
          <a:graphicData uri="http://schemas.openxmlformats.org/drawingml/2006/table">
            <a:tbl>
              <a:tblPr/>
              <a:tblGrid>
                <a:gridCol w="1145091"/>
                <a:gridCol w="2977237"/>
                <a:gridCol w="3249196"/>
                <a:gridCol w="2848414"/>
                <a:gridCol w="2819787"/>
              </a:tblGrid>
              <a:tr h="999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Transition Planning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Knowledge Transfer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Secondary Support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Primary Support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2767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AVON</a:t>
                      </a:r>
                      <a:b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</a:br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Responsibility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• 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Re-verification 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of the list of all applications to be included in the cluster</a:t>
                      </a:r>
                      <a:b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</a:b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• Identification 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of appropriate SME’s for KT/SS/PS and confirm availability</a:t>
                      </a:r>
                      <a:b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</a:b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• Prioritization 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of applications within the cluster by criticality and size</a:t>
                      </a:r>
                      <a:b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</a:b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• Discuss 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by application: </a:t>
                      </a:r>
                      <a:b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</a:b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   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• The 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key components 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and  important support 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activities </a:t>
                      </a:r>
                      <a:b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</a:b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   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• Level 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of 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customization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/>
                      </a:r>
                      <a:b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</a:b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• Governance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: Introduction to Managed Services</a:t>
                      </a:r>
                      <a:b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</a:b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Arial Unicode MS" panose="020B0604020202020204" pitchFamily="34" charset="-122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F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• Availability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for KT sessions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• Application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Overview 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  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• Business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/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  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• Technical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/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  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• Functional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/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• Application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walkthrough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• Discussion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on application interfaces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• Database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details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• Code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walk through of critical components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• Support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Overview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  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• Support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Activities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  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• Typical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tickets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  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• Open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tickets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• Application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Environments &amp; Installation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• Weekly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Q&amp;A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• Attend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reverse presentations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• Reverse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KT evaluation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• Application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Information  Document  Review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</a:b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Arial Unicode MS" panose="020B0604020202020204" pitchFamily="34" charset="-122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F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• Review 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of code changes / fixes, impact analysis done by ISS</a:t>
                      </a:r>
                      <a:b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</a:b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• Clarification 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of additional questions and issues for ISS</a:t>
                      </a:r>
                      <a:b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</a:b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• Joint 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walkthrough of complex code changes and bug-fixes done by Avon</a:t>
                      </a:r>
                      <a:b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</a:b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• Governance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: Service Level Agreements</a:t>
                      </a:r>
                      <a:b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</a:b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• GSC/Remedy 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updates </a:t>
                      </a:r>
                      <a:b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</a:b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• System 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Access</a:t>
                      </a:r>
                      <a:b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</a:b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Arial Unicode MS" panose="020B0604020202020204" pitchFamily="34" charset="-122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F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• Review 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of complex or critical code changes / fixes, impact analysis done by vendor</a:t>
                      </a:r>
                      <a:b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</a:b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• Assist 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vendor team in resolving incidents and requests, if required by vendor</a:t>
                      </a:r>
                      <a:b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</a:b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• Governance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: Meetings and Reporting</a:t>
                      </a:r>
                      <a:b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</a:b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Arial Unicode MS" panose="020B0604020202020204" pitchFamily="34" charset="-122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F1"/>
                    </a:solidFill>
                  </a:tcPr>
                </a:tc>
              </a:tr>
              <a:tr h="12772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ISS </a:t>
                      </a:r>
                      <a:r>
                        <a:rPr lang="en-US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Responsibility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• ISS 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internal training for AVON business</a:t>
                      </a:r>
                      <a:b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</a:b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• Classify 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the applications by Application Programming Language</a:t>
                      </a:r>
                      <a:b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</a:b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• Assign 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proper staffs to 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take up different</a:t>
                      </a: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 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applications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/>
                      </a:r>
                      <a:b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</a:b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• Identification 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of necessary information for KT</a:t>
                      </a:r>
                      <a:b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</a:b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Arial Unicode MS" panose="020B0604020202020204" pitchFamily="34" charset="-122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F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• Assignation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of appropriate staff to participate KT sessions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</a:b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• Collection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of Documents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  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• refer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to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System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level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check list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</a:b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• Summarize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necessary supporting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knowledge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(ISS localization refer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to check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list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) 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</a:b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• KT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evaluation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</a:b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• Preparation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of reverse presentation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</a:b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Arial Unicode MS" panose="020B0604020202020204" pitchFamily="34" charset="-122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F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• Resolving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incidents and requests with AVON team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</a:b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• Raise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additional questions and issues to SME if any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</a:b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• Collect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information of code changes and bug-fixes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</a:b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• Provide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details of code changes/fixes, impact analysis to AVON team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</a:b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Arial Unicode MS" panose="020B0604020202020204" pitchFamily="34" charset="-122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F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• Resolve 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incidents and requests</a:t>
                      </a:r>
                      <a:b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</a:b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• Acquire 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advices from SME for 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criticall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 incidents and mark down appropriate solution</a:t>
                      </a:r>
                      <a:b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</a:b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Arial Unicode MS" panose="020B0604020202020204" pitchFamily="34" charset="-122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F1"/>
                    </a:solidFill>
                  </a:tcPr>
                </a:tc>
              </a:tr>
              <a:tr h="19546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Output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Arial Unicode MS" panose="020B0604020202020204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• Develop 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and generate document of basic concept for AVON business</a:t>
                      </a:r>
                      <a:b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</a:b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• Transition 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Flow</a:t>
                      </a:r>
                      <a:b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</a:b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• Applications 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- Staffs mapping</a:t>
                      </a:r>
                      <a:b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</a:b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• Transition 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team contact list</a:t>
                      </a:r>
                      <a:b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</a:b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• KT 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check list</a:t>
                      </a:r>
                      <a:b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</a:b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Arial Unicode MS" panose="020B0604020202020204" pitchFamily="34" charset="-122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F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• Completed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KT check list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</a:b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• Build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up system information data base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</a:b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• Generate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support guide for different systems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(Cover: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   1.functional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knowledge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/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  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2.operational knowledge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/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   3.Application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technical environment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/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   4.Incident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handling procedure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)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•Accomplished reverse presentations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/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</a:b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Arial Unicode MS" panose="020B0604020202020204" pitchFamily="34" charset="-122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F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• Fulfil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Service Level Agreements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</a:b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• Improve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the quality of system information database on ISS site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</a:b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• Improve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the quality of support guide on ISS site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</a:b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Arial Unicode MS" panose="020B0604020202020204" pitchFamily="34" charset="-122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F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• Fulfil 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Service Level Agreements</a:t>
                      </a:r>
                      <a:b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</a:b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• Improve 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the quality of system information database on ISS site</a:t>
                      </a:r>
                      <a:b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</a:b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• Improve 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the quality of support guide on ISS site</a:t>
                      </a:r>
                      <a:b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</a:b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Arial Unicode MS" panose="020B0604020202020204" pitchFamily="34" charset="-122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F1"/>
                    </a:solidFill>
                  </a:tcPr>
                </a:tc>
              </a:tr>
            </a:tbl>
          </a:graphicData>
        </a:graphic>
      </p:graphicFrame>
      <p:sp>
        <p:nvSpPr>
          <p:cNvPr id="12" name="Right Arrow 11"/>
          <p:cNvSpPr/>
          <p:nvPr/>
        </p:nvSpPr>
        <p:spPr>
          <a:xfrm>
            <a:off x="4398295" y="1143000"/>
            <a:ext cx="630905" cy="274409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1100"/>
          </a:p>
        </p:txBody>
      </p:sp>
      <p:sp>
        <p:nvSpPr>
          <p:cNvPr id="13" name="Right Arrow 12"/>
          <p:cNvSpPr/>
          <p:nvPr/>
        </p:nvSpPr>
        <p:spPr>
          <a:xfrm>
            <a:off x="10498729" y="1143000"/>
            <a:ext cx="550272" cy="26643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1100"/>
          </a:p>
        </p:txBody>
      </p:sp>
      <p:sp>
        <p:nvSpPr>
          <p:cNvPr id="14" name="Right Arrow 13"/>
          <p:cNvSpPr/>
          <p:nvPr/>
        </p:nvSpPr>
        <p:spPr>
          <a:xfrm>
            <a:off x="7620000" y="1143000"/>
            <a:ext cx="609600" cy="250228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1100"/>
          </a:p>
        </p:txBody>
      </p:sp>
      <p:sp>
        <p:nvSpPr>
          <p:cNvPr id="15" name="Down Arrow 14"/>
          <p:cNvSpPr/>
          <p:nvPr/>
        </p:nvSpPr>
        <p:spPr>
          <a:xfrm>
            <a:off x="953647" y="5243512"/>
            <a:ext cx="265553" cy="471488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1100"/>
          </a:p>
        </p:txBody>
      </p:sp>
      <p:sp>
        <p:nvSpPr>
          <p:cNvPr id="16" name="Up-Down Arrow 15"/>
          <p:cNvSpPr/>
          <p:nvPr/>
        </p:nvSpPr>
        <p:spPr>
          <a:xfrm>
            <a:off x="914400" y="3672679"/>
            <a:ext cx="265553" cy="549275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51768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Objectives by Phase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35456D-17CF-47D3-8866-0AFA59032BB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11336021" y="1270636"/>
            <a:ext cx="3037840" cy="1567814"/>
            <a:chOff x="7085691" y="1059543"/>
            <a:chExt cx="1898650" cy="1306286"/>
          </a:xfrm>
          <a:solidFill>
            <a:schemeClr val="bg1">
              <a:lumMod val="95000"/>
            </a:schemeClr>
          </a:solidFill>
        </p:grpSpPr>
        <p:sp>
          <p:nvSpPr>
            <p:cNvPr id="6" name="Round Same Side Corner Rectangle 5"/>
            <p:cNvSpPr/>
            <p:nvPr/>
          </p:nvSpPr>
          <p:spPr>
            <a:xfrm>
              <a:off x="7085691" y="1059543"/>
              <a:ext cx="1898650" cy="1306286"/>
            </a:xfrm>
            <a:prstGeom prst="round2SameRect">
              <a:avLst>
                <a:gd name="adj1" fmla="val 8889"/>
                <a:gd name="adj2" fmla="val 0"/>
              </a:avLst>
            </a:prstGeom>
            <a:grp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pic>
          <p:nvPicPr>
            <p:cNvPr id="7" name="Picture 6" descr="j029202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2054" y="1148671"/>
              <a:ext cx="1245924" cy="11280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Group 39"/>
          <p:cNvGrpSpPr>
            <a:grpSpLocks/>
          </p:cNvGrpSpPr>
          <p:nvPr/>
        </p:nvGrpSpPr>
        <p:grpSpPr bwMode="auto">
          <a:xfrm>
            <a:off x="7635240" y="1270636"/>
            <a:ext cx="3037840" cy="1567814"/>
            <a:chOff x="4777013" y="1059543"/>
            <a:chExt cx="1898650" cy="1306286"/>
          </a:xfrm>
          <a:solidFill>
            <a:schemeClr val="bg1">
              <a:lumMod val="95000"/>
            </a:schemeClr>
          </a:solidFill>
        </p:grpSpPr>
        <p:sp>
          <p:nvSpPr>
            <p:cNvPr id="9" name="Round Same Side Corner Rectangle 8"/>
            <p:cNvSpPr/>
            <p:nvPr/>
          </p:nvSpPr>
          <p:spPr>
            <a:xfrm>
              <a:off x="4777013" y="1059543"/>
              <a:ext cx="1898650" cy="1306286"/>
            </a:xfrm>
            <a:prstGeom prst="round2SameRect">
              <a:avLst>
                <a:gd name="adj1" fmla="val 8889"/>
                <a:gd name="adj2" fmla="val 0"/>
              </a:avLst>
            </a:prstGeom>
            <a:grp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aphicFrame>
          <p:nvGraphicFramePr>
            <p:cNvPr id="10" name="Object 10"/>
            <p:cNvGraphicFramePr>
              <a:graphicFrameLocks noChangeAspect="1"/>
            </p:cNvGraphicFramePr>
            <p:nvPr/>
          </p:nvGraphicFramePr>
          <p:xfrm>
            <a:off x="5103376" y="1148671"/>
            <a:ext cx="1245924" cy="11280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324" name="Clip" r:id="rId4" imgW="944575" imgH="1180490" progId="">
                    <p:embed/>
                  </p:oleObj>
                </mc:Choice>
                <mc:Fallback>
                  <p:oleObj name="Clip" r:id="rId4" imgW="944575" imgH="1180490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3376" y="1148671"/>
                          <a:ext cx="1245924" cy="11280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37"/>
          <p:cNvGrpSpPr>
            <a:grpSpLocks/>
          </p:cNvGrpSpPr>
          <p:nvPr/>
        </p:nvGrpSpPr>
        <p:grpSpPr bwMode="auto">
          <a:xfrm>
            <a:off x="231141" y="1270636"/>
            <a:ext cx="3037840" cy="1567814"/>
            <a:chOff x="159659" y="1059543"/>
            <a:chExt cx="1898650" cy="1306286"/>
          </a:xfrm>
          <a:solidFill>
            <a:schemeClr val="bg1">
              <a:lumMod val="95000"/>
            </a:schemeClr>
          </a:solidFill>
        </p:grpSpPr>
        <p:sp>
          <p:nvSpPr>
            <p:cNvPr id="12" name="Round Same Side Corner Rectangle 11"/>
            <p:cNvSpPr/>
            <p:nvPr/>
          </p:nvSpPr>
          <p:spPr>
            <a:xfrm>
              <a:off x="159659" y="1059543"/>
              <a:ext cx="1898650" cy="1306286"/>
            </a:xfrm>
            <a:prstGeom prst="round2SameRect">
              <a:avLst>
                <a:gd name="adj1" fmla="val 8889"/>
                <a:gd name="adj2" fmla="val 0"/>
              </a:avLst>
            </a:prstGeom>
            <a:grp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13" name="Group 17"/>
            <p:cNvGrpSpPr>
              <a:grpSpLocks/>
            </p:cNvGrpSpPr>
            <p:nvPr/>
          </p:nvGrpSpPr>
          <p:grpSpPr bwMode="auto">
            <a:xfrm>
              <a:off x="486022" y="1148671"/>
              <a:ext cx="1245924" cy="1128030"/>
              <a:chOff x="4649" y="1525"/>
              <a:chExt cx="973" cy="771"/>
            </a:xfrm>
            <a:grpFill/>
          </p:grpSpPr>
          <p:pic>
            <p:nvPicPr>
              <p:cNvPr id="14" name="Picture 18" descr="PE01561_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9" y="1525"/>
                <a:ext cx="973" cy="64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19" descr="j0195384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7" y="1797"/>
                <a:ext cx="488" cy="49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6" name="Group 38"/>
          <p:cNvGrpSpPr>
            <a:grpSpLocks/>
          </p:cNvGrpSpPr>
          <p:nvPr/>
        </p:nvGrpSpPr>
        <p:grpSpPr bwMode="auto">
          <a:xfrm>
            <a:off x="3934461" y="1270636"/>
            <a:ext cx="3037840" cy="1567814"/>
            <a:chOff x="2468336" y="1059543"/>
            <a:chExt cx="1898650" cy="1306286"/>
          </a:xfrm>
          <a:solidFill>
            <a:schemeClr val="bg1">
              <a:lumMod val="95000"/>
            </a:schemeClr>
          </a:solidFill>
        </p:grpSpPr>
        <p:sp>
          <p:nvSpPr>
            <p:cNvPr id="17" name="Round Same Side Corner Rectangle 16"/>
            <p:cNvSpPr/>
            <p:nvPr/>
          </p:nvSpPr>
          <p:spPr>
            <a:xfrm>
              <a:off x="2468336" y="1059543"/>
              <a:ext cx="1898650" cy="1306286"/>
            </a:xfrm>
            <a:prstGeom prst="round2SameRect">
              <a:avLst>
                <a:gd name="adj1" fmla="val 8889"/>
                <a:gd name="adj2" fmla="val 0"/>
              </a:avLst>
            </a:prstGeom>
            <a:grp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aphicFrame>
          <p:nvGraphicFramePr>
            <p:cNvPr id="18" name="Object 9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2779293" y="1145992"/>
            <a:ext cx="1276736" cy="1133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325" name="Clip" r:id="rId8" imgW="3647981" imgH="2590822" progId="">
                    <p:embed/>
                  </p:oleObj>
                </mc:Choice>
                <mc:Fallback>
                  <p:oleObj name="Clip" r:id="rId8" imgW="3647981" imgH="2590822" progId="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9293" y="1145992"/>
                          <a:ext cx="1276736" cy="1133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Rectangle 41"/>
          <p:cNvSpPr>
            <a:spLocks noChangeArrowheads="1"/>
          </p:cNvSpPr>
          <p:nvPr/>
        </p:nvSpPr>
        <p:spPr bwMode="auto">
          <a:xfrm>
            <a:off x="231141" y="2908936"/>
            <a:ext cx="3037840" cy="697230"/>
          </a:xfrm>
          <a:prstGeom prst="rect">
            <a:avLst/>
          </a:prstGeom>
          <a:gradFill rotWithShape="1">
            <a:gsLst>
              <a:gs pos="0">
                <a:srgbClr val="D888B0"/>
              </a:gs>
              <a:gs pos="100000">
                <a:srgbClr val="F6E3EC"/>
              </a:gs>
            </a:gsLst>
            <a:lin ang="5400000" scaled="1"/>
          </a:gradFill>
          <a:ln w="9525">
            <a:solidFill>
              <a:srgbClr val="D888B0"/>
            </a:solidFill>
            <a:miter lim="800000"/>
            <a:headEnd/>
            <a:tailEnd/>
          </a:ln>
        </p:spPr>
        <p:txBody>
          <a:bodyPr lIns="130622" tIns="65311" rIns="130622" bIns="65311" anchor="ctr"/>
          <a:lstStyle/>
          <a:p>
            <a:pPr algn="ctr"/>
            <a:r>
              <a:rPr lang="en-US" sz="2300" b="1" i="1" dirty="0">
                <a:latin typeface="Trebuchet MS" pitchFamily="34" charset="0"/>
              </a:rPr>
              <a:t>Transition Planning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934461" y="2908936"/>
            <a:ext cx="3035299" cy="69723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130622" tIns="65311" rIns="130622" bIns="65311" anchor="ctr"/>
          <a:lstStyle/>
          <a:p>
            <a:pPr algn="ctr">
              <a:defRPr/>
            </a:pPr>
            <a:r>
              <a:rPr lang="en-US" sz="2300" b="1" i="1" dirty="0">
                <a:latin typeface="Trebuchet MS" pitchFamily="34" charset="0"/>
              </a:rPr>
              <a:t>Knowledge Transfer</a:t>
            </a:r>
          </a:p>
        </p:txBody>
      </p:sp>
      <p:sp>
        <p:nvSpPr>
          <p:cNvPr id="21" name="Rectangle 43"/>
          <p:cNvSpPr>
            <a:spLocks noChangeArrowheads="1"/>
          </p:cNvSpPr>
          <p:nvPr/>
        </p:nvSpPr>
        <p:spPr bwMode="auto">
          <a:xfrm>
            <a:off x="7625080" y="2908936"/>
            <a:ext cx="3037840" cy="697230"/>
          </a:xfrm>
          <a:prstGeom prst="rect">
            <a:avLst/>
          </a:prstGeom>
          <a:gradFill rotWithShape="1">
            <a:gsLst>
              <a:gs pos="0">
                <a:srgbClr val="CCCCFF"/>
              </a:gs>
              <a:gs pos="100000">
                <a:srgbClr val="F3F3FF"/>
              </a:gs>
            </a:gsLst>
            <a:lin ang="5400000" scaled="1"/>
          </a:gradFill>
          <a:ln w="9525">
            <a:solidFill>
              <a:srgbClr val="CCCCFF"/>
            </a:solidFill>
            <a:miter lim="800000"/>
            <a:headEnd/>
            <a:tailEnd/>
          </a:ln>
        </p:spPr>
        <p:txBody>
          <a:bodyPr lIns="130622" tIns="65311" rIns="130622" bIns="65311" anchor="ctr"/>
          <a:lstStyle/>
          <a:p>
            <a:pPr algn="ctr"/>
            <a:r>
              <a:rPr lang="en-US" sz="2300" b="1" i="1" dirty="0">
                <a:latin typeface="Trebuchet MS" pitchFamily="34" charset="0"/>
              </a:rPr>
              <a:t>Secondary Support</a:t>
            </a:r>
          </a:p>
        </p:txBody>
      </p:sp>
      <p:sp>
        <p:nvSpPr>
          <p:cNvPr id="22" name="Rectangle 44"/>
          <p:cNvSpPr>
            <a:spLocks noChangeArrowheads="1"/>
          </p:cNvSpPr>
          <p:nvPr/>
        </p:nvSpPr>
        <p:spPr bwMode="auto">
          <a:xfrm>
            <a:off x="11328401" y="2908936"/>
            <a:ext cx="3035301" cy="69723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rgbClr val="FFF3C2"/>
              </a:gs>
            </a:gsLst>
            <a:lin ang="5400000" scaled="1"/>
          </a:gradFill>
          <a:ln w="19050">
            <a:solidFill>
              <a:srgbClr val="FFCC00"/>
            </a:solidFill>
            <a:miter lim="800000"/>
            <a:headEnd/>
            <a:tailEnd/>
          </a:ln>
        </p:spPr>
        <p:txBody>
          <a:bodyPr lIns="130622" tIns="65311" rIns="130622" bIns="65311" anchor="ctr"/>
          <a:lstStyle/>
          <a:p>
            <a:pPr algn="ctr"/>
            <a:r>
              <a:rPr lang="en-US" sz="2300" b="1" i="1" dirty="0">
                <a:latin typeface="Trebuchet MS" pitchFamily="34" charset="0"/>
              </a:rPr>
              <a:t>Primary</a:t>
            </a:r>
            <a:br>
              <a:rPr lang="en-US" sz="2300" b="1" i="1" dirty="0">
                <a:latin typeface="Trebuchet MS" pitchFamily="34" charset="0"/>
              </a:rPr>
            </a:br>
            <a:r>
              <a:rPr lang="en-US" sz="2300" b="1" i="1" dirty="0">
                <a:latin typeface="Trebuchet MS" pitchFamily="34" charset="0"/>
              </a:rPr>
              <a:t>Support</a:t>
            </a:r>
          </a:p>
        </p:txBody>
      </p:sp>
      <p:sp>
        <p:nvSpPr>
          <p:cNvPr id="23" name="Rectangle 45"/>
          <p:cNvSpPr>
            <a:spLocks noChangeArrowheads="1"/>
          </p:cNvSpPr>
          <p:nvPr/>
        </p:nvSpPr>
        <p:spPr bwMode="auto">
          <a:xfrm>
            <a:off x="231141" y="3674746"/>
            <a:ext cx="3037840" cy="3779520"/>
          </a:xfrm>
          <a:prstGeom prst="rect">
            <a:avLst/>
          </a:prstGeom>
          <a:gradFill rotWithShape="1">
            <a:gsLst>
              <a:gs pos="0">
                <a:srgbClr val="D888B0"/>
              </a:gs>
              <a:gs pos="100000">
                <a:srgbClr val="F6E3EC"/>
              </a:gs>
            </a:gsLst>
            <a:lin ang="5400000" scaled="1"/>
          </a:gradFill>
          <a:ln w="9525">
            <a:solidFill>
              <a:srgbClr val="D888B0"/>
            </a:solidFill>
            <a:miter lim="800000"/>
            <a:headEnd/>
            <a:tailEnd/>
          </a:ln>
        </p:spPr>
        <p:txBody>
          <a:bodyPr lIns="130622" tIns="65311" rIns="130622" bIns="65311"/>
          <a:lstStyle/>
          <a:p>
            <a:pPr marL="249452" indent="-249452">
              <a:spcBef>
                <a:spcPts val="286"/>
              </a:spcBef>
              <a:spcAft>
                <a:spcPts val="286"/>
              </a:spcAft>
            </a:pPr>
            <a:r>
              <a:rPr lang="en-US" sz="2000" dirty="0">
                <a:latin typeface="Trebuchet MS" pitchFamily="34" charset="0"/>
              </a:rPr>
              <a:t>Key objectives:</a:t>
            </a:r>
          </a:p>
          <a:p>
            <a:pPr marL="249452" indent="-249452">
              <a:spcBef>
                <a:spcPts val="286"/>
              </a:spcBef>
              <a:spcAft>
                <a:spcPts val="286"/>
              </a:spcAft>
              <a:buFont typeface="Arial" pitchFamily="34" charset="0"/>
              <a:buChar char="•"/>
            </a:pPr>
            <a:r>
              <a:rPr lang="en-US" sz="2000" dirty="0">
                <a:latin typeface="Trebuchet MS" pitchFamily="34" charset="0"/>
              </a:rPr>
              <a:t>Create detailed transition plan</a:t>
            </a:r>
          </a:p>
          <a:p>
            <a:pPr marL="249452" indent="-249452">
              <a:spcBef>
                <a:spcPts val="286"/>
              </a:spcBef>
              <a:spcAft>
                <a:spcPts val="286"/>
              </a:spcAft>
              <a:buFont typeface="Arial" pitchFamily="34" charset="0"/>
              <a:buChar char="•"/>
            </a:pPr>
            <a:r>
              <a:rPr lang="en-US" sz="2000" dirty="0">
                <a:latin typeface="Trebuchet MS" pitchFamily="34" charset="0"/>
              </a:rPr>
              <a:t>Setup initial technical infrastructure</a:t>
            </a:r>
          </a:p>
          <a:p>
            <a:pPr marL="249452" indent="-249452">
              <a:spcBef>
                <a:spcPts val="286"/>
              </a:spcBef>
              <a:spcAft>
                <a:spcPts val="286"/>
              </a:spcAft>
              <a:buFont typeface="Arial" pitchFamily="34" charset="0"/>
              <a:buChar char="•"/>
            </a:pPr>
            <a:r>
              <a:rPr lang="en-US" sz="2000" dirty="0">
                <a:latin typeface="Trebuchet MS" pitchFamily="34" charset="0"/>
              </a:rPr>
              <a:t>Create SME schedule</a:t>
            </a:r>
          </a:p>
          <a:p>
            <a:pPr marL="249452" indent="-249452">
              <a:spcBef>
                <a:spcPts val="286"/>
              </a:spcBef>
              <a:spcAft>
                <a:spcPts val="286"/>
              </a:spcAft>
              <a:buFont typeface="Arial" pitchFamily="34" charset="0"/>
              <a:buChar char="•"/>
            </a:pPr>
            <a:r>
              <a:rPr lang="en-US" sz="2000" dirty="0">
                <a:latin typeface="Trebuchet MS" pitchFamily="34" charset="0"/>
              </a:rPr>
              <a:t>Develop detailed work stream </a:t>
            </a:r>
            <a:r>
              <a:rPr lang="en-US" sz="2000" dirty="0" smtClean="0">
                <a:latin typeface="Trebuchet MS" pitchFamily="34" charset="0"/>
              </a:rPr>
              <a:t>plans</a:t>
            </a:r>
            <a:endParaRPr lang="en-US" sz="2000" dirty="0">
              <a:latin typeface="Trebuchet MS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957320" y="3674746"/>
            <a:ext cx="3037840" cy="377952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130622" tIns="65311" rIns="130622" bIns="65311"/>
          <a:lstStyle/>
          <a:p>
            <a:pPr marL="249452" indent="-249452">
              <a:spcBef>
                <a:spcPts val="286"/>
              </a:spcBef>
              <a:spcAft>
                <a:spcPts val="286"/>
              </a:spcAft>
              <a:defRPr/>
            </a:pPr>
            <a:r>
              <a:rPr lang="en-US" sz="2000" dirty="0">
                <a:latin typeface="Trebuchet MS" pitchFamily="34" charset="0"/>
              </a:rPr>
              <a:t>Key objectives:</a:t>
            </a:r>
          </a:p>
          <a:p>
            <a:pPr marL="249452" indent="-249452">
              <a:spcBef>
                <a:spcPts val="286"/>
              </a:spcBef>
              <a:spcAft>
                <a:spcPts val="286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Trebuchet MS" pitchFamily="34" charset="0"/>
              </a:rPr>
              <a:t>Acquire domain / technical / process knowledge from SME</a:t>
            </a:r>
          </a:p>
          <a:p>
            <a:pPr marL="249452" indent="-249452">
              <a:spcBef>
                <a:spcPts val="286"/>
              </a:spcBef>
              <a:spcAft>
                <a:spcPts val="286"/>
              </a:spcAft>
              <a:buFont typeface="Arial" pitchFamily="34" charset="0"/>
              <a:buChar char="•"/>
              <a:defRPr/>
            </a:pPr>
            <a:r>
              <a:rPr lang="en-US" sz="2000" dirty="0" smtClean="0">
                <a:latin typeface="Trebuchet MS" pitchFamily="34" charset="0"/>
              </a:rPr>
              <a:t>Reverse KT -  </a:t>
            </a:r>
            <a:r>
              <a:rPr lang="en-US" sz="2000" dirty="0">
                <a:latin typeface="Trebuchet MS" pitchFamily="34" charset="0"/>
              </a:rPr>
              <a:t>present the knowledge </a:t>
            </a:r>
            <a:r>
              <a:rPr lang="en-US" sz="2000" dirty="0" smtClean="0">
                <a:latin typeface="Trebuchet MS" pitchFamily="34" charset="0"/>
              </a:rPr>
              <a:t>back</a:t>
            </a:r>
            <a:endParaRPr lang="en-US" sz="2000" dirty="0">
              <a:latin typeface="Trebuchet MS" pitchFamily="34" charset="0"/>
            </a:endParaRPr>
          </a:p>
          <a:p>
            <a:pPr marL="249452" indent="-249452">
              <a:spcBef>
                <a:spcPts val="286"/>
              </a:spcBef>
              <a:spcAft>
                <a:spcPts val="286"/>
              </a:spcAft>
              <a:buFont typeface="Arial" pitchFamily="34" charset="0"/>
              <a:buChar char="•"/>
              <a:defRPr/>
            </a:pPr>
            <a:r>
              <a:rPr lang="en-US" sz="2000" dirty="0" smtClean="0">
                <a:latin typeface="Trebuchet MS" pitchFamily="34" charset="0"/>
              </a:rPr>
              <a:t>Prepare </a:t>
            </a:r>
            <a:r>
              <a:rPr lang="en-US" sz="2000" dirty="0">
                <a:latin typeface="Trebuchet MS" pitchFamily="34" charset="0"/>
              </a:rPr>
              <a:t>Application Information Document (AID)</a:t>
            </a:r>
          </a:p>
        </p:txBody>
      </p:sp>
      <p:sp>
        <p:nvSpPr>
          <p:cNvPr id="25" name="Rectangle 47"/>
          <p:cNvSpPr>
            <a:spLocks noChangeArrowheads="1"/>
          </p:cNvSpPr>
          <p:nvPr/>
        </p:nvSpPr>
        <p:spPr bwMode="auto">
          <a:xfrm>
            <a:off x="7625080" y="3674746"/>
            <a:ext cx="3037840" cy="3779520"/>
          </a:xfrm>
          <a:prstGeom prst="rect">
            <a:avLst/>
          </a:prstGeom>
          <a:gradFill rotWithShape="1">
            <a:gsLst>
              <a:gs pos="0">
                <a:srgbClr val="CCCCFF"/>
              </a:gs>
              <a:gs pos="100000">
                <a:srgbClr val="F3F3FF"/>
              </a:gs>
            </a:gsLst>
            <a:lin ang="5400000" scaled="1"/>
          </a:gradFill>
          <a:ln w="9525">
            <a:solidFill>
              <a:srgbClr val="CCCCFF"/>
            </a:solidFill>
            <a:miter lim="800000"/>
            <a:headEnd/>
            <a:tailEnd/>
          </a:ln>
        </p:spPr>
        <p:txBody>
          <a:bodyPr lIns="130622" tIns="65311" rIns="130622" bIns="65311"/>
          <a:lstStyle/>
          <a:p>
            <a:pPr marL="249452" indent="-249452">
              <a:spcBef>
                <a:spcPts val="286"/>
              </a:spcBef>
              <a:spcAft>
                <a:spcPts val="286"/>
              </a:spcAft>
            </a:pPr>
            <a:r>
              <a:rPr lang="en-US" sz="2000" dirty="0">
                <a:latin typeface="Trebuchet MS" pitchFamily="34" charset="0"/>
              </a:rPr>
              <a:t>Key objectives:</a:t>
            </a:r>
          </a:p>
          <a:p>
            <a:pPr marL="249452" indent="-249452">
              <a:spcBef>
                <a:spcPts val="286"/>
              </a:spcBef>
              <a:spcAft>
                <a:spcPts val="286"/>
              </a:spcAft>
              <a:buFont typeface="Arial" pitchFamily="34" charset="0"/>
              <a:buChar char="•"/>
            </a:pPr>
            <a:r>
              <a:rPr lang="en-US" sz="2000" dirty="0">
                <a:latin typeface="Trebuchet MS" pitchFamily="34" charset="0"/>
              </a:rPr>
              <a:t>Resolve historical / live tickets with SME’s help</a:t>
            </a:r>
          </a:p>
          <a:p>
            <a:pPr marL="249452" indent="-249452">
              <a:spcBef>
                <a:spcPts val="286"/>
              </a:spcBef>
              <a:spcAft>
                <a:spcPts val="286"/>
              </a:spcAft>
              <a:buFont typeface="Arial" pitchFamily="34" charset="0"/>
              <a:buChar char="•"/>
            </a:pPr>
            <a:r>
              <a:rPr lang="en-US" sz="2000" dirty="0">
                <a:latin typeface="Trebuchet MS" pitchFamily="34" charset="0"/>
              </a:rPr>
              <a:t>Gain hands on experience on support process flow</a:t>
            </a:r>
          </a:p>
          <a:p>
            <a:pPr marL="249452" indent="-249452">
              <a:spcBef>
                <a:spcPts val="286"/>
              </a:spcBef>
              <a:spcAft>
                <a:spcPts val="286"/>
              </a:spcAft>
              <a:buFont typeface="Arial" pitchFamily="34" charset="0"/>
              <a:buChar char="•"/>
            </a:pPr>
            <a:r>
              <a:rPr lang="en-US" sz="2000" dirty="0">
                <a:latin typeface="Trebuchet MS" pitchFamily="34" charset="0"/>
              </a:rPr>
              <a:t>Update AID</a:t>
            </a:r>
          </a:p>
        </p:txBody>
      </p:sp>
      <p:sp>
        <p:nvSpPr>
          <p:cNvPr id="26" name="Rectangle 48"/>
          <p:cNvSpPr>
            <a:spLocks noChangeArrowheads="1"/>
          </p:cNvSpPr>
          <p:nvPr/>
        </p:nvSpPr>
        <p:spPr bwMode="auto">
          <a:xfrm>
            <a:off x="11328401" y="3674746"/>
            <a:ext cx="3035301" cy="377952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rgbClr val="FFF3C2"/>
              </a:gs>
            </a:gsLst>
            <a:lin ang="5400000" scaled="1"/>
          </a:gradFill>
          <a:ln w="9525">
            <a:solidFill>
              <a:srgbClr val="FFCC00"/>
            </a:solidFill>
            <a:miter lim="800000"/>
            <a:headEnd/>
            <a:tailEnd/>
          </a:ln>
        </p:spPr>
        <p:txBody>
          <a:bodyPr lIns="130622" tIns="65311" rIns="130622" bIns="65311"/>
          <a:lstStyle/>
          <a:p>
            <a:pPr marL="249452" indent="-249452">
              <a:spcBef>
                <a:spcPts val="286"/>
              </a:spcBef>
              <a:spcAft>
                <a:spcPts val="286"/>
              </a:spcAft>
            </a:pPr>
            <a:r>
              <a:rPr lang="en-US" sz="2000" dirty="0">
                <a:latin typeface="Trebuchet MS" pitchFamily="34" charset="0"/>
              </a:rPr>
              <a:t>Key objectives:</a:t>
            </a:r>
          </a:p>
          <a:p>
            <a:pPr marL="249452" indent="-249452">
              <a:spcBef>
                <a:spcPts val="286"/>
              </a:spcBef>
              <a:spcAft>
                <a:spcPts val="286"/>
              </a:spcAft>
              <a:buFont typeface="Arial" pitchFamily="34" charset="0"/>
              <a:buChar char="•"/>
            </a:pPr>
            <a:r>
              <a:rPr lang="en-US" sz="2000" dirty="0">
                <a:latin typeface="Trebuchet MS" pitchFamily="34" charset="0"/>
              </a:rPr>
              <a:t>Resolve live tickets independently</a:t>
            </a:r>
          </a:p>
          <a:p>
            <a:pPr marL="249452" indent="-249452">
              <a:spcBef>
                <a:spcPts val="286"/>
              </a:spcBef>
              <a:spcAft>
                <a:spcPts val="286"/>
              </a:spcAft>
              <a:buFont typeface="Arial" pitchFamily="34" charset="0"/>
              <a:buChar char="•"/>
            </a:pPr>
            <a:r>
              <a:rPr lang="en-US" sz="2000" dirty="0">
                <a:latin typeface="Trebuchet MS" pitchFamily="34" charset="0"/>
              </a:rPr>
              <a:t>Kick off SLA baseline methodology</a:t>
            </a:r>
          </a:p>
          <a:p>
            <a:pPr marL="249452" indent="-249452">
              <a:spcBef>
                <a:spcPts val="286"/>
              </a:spcBef>
              <a:spcAft>
                <a:spcPts val="286"/>
              </a:spcAft>
              <a:buFont typeface="Arial" pitchFamily="34" charset="0"/>
              <a:buChar char="•"/>
            </a:pPr>
            <a:r>
              <a:rPr lang="en-US" sz="2000" dirty="0">
                <a:latin typeface="Trebuchet MS" pitchFamily="34" charset="0"/>
              </a:rPr>
              <a:t>Establish plan for communication in Steady State</a:t>
            </a:r>
          </a:p>
        </p:txBody>
      </p:sp>
      <p:sp>
        <p:nvSpPr>
          <p:cNvPr id="27" name="Isosceles Triangle 26"/>
          <p:cNvSpPr/>
          <p:nvPr/>
        </p:nvSpPr>
        <p:spPr>
          <a:xfrm rot="5400000">
            <a:off x="3254376" y="1891031"/>
            <a:ext cx="712470" cy="485141"/>
          </a:xfrm>
          <a:prstGeom prst="triangle">
            <a:avLst/>
          </a:prstGeom>
          <a:solidFill>
            <a:srgbClr val="CC33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8" name="Isosceles Triangle 27"/>
          <p:cNvSpPr/>
          <p:nvPr/>
        </p:nvSpPr>
        <p:spPr>
          <a:xfrm rot="5400000">
            <a:off x="6970395" y="1891032"/>
            <a:ext cx="712470" cy="485139"/>
          </a:xfrm>
          <a:prstGeom prst="triangle">
            <a:avLst/>
          </a:prstGeom>
          <a:solidFill>
            <a:srgbClr val="CC33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9" name="Isosceles Triangle 28"/>
          <p:cNvSpPr/>
          <p:nvPr/>
        </p:nvSpPr>
        <p:spPr>
          <a:xfrm rot="5400000">
            <a:off x="10663555" y="1891032"/>
            <a:ext cx="712470" cy="485139"/>
          </a:xfrm>
          <a:prstGeom prst="triangle">
            <a:avLst/>
          </a:prstGeom>
          <a:solidFill>
            <a:srgbClr val="CC33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Expectations during Transition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9F87E-A212-491B-A6D7-0A43CB0535E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aphicFrame>
        <p:nvGraphicFramePr>
          <p:cNvPr id="6" name="Group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852457"/>
              </p:ext>
            </p:extLst>
          </p:nvPr>
        </p:nvGraphicFramePr>
        <p:xfrm>
          <a:off x="406400" y="1203961"/>
          <a:ext cx="13898880" cy="6441347"/>
        </p:xfrm>
        <a:graphic>
          <a:graphicData uri="http://schemas.openxmlformats.org/drawingml/2006/table">
            <a:tbl>
              <a:tblPr/>
              <a:tblGrid>
                <a:gridCol w="3474720"/>
                <a:gridCol w="3474720"/>
                <a:gridCol w="3474720"/>
                <a:gridCol w="3474720"/>
              </a:tblGrid>
              <a:tr h="39817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20000"/>
                        </a:spcAft>
                        <a:buClr>
                          <a:srgbClr val="0033CC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Transition Planning</a:t>
                      </a:r>
                    </a:p>
                  </a:txBody>
                  <a:tcPr marL="146304" marR="146304" marT="54868" marB="54868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20000"/>
                        </a:spcAft>
                        <a:buClr>
                          <a:srgbClr val="0033CC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Knowledge Transfer</a:t>
                      </a:r>
                    </a:p>
                  </a:txBody>
                  <a:tcPr marL="146304" marR="146304" marT="54868" marB="54868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20000"/>
                        </a:spcAft>
                        <a:buClr>
                          <a:srgbClr val="0033CC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Secondary Support</a:t>
                      </a:r>
                    </a:p>
                  </a:txBody>
                  <a:tcPr marL="146304" marR="146304" marT="54868" marB="54868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20000"/>
                        </a:spcAft>
                        <a:buClr>
                          <a:srgbClr val="0033CC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Primary Support</a:t>
                      </a:r>
                    </a:p>
                  </a:txBody>
                  <a:tcPr marL="146304" marR="146304" marT="54868" marB="54868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5511139">
                <a:tc>
                  <a:txBody>
                    <a:bodyPr/>
                    <a:lstStyle/>
                    <a:p>
                      <a:pPr marL="174625" marR="0" lvl="0" indent="-1746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0033CC"/>
                        </a:buClr>
                        <a:buSzPct val="85000"/>
                        <a:buFontTx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Re-verification of the list of all applications to be included in the cluster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rebuchet MS" pitchFamily="34" charset="0"/>
                      </a:endParaRPr>
                    </a:p>
                    <a:p>
                      <a:pPr marL="174625" marR="0" lvl="0" indent="-1746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0033CC"/>
                        </a:buClr>
                        <a:buSzPct val="85000"/>
                        <a:buFontTx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Identification of appropriate SME’s for KT/SS/PS and confirm availability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rebuchet MS" pitchFamily="34" charset="0"/>
                      </a:endParaRPr>
                    </a:p>
                    <a:p>
                      <a:pPr marL="174625" marR="0" lvl="0" indent="-1746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0033CC"/>
                        </a:buClr>
                        <a:buSzPct val="85000"/>
                        <a:buFontTx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Prioritization of applications within the cluster by criticality and size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rebuchet MS" pitchFamily="34" charset="0"/>
                      </a:endParaRPr>
                    </a:p>
                    <a:p>
                      <a:pPr marL="174625" marR="0" lvl="0" indent="-1746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0033CC"/>
                        </a:buClr>
                        <a:buSzPct val="85000"/>
                        <a:buFontTx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Discuss by application: </a:t>
                      </a:r>
                    </a:p>
                    <a:p>
                      <a:pPr marL="347663" marR="0" lvl="1" indent="-17621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0033CC"/>
                        </a:buClr>
                        <a:buSzPct val="85000"/>
                        <a:buFont typeface="Arial" charset="0"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The key components and important support activities </a:t>
                      </a:r>
                    </a:p>
                    <a:p>
                      <a:pPr marL="347663" marR="0" lvl="1" indent="-17621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0033CC"/>
                        </a:buClr>
                        <a:buSzPct val="85000"/>
                        <a:buFont typeface="Arial" charset="0"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Level of customization</a:t>
                      </a:r>
                    </a:p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0033CC"/>
                        </a:buClr>
                        <a:buSzPct val="85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Governance: Introduction to Managed Services</a:t>
                      </a:r>
                    </a:p>
                    <a:p>
                      <a:pPr marL="347663" marR="0" lvl="1" indent="-17621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0033CC"/>
                        </a:buClr>
                        <a:buSzPct val="85000"/>
                        <a:buFont typeface="Arial" charset="0"/>
                        <a:buChar char="•"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  <a:p>
                      <a:pPr marL="347663" marR="0" lvl="1" indent="-17621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0033CC"/>
                        </a:buClr>
                        <a:buSzPct val="85000"/>
                        <a:buFont typeface="Arial" charset="0"/>
                        <a:buChar char="•"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  <a:p>
                      <a:pPr marL="347663" marR="0" lvl="1" indent="-17621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0033CC"/>
                        </a:buClr>
                        <a:buSzPct val="85000"/>
                        <a:buFont typeface="Arial" charset="0"/>
                        <a:buChar char="•"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146304" marR="146304" marT="54868" marB="54868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EFED"/>
                    </a:solidFill>
                  </a:tcPr>
                </a:tc>
                <a:tc>
                  <a:txBody>
                    <a:bodyPr/>
                    <a:lstStyle/>
                    <a:p>
                      <a:pPr marL="174625" marR="0" lvl="0" indent="-1746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0033CC"/>
                        </a:buClr>
                        <a:buSzPct val="85000"/>
                        <a:buFontTx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Availability for KT sessions</a:t>
                      </a:r>
                    </a:p>
                    <a:p>
                      <a:pPr marL="174625" marR="0" lvl="0" indent="-1746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0033CC"/>
                        </a:buClr>
                        <a:buSzPct val="85000"/>
                        <a:buFontTx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Application Overview </a:t>
                      </a:r>
                    </a:p>
                    <a:p>
                      <a:pPr marL="347663" marR="0" lvl="1" indent="-1746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0033CC"/>
                        </a:buClr>
                        <a:buSzPct val="85000"/>
                        <a:buFont typeface="Arial" charset="0"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Business</a:t>
                      </a:r>
                    </a:p>
                    <a:p>
                      <a:pPr marL="347663" marR="0" lvl="1" indent="-1746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0033CC"/>
                        </a:buClr>
                        <a:buSzPct val="85000"/>
                        <a:buFont typeface="Arial" charset="0"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Technical</a:t>
                      </a:r>
                    </a:p>
                    <a:p>
                      <a:pPr marL="347663" marR="0" lvl="1" indent="-1746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0033CC"/>
                        </a:buClr>
                        <a:buSzPct val="85000"/>
                        <a:buFont typeface="Arial" charset="0"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Functional </a:t>
                      </a:r>
                    </a:p>
                    <a:p>
                      <a:pPr marL="174625" marR="0" lvl="0" indent="-1746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0033CC"/>
                        </a:buClr>
                        <a:buSzPct val="85000"/>
                        <a:buFontTx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Application walkthrough</a:t>
                      </a:r>
                    </a:p>
                    <a:p>
                      <a:pPr marL="174625" marR="0" lvl="0" indent="-1746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0033CC"/>
                        </a:buClr>
                        <a:buSzPct val="85000"/>
                        <a:buFontTx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Discussion on application interfaces</a:t>
                      </a:r>
                    </a:p>
                    <a:p>
                      <a:pPr marL="174625" marR="0" lvl="0" indent="-1746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0033CC"/>
                        </a:buClr>
                        <a:buSzPct val="85000"/>
                        <a:buFontTx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Database details</a:t>
                      </a:r>
                    </a:p>
                    <a:p>
                      <a:pPr marL="174625" marR="0" lvl="0" indent="-1746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0033CC"/>
                        </a:buClr>
                        <a:buSzPct val="85000"/>
                        <a:buFontTx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Code walk through of critical components</a:t>
                      </a:r>
                    </a:p>
                    <a:p>
                      <a:pPr marL="174625" marR="0" lvl="0" indent="-1746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0033CC"/>
                        </a:buClr>
                        <a:buSzPct val="85000"/>
                        <a:buFontTx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Support Overview</a:t>
                      </a:r>
                    </a:p>
                    <a:p>
                      <a:pPr marL="347663" marR="0" lvl="1" indent="-1746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0033CC"/>
                        </a:buClr>
                        <a:buSzPct val="85000"/>
                        <a:buFont typeface="Arial" charset="0"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Support Activities</a:t>
                      </a:r>
                    </a:p>
                    <a:p>
                      <a:pPr marL="347663" marR="0" lvl="1" indent="-1746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0033CC"/>
                        </a:buClr>
                        <a:buSzPct val="85000"/>
                        <a:buFont typeface="Arial" charset="0"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Typical tickets</a:t>
                      </a:r>
                    </a:p>
                    <a:p>
                      <a:pPr marL="347663" marR="0" lvl="1" indent="-1746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0033CC"/>
                        </a:buClr>
                        <a:buSzPct val="85000"/>
                        <a:buFont typeface="Arial" charset="0"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Open tickets</a:t>
                      </a:r>
                    </a:p>
                    <a:p>
                      <a:pPr marL="174625" marR="0" lvl="0" indent="-1746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0033CC"/>
                        </a:buClr>
                        <a:buSzPct val="85000"/>
                        <a:buFontTx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Application Environments &amp; Installation</a:t>
                      </a:r>
                    </a:p>
                    <a:p>
                      <a:pPr marL="174625" marR="0" lvl="0" indent="-1746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0033CC"/>
                        </a:buClr>
                        <a:buSzPct val="85000"/>
                        <a:buFontTx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Weekly Q&amp;A</a:t>
                      </a:r>
                    </a:p>
                    <a:p>
                      <a:pPr marL="174625" marR="0" lvl="0" indent="-1746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0033CC"/>
                        </a:buClr>
                        <a:buSzPct val="85000"/>
                        <a:buFontTx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Attend reverse presentations</a:t>
                      </a:r>
                    </a:p>
                    <a:p>
                      <a:pPr marL="174625" marR="0" lvl="0" indent="-1746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0033CC"/>
                        </a:buClr>
                        <a:buSzPct val="85000"/>
                        <a:buFontTx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Application Information  Document  Review</a:t>
                      </a:r>
                    </a:p>
                  </a:txBody>
                  <a:tcPr marL="146304" marR="146304" marT="54868" marB="54868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25" marR="0" lvl="0" indent="-1746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0033CC"/>
                        </a:buClr>
                        <a:buSzPct val="85000"/>
                        <a:buFontTx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Review of code changes / fixes, impact analysis done by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ISoftStone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  <a:p>
                      <a:pPr marL="174625" marR="0" lvl="0" indent="-1746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0033CC"/>
                        </a:buClr>
                        <a:buSzPct val="85000"/>
                        <a:buFontTx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Clarification of additional questions and issues for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ISoftStone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  <a:p>
                      <a:pPr marL="174625" marR="0" lvl="0" indent="-1746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0033CC"/>
                        </a:buClr>
                        <a:buSzPct val="85000"/>
                        <a:buFontTx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Joint walkthrough of complex code changes and bug-fixes done by Avon</a:t>
                      </a:r>
                    </a:p>
                    <a:p>
                      <a:pPr marL="174625" marR="0" lvl="0" indent="-1746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0033CC"/>
                        </a:buClr>
                        <a:buSzPct val="85000"/>
                        <a:buFontTx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Governance: Service Level Agreements</a:t>
                      </a:r>
                    </a:p>
                    <a:p>
                      <a:pPr marL="174625" marR="0" lvl="0" indent="-1746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0033CC"/>
                        </a:buClr>
                        <a:buSzPct val="85000"/>
                        <a:buFontTx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GSC/Remedy updates </a:t>
                      </a:r>
                    </a:p>
                    <a:p>
                      <a:pPr marL="174625" marR="0" lvl="0" indent="-1746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0033CC"/>
                        </a:buClr>
                        <a:buSzPct val="85000"/>
                        <a:buFontTx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System Access</a:t>
                      </a:r>
                    </a:p>
                  </a:txBody>
                  <a:tcPr marL="146304" marR="146304" marT="54868" marB="54868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25" marR="0" lvl="0" indent="-1746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0033CC"/>
                        </a:buClr>
                        <a:buSzPct val="85000"/>
                        <a:buFontTx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Review of complex or critical code changes / fixes, impact analysis done by vendor</a:t>
                      </a:r>
                    </a:p>
                    <a:p>
                      <a:pPr marL="174625" marR="0" lvl="0" indent="-1746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0033CC"/>
                        </a:buClr>
                        <a:buSzPct val="85000"/>
                        <a:buFontTx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Assist vendor team in resolving incidents and requests, if required by vendor</a:t>
                      </a:r>
                    </a:p>
                    <a:p>
                      <a:pPr marL="174625" marR="0" lvl="0" indent="-1746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0033CC"/>
                        </a:buClr>
                        <a:buSzPct val="85000"/>
                        <a:buFontTx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Governance: Meetings and Reporting</a:t>
                      </a:r>
                    </a:p>
                    <a:p>
                      <a:pPr marL="174625" marR="0" lvl="0" indent="-1746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0033CC"/>
                        </a:buClr>
                        <a:buSzPct val="85000"/>
                        <a:buFontTx/>
                        <a:buChar char="•"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146304" marR="146304" marT="54868" marB="54868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600074" y="7696199"/>
            <a:ext cx="12125325" cy="452439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12375C"/>
              </a:gs>
            </a:gsLst>
            <a:lin ang="5400000" scaled="1"/>
          </a:gradFill>
          <a:ln w="9525">
            <a:solidFill>
              <a:srgbClr val="3399FF"/>
            </a:solidFill>
            <a:miter lim="800000"/>
            <a:headEnd/>
            <a:tailEnd/>
          </a:ln>
        </p:spPr>
        <p:txBody>
          <a:bodyPr lIns="130622" tIns="65311" rIns="130622" bIns="65311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ja-JP" sz="2000" dirty="0" smtClean="0">
                <a:solidFill>
                  <a:schemeClr val="bg1"/>
                </a:solidFill>
                <a:latin typeface="Trebuchet MS" pitchFamily="34" charset="0"/>
              </a:rPr>
              <a:t>During the transition, Avon is </a:t>
            </a:r>
            <a:r>
              <a:rPr lang="en-US" altLang="ja-JP" sz="2000" dirty="0">
                <a:solidFill>
                  <a:schemeClr val="bg1"/>
                </a:solidFill>
                <a:latin typeface="Trebuchet MS" pitchFamily="34" charset="0"/>
              </a:rPr>
              <a:t>still responsible for application changes and incident </a:t>
            </a:r>
            <a:r>
              <a:rPr lang="en-US" altLang="ja-JP" sz="2000" dirty="0" smtClean="0">
                <a:solidFill>
                  <a:schemeClr val="bg1"/>
                </a:solidFill>
                <a:latin typeface="Trebuchet MS" pitchFamily="34" charset="0"/>
              </a:rPr>
              <a:t>support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KT Status Reporting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6C097-D0A6-4287-9B0F-CB06154EAA6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599379"/>
              </p:ext>
            </p:extLst>
          </p:nvPr>
        </p:nvGraphicFramePr>
        <p:xfrm>
          <a:off x="459407" y="1219200"/>
          <a:ext cx="13561392" cy="6384125"/>
        </p:xfrm>
        <a:graphic>
          <a:graphicData uri="http://schemas.openxmlformats.org/drawingml/2006/table">
            <a:tbl>
              <a:tblPr/>
              <a:tblGrid>
                <a:gridCol w="2212467"/>
                <a:gridCol w="962939"/>
                <a:gridCol w="962939"/>
                <a:gridCol w="768059"/>
                <a:gridCol w="836841"/>
                <a:gridCol w="962939"/>
                <a:gridCol w="836841"/>
                <a:gridCol w="768059"/>
                <a:gridCol w="906909"/>
                <a:gridCol w="629209"/>
                <a:gridCol w="882693"/>
                <a:gridCol w="882693"/>
                <a:gridCol w="1066111"/>
                <a:gridCol w="882693"/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THIS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PERIOD</a:t>
                      </a:r>
                    </a:p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8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8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CUMULATIVE</a:t>
                      </a:r>
                    </a:p>
                  </a:txBody>
                  <a:tcPr marL="4922" marR="4922" marT="49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67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922" marR="4922" marT="4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922" marR="4922" marT="4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922" marR="4922" marT="49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Forecast</a:t>
                      </a: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E9"/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Actual KT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Sessions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E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marL="0" marR="0" indent="0" algn="ctr" defTabSz="146304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marL="0" marR="0" indent="0" algn="ctr" defTabSz="146304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Reverse KT</a:t>
                      </a:r>
                    </a:p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8E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8E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4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Actual Through Current Period</a:t>
                      </a:r>
                    </a:p>
                  </a:txBody>
                  <a:tcPr marL="4922" marR="4922" marT="49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E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4202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Category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E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Planned Completion %</a:t>
                      </a:r>
                    </a:p>
                  </a:txBody>
                  <a:tcPr marL="4922" marR="4922" marT="4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E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Actual Completion %</a:t>
                      </a:r>
                    </a:p>
                  </a:txBody>
                  <a:tcPr marL="4922" marR="4922" marT="4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E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E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E9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E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E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E9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E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E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E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E9"/>
                    </a:solidFill>
                  </a:tcPr>
                </a:tc>
              </a:tr>
              <a:tr h="8077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Completed</a:t>
                      </a: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Rescheduled</a:t>
                      </a: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Rating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Completed</a:t>
                      </a: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Rescheduled</a:t>
                      </a: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Rating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Meetings</a:t>
                      </a:r>
                    </a:p>
                  </a:txBody>
                  <a:tcPr marL="4922" marR="4922" marT="4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Completed KT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Completed RKT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 rating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E9"/>
                    </a:solidFill>
                  </a:tcPr>
                </a:tc>
              </a:tr>
              <a:tr h="226704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704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704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704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196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307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320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704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704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704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307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704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704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704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214">
                <a:tc>
                  <a:txBody>
                    <a:bodyPr/>
                    <a:lstStyle/>
                    <a:p>
                      <a:pPr marL="0" marR="0" indent="0" algn="l" defTabSz="146304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214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22" marR="4922" marT="49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1206500" y="7456487"/>
            <a:ext cx="1333559" cy="773113"/>
          </a:xfrm>
          <a:prstGeom prst="chevron">
            <a:avLst>
              <a:gd name="adj" fmla="val 38766"/>
            </a:avLst>
          </a:prstGeom>
          <a:solidFill>
            <a:schemeClr val="bg1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defRPr/>
            </a:pPr>
            <a:r>
              <a:rPr lang="en-US" altLang="ja-JP" sz="2400" b="1" dirty="0">
                <a:solidFill>
                  <a:schemeClr val="bg2">
                    <a:lumMod val="75000"/>
                  </a:schemeClr>
                </a:solidFill>
                <a:latin typeface="Tahoma" pitchFamily="34" charset="0"/>
                <a:ea typeface="MS Mincho" pitchFamily="49" charset="-128"/>
              </a:rPr>
              <a:t>TP</a:t>
            </a:r>
            <a:endParaRPr lang="en-US" sz="2400" b="1" dirty="0">
              <a:solidFill>
                <a:schemeClr val="bg2">
                  <a:lumMod val="75000"/>
                </a:schemeClr>
              </a:solidFill>
              <a:latin typeface="Tahoma" pitchFamily="34" charset="0"/>
              <a:ea typeface="MS Mincho" pitchFamily="49" charset="-128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597900" y="7456486"/>
            <a:ext cx="3517900" cy="773113"/>
          </a:xfrm>
          <a:prstGeom prst="chevron">
            <a:avLst>
              <a:gd name="adj" fmla="val 28223"/>
            </a:avLst>
          </a:prstGeom>
          <a:solidFill>
            <a:schemeClr val="tx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defRPr/>
            </a:pPr>
            <a:r>
              <a:rPr lang="en-US" altLang="ja-JP" sz="2400" b="1" dirty="0">
                <a:solidFill>
                  <a:schemeClr val="bg2">
                    <a:lumMod val="75000"/>
                  </a:schemeClr>
                </a:solidFill>
                <a:latin typeface="Tahoma" pitchFamily="34" charset="0"/>
                <a:ea typeface="MS Mincho" pitchFamily="49" charset="-128"/>
              </a:rPr>
              <a:t>PS</a:t>
            </a:r>
            <a:endParaRPr lang="en-US" sz="2400" b="1" dirty="0">
              <a:solidFill>
                <a:schemeClr val="bg2">
                  <a:lumMod val="75000"/>
                </a:schemeClr>
              </a:solidFill>
              <a:latin typeface="Tahoma" pitchFamily="34" charset="0"/>
              <a:ea typeface="MS Mincho" pitchFamily="49" charset="-128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5374370" y="7456486"/>
            <a:ext cx="3501461" cy="773113"/>
          </a:xfrm>
          <a:prstGeom prst="chevron">
            <a:avLst>
              <a:gd name="adj" fmla="val 32062"/>
            </a:avLst>
          </a:prstGeom>
          <a:solidFill>
            <a:schemeClr val="tx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defRPr/>
            </a:pPr>
            <a:r>
              <a:rPr lang="en-US" altLang="ja-JP" sz="2400" b="1" dirty="0">
                <a:solidFill>
                  <a:schemeClr val="bg2">
                    <a:lumMod val="75000"/>
                  </a:schemeClr>
                </a:solidFill>
                <a:latin typeface="Tahoma" pitchFamily="34" charset="0"/>
                <a:ea typeface="MS Mincho" pitchFamily="49" charset="-128"/>
              </a:rPr>
              <a:t>SS</a:t>
            </a:r>
            <a:endParaRPr lang="en-US" sz="2400" b="1" dirty="0">
              <a:solidFill>
                <a:schemeClr val="bg2">
                  <a:lumMod val="75000"/>
                </a:schemeClr>
              </a:solidFill>
              <a:latin typeface="Tahoma" pitchFamily="34" charset="0"/>
              <a:ea typeface="MS Mincho" pitchFamily="49" charset="-128"/>
            </a:endParaRP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2230438" y="7456487"/>
            <a:ext cx="3485022" cy="773113"/>
          </a:xfrm>
          <a:prstGeom prst="chevron">
            <a:avLst>
              <a:gd name="adj" fmla="val 25692"/>
            </a:avLst>
          </a:prstGeom>
          <a:solidFill>
            <a:schemeClr val="bg2">
              <a:lumMod val="40000"/>
              <a:lumOff val="60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defRPr/>
            </a:pPr>
            <a:r>
              <a:rPr lang="en-US" altLang="ja-JP" sz="2400" b="1" dirty="0">
                <a:solidFill>
                  <a:schemeClr val="bg2">
                    <a:lumMod val="75000"/>
                  </a:schemeClr>
                </a:solidFill>
                <a:latin typeface="Tahoma" pitchFamily="34" charset="0"/>
                <a:ea typeface="MS Mincho" pitchFamily="49" charset="-128"/>
              </a:rPr>
              <a:t>KT</a:t>
            </a:r>
            <a:endParaRPr lang="en-US" sz="2400" b="1" dirty="0">
              <a:solidFill>
                <a:schemeClr val="bg2">
                  <a:lumMod val="75000"/>
                </a:schemeClr>
              </a:solidFill>
              <a:latin typeface="Tahoma" pitchFamily="34" charset="0"/>
              <a:ea typeface="MS Mincho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Session(s)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KT Evaluation</a:t>
            </a:r>
          </a:p>
          <a:p>
            <a:pPr lvl="1"/>
            <a:r>
              <a:rPr lang="en-US" sz="2400" dirty="0" smtClean="0"/>
              <a:t>KT consumer (</a:t>
            </a:r>
            <a:r>
              <a:rPr lang="en-US" sz="2400" dirty="0" err="1" smtClean="0"/>
              <a:t>iSS</a:t>
            </a:r>
            <a:r>
              <a:rPr lang="en-US" sz="2400" dirty="0" smtClean="0"/>
              <a:t>) has 2 business days to fill out the rating template</a:t>
            </a:r>
          </a:p>
          <a:p>
            <a:pPr lvl="1"/>
            <a:r>
              <a:rPr lang="en-US" sz="2400" dirty="0" err="1" smtClean="0"/>
              <a:t>iSS</a:t>
            </a:r>
            <a:r>
              <a:rPr lang="en-US" sz="2400" dirty="0" smtClean="0"/>
              <a:t> will rate the session 1-5</a:t>
            </a:r>
          </a:p>
          <a:p>
            <a:pPr lvl="1"/>
            <a:r>
              <a:rPr lang="en-US" sz="2400" dirty="0" smtClean="0"/>
              <a:t>Minimum rating of 3 required to validate the quality of the session</a:t>
            </a:r>
          </a:p>
          <a:p>
            <a:pPr lvl="2"/>
            <a:r>
              <a:rPr lang="en-US" sz="2000" dirty="0" smtClean="0"/>
              <a:t>If less than 3, remediation session will be scheduled within one - two business days</a:t>
            </a:r>
          </a:p>
          <a:p>
            <a:r>
              <a:rPr lang="en-US" sz="2800" dirty="0" smtClean="0"/>
              <a:t>Reverse KT</a:t>
            </a:r>
          </a:p>
          <a:p>
            <a:pPr lvl="1"/>
            <a:r>
              <a:rPr lang="en-US" sz="2400" dirty="0" smtClean="0"/>
              <a:t>Reverse KT will be provided by the </a:t>
            </a:r>
            <a:r>
              <a:rPr lang="en-US" sz="2400" dirty="0" err="1" smtClean="0"/>
              <a:t>iSS</a:t>
            </a:r>
            <a:r>
              <a:rPr lang="en-US" sz="2400" dirty="0" smtClean="0"/>
              <a:t> consumer back to Avon reflecting their understanding of the session</a:t>
            </a:r>
          </a:p>
          <a:p>
            <a:pPr lvl="1"/>
            <a:r>
              <a:rPr lang="en-US" sz="2400" dirty="0" smtClean="0"/>
              <a:t>Avon will rate this session 1- 5</a:t>
            </a:r>
          </a:p>
          <a:p>
            <a:pPr lvl="1"/>
            <a:r>
              <a:rPr lang="en-US" sz="2400" dirty="0"/>
              <a:t>Minimum rating of 3 required to validate the quality of the session</a:t>
            </a:r>
          </a:p>
          <a:p>
            <a:pPr lvl="2"/>
            <a:r>
              <a:rPr lang="en-US" sz="2000" dirty="0"/>
              <a:t>If less than 3, remediation session will be scheduled within two business days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6C097-D0A6-4287-9B0F-CB06154EAA6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1206500" y="7456487"/>
            <a:ext cx="1333559" cy="773113"/>
          </a:xfrm>
          <a:prstGeom prst="chevron">
            <a:avLst>
              <a:gd name="adj" fmla="val 38766"/>
            </a:avLst>
          </a:prstGeom>
          <a:solidFill>
            <a:schemeClr val="bg1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defRPr/>
            </a:pPr>
            <a:r>
              <a:rPr lang="en-US" altLang="ja-JP" sz="2400" b="1" dirty="0">
                <a:solidFill>
                  <a:schemeClr val="bg2">
                    <a:lumMod val="75000"/>
                  </a:schemeClr>
                </a:solidFill>
                <a:latin typeface="Tahoma" pitchFamily="34" charset="0"/>
                <a:ea typeface="MS Mincho" pitchFamily="49" charset="-128"/>
              </a:rPr>
              <a:t>TP</a:t>
            </a:r>
            <a:endParaRPr lang="en-US" sz="2400" b="1" dirty="0">
              <a:solidFill>
                <a:schemeClr val="bg2">
                  <a:lumMod val="75000"/>
                </a:schemeClr>
              </a:solidFill>
              <a:latin typeface="Tahoma" pitchFamily="34" charset="0"/>
              <a:ea typeface="MS Mincho" pitchFamily="49" charset="-128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597900" y="7456486"/>
            <a:ext cx="3517900" cy="773113"/>
          </a:xfrm>
          <a:prstGeom prst="chevron">
            <a:avLst>
              <a:gd name="adj" fmla="val 28223"/>
            </a:avLst>
          </a:prstGeom>
          <a:solidFill>
            <a:schemeClr val="tx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defRPr/>
            </a:pPr>
            <a:r>
              <a:rPr lang="en-US" altLang="ja-JP" sz="2400" b="1" dirty="0">
                <a:solidFill>
                  <a:schemeClr val="bg2">
                    <a:lumMod val="75000"/>
                  </a:schemeClr>
                </a:solidFill>
                <a:latin typeface="Tahoma" pitchFamily="34" charset="0"/>
                <a:ea typeface="MS Mincho" pitchFamily="49" charset="-128"/>
              </a:rPr>
              <a:t>PS</a:t>
            </a:r>
            <a:endParaRPr lang="en-US" sz="2400" b="1" dirty="0">
              <a:solidFill>
                <a:schemeClr val="bg2">
                  <a:lumMod val="75000"/>
                </a:schemeClr>
              </a:solidFill>
              <a:latin typeface="Tahoma" pitchFamily="34" charset="0"/>
              <a:ea typeface="MS Mincho" pitchFamily="49" charset="-128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5374370" y="7456486"/>
            <a:ext cx="3501461" cy="773113"/>
          </a:xfrm>
          <a:prstGeom prst="chevron">
            <a:avLst>
              <a:gd name="adj" fmla="val 32062"/>
            </a:avLst>
          </a:prstGeom>
          <a:solidFill>
            <a:schemeClr val="tx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defRPr/>
            </a:pPr>
            <a:r>
              <a:rPr lang="en-US" altLang="ja-JP" sz="2400" b="1" dirty="0">
                <a:solidFill>
                  <a:schemeClr val="bg2">
                    <a:lumMod val="75000"/>
                  </a:schemeClr>
                </a:solidFill>
                <a:latin typeface="Tahoma" pitchFamily="34" charset="0"/>
                <a:ea typeface="MS Mincho" pitchFamily="49" charset="-128"/>
              </a:rPr>
              <a:t>SS</a:t>
            </a:r>
            <a:endParaRPr lang="en-US" sz="2400" b="1" dirty="0">
              <a:solidFill>
                <a:schemeClr val="bg2">
                  <a:lumMod val="75000"/>
                </a:schemeClr>
              </a:solidFill>
              <a:latin typeface="Tahoma" pitchFamily="34" charset="0"/>
              <a:ea typeface="MS Mincho" pitchFamily="49" charset="-128"/>
            </a:endParaRP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2230438" y="7456487"/>
            <a:ext cx="3485022" cy="773113"/>
          </a:xfrm>
          <a:prstGeom prst="chevron">
            <a:avLst>
              <a:gd name="adj" fmla="val 25692"/>
            </a:avLst>
          </a:prstGeom>
          <a:solidFill>
            <a:schemeClr val="bg2">
              <a:lumMod val="40000"/>
              <a:lumOff val="60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defRPr/>
            </a:pPr>
            <a:r>
              <a:rPr lang="en-US" altLang="ja-JP" sz="2400" b="1" dirty="0">
                <a:solidFill>
                  <a:schemeClr val="bg2">
                    <a:lumMod val="75000"/>
                  </a:schemeClr>
                </a:solidFill>
                <a:latin typeface="Tahoma" pitchFamily="34" charset="0"/>
                <a:ea typeface="MS Mincho" pitchFamily="49" charset="-128"/>
              </a:rPr>
              <a:t>KT</a:t>
            </a:r>
            <a:endParaRPr lang="en-US" sz="2400" b="1" dirty="0">
              <a:solidFill>
                <a:schemeClr val="bg2">
                  <a:lumMod val="75000"/>
                </a:schemeClr>
              </a:solidFill>
              <a:latin typeface="Tahoma" pitchFamily="34" charset="0"/>
              <a:ea typeface="MS Mincho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KT Acceptance Template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9F87E-A212-491B-A6D7-0A43CB0535E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879727"/>
              </p:ext>
            </p:extLst>
          </p:nvPr>
        </p:nvGraphicFramePr>
        <p:xfrm>
          <a:off x="4237971" y="1825628"/>
          <a:ext cx="6148108" cy="5608632"/>
        </p:xfrm>
        <a:graphic>
          <a:graphicData uri="http://schemas.openxmlformats.org/drawingml/2006/table">
            <a:tbl>
              <a:tblPr/>
              <a:tblGrid>
                <a:gridCol w="2986822"/>
                <a:gridCol w="893255"/>
                <a:gridCol w="2268031"/>
              </a:tblGrid>
              <a:tr h="53017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Knowledge Transfer Acceptance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951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sng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INSTRUCTIONS (input fields are in yellow)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33CC"/>
                    </a:solidFill>
                  </a:tcPr>
                </a:tc>
              </a:tr>
              <a:tr h="14649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0" i="1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In rating each of the detailed criteria, ensure that you take into account: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33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33CC"/>
                    </a:solidFill>
                  </a:tcPr>
                </a:tc>
              </a:tr>
              <a:tr h="14649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0" i="1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 Application complexity (number of processes, functionality, interfacing, etc.)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33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33CC"/>
                    </a:solidFill>
                  </a:tcPr>
                </a:tc>
              </a:tr>
              <a:tr h="14649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0" i="1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 Application criticality (business critical application/customer facing, etc.)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33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33CC"/>
                    </a:solidFill>
                  </a:tcPr>
                </a:tc>
              </a:tr>
              <a:tr h="11161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33CC"/>
                    </a:solidFill>
                  </a:tcPr>
                </a:tc>
              </a:tr>
              <a:tr h="22322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Rating Criteria - if any criteria is rated at &lt;3, clear reasons for this must be stated in the Comments column.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33CC"/>
                    </a:solidFill>
                  </a:tcPr>
                </a:tc>
              </a:tr>
              <a:tr h="14649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1: Poor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33CC"/>
                    </a:solidFill>
                  </a:tcPr>
                </a:tc>
              </a:tr>
              <a:tr h="14649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2: Below Expectations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33CC"/>
                    </a:solidFill>
                  </a:tcPr>
                </a:tc>
              </a:tr>
              <a:tr h="14649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3: Met Expectations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33CC"/>
                    </a:solidFill>
                  </a:tcPr>
                </a:tc>
              </a:tr>
              <a:tr h="14649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4: Exceed Expectations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33CC"/>
                    </a:solidFill>
                  </a:tcPr>
                </a:tc>
              </a:tr>
              <a:tr h="14649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5: Excellent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1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33CC"/>
                    </a:solidFill>
                  </a:tcPr>
                </a:tc>
              </a:tr>
              <a:tr h="11161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CC"/>
                    </a:solidFill>
                  </a:tcPr>
                </a:tc>
              </a:tr>
              <a:tr h="146494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TEAM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3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Team Member completing evaluation form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3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Date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3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Tower Name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813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Application Name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3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Name of Session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3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Start time &amp; End time of session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813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How much time did you spend preparing for this session?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951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02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sng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KT FEEDBACK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sng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Rating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sng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Comments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</a:tr>
              <a:tr h="1395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Adequate time was allowed for conducting the KT sessions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395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Was the agenda for the sessions  covered adequately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395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Coverage of Functional Knowledge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395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Coverage of system demo's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395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Coverage of all interfaces and 3rd party interactions related to  the application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395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All necessary documentation has been provided and explained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395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Coverage of Technical knowledge relating to the application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395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Coverage of Business process / Business Events knowledge relating to the application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395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Coverage of History of known problems and issues relating to the application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395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Coverage of DB relating to the application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395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Coverage of code walkthrough of the application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8" name="image00.png"/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7162800" y="1862490"/>
            <a:ext cx="1228725" cy="476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318671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KT Rating Questions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8244981"/>
              </p:ext>
            </p:extLst>
          </p:nvPr>
        </p:nvGraphicFramePr>
        <p:xfrm>
          <a:off x="685800" y="1187291"/>
          <a:ext cx="12344400" cy="4495560"/>
        </p:xfrm>
        <a:graphic>
          <a:graphicData uri="http://schemas.openxmlformats.org/drawingml/2006/table">
            <a:tbl>
              <a:tblPr/>
              <a:tblGrid>
                <a:gridCol w="12344400"/>
              </a:tblGrid>
              <a:tr h="627340">
                <a:tc>
                  <a:txBody>
                    <a:bodyPr/>
                    <a:lstStyle/>
                    <a:p>
                      <a:pPr marL="342900" indent="-342900" algn="l" fontAlgn="ctr">
                        <a:buFont typeface="Wingdings" panose="05000000000000000000" pitchFamily="2" charset="2"/>
                        <a:buChar char="q"/>
                      </a:pPr>
                      <a:r>
                        <a:rPr lang="en-US" sz="2400" b="0" i="0" u="none" strike="noStrike" dirty="0">
                          <a:latin typeface="Arial Narrow"/>
                        </a:rPr>
                        <a:t>Adequate time was allowed for conducting the KT </a:t>
                      </a:r>
                      <a:r>
                        <a:rPr lang="en-US" sz="2400" b="0" i="0" u="none" strike="noStrike" dirty="0" smtClean="0">
                          <a:latin typeface="Arial Narrow"/>
                        </a:rPr>
                        <a:t>sessions.</a:t>
                      </a:r>
                      <a:endParaRPr lang="en-US" sz="2400" b="0" i="0" u="none" strike="noStrike" dirty="0"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27340">
                <a:tc>
                  <a:txBody>
                    <a:bodyPr/>
                    <a:lstStyle/>
                    <a:p>
                      <a:pPr marL="342900" indent="-342900" algn="l" fontAlgn="ctr">
                        <a:buFont typeface="Wingdings" panose="05000000000000000000" pitchFamily="2" charset="2"/>
                        <a:buChar char="q"/>
                      </a:pPr>
                      <a:r>
                        <a:rPr lang="en-US" sz="2400" b="0" i="0" u="none" strike="noStrike" dirty="0">
                          <a:latin typeface="Arial Narrow"/>
                        </a:rPr>
                        <a:t>Functional knowledge relating to the application is </a:t>
                      </a:r>
                      <a:r>
                        <a:rPr lang="en-US" sz="2400" b="0" i="0" u="none" strike="noStrike" dirty="0" smtClean="0">
                          <a:latin typeface="Arial Narrow"/>
                        </a:rPr>
                        <a:t>explained </a:t>
                      </a:r>
                      <a:r>
                        <a:rPr lang="en-US" sz="2400" b="0" i="0" u="none" strike="noStrike" dirty="0">
                          <a:latin typeface="Arial Narrow"/>
                        </a:rPr>
                        <a:t>and </a:t>
                      </a:r>
                      <a:r>
                        <a:rPr lang="en-US" sz="2400" b="0" i="0" u="none" strike="noStrike" dirty="0" smtClean="0">
                          <a:latin typeface="Arial Narrow"/>
                        </a:rPr>
                        <a:t>understood.</a:t>
                      </a:r>
                      <a:endParaRPr lang="en-US" sz="2400" b="0" i="0" u="none" strike="noStrike" dirty="0"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27340">
                <a:tc>
                  <a:txBody>
                    <a:bodyPr/>
                    <a:lstStyle/>
                    <a:p>
                      <a:pPr marL="342900" indent="-342900" algn="l" fontAlgn="ctr">
                        <a:buFont typeface="Wingdings" panose="05000000000000000000" pitchFamily="2" charset="2"/>
                        <a:buChar char="q"/>
                      </a:pPr>
                      <a:r>
                        <a:rPr lang="en-US" sz="2400" b="0" i="0" u="none" strike="noStrike" dirty="0">
                          <a:latin typeface="Arial Narrow"/>
                        </a:rPr>
                        <a:t>Operational knowledge relating to the application is </a:t>
                      </a:r>
                      <a:r>
                        <a:rPr lang="en-US" sz="2400" b="0" i="0" u="none" strike="noStrike" dirty="0" smtClean="0">
                          <a:latin typeface="Arial Narrow"/>
                        </a:rPr>
                        <a:t>explained </a:t>
                      </a:r>
                      <a:r>
                        <a:rPr lang="en-US" sz="2400" b="0" i="0" u="none" strike="noStrike" dirty="0">
                          <a:latin typeface="Arial Narrow"/>
                        </a:rPr>
                        <a:t>and </a:t>
                      </a:r>
                      <a:r>
                        <a:rPr lang="en-US" sz="2400" b="0" i="0" u="none" strike="noStrike" dirty="0" smtClean="0">
                          <a:latin typeface="Arial Narrow"/>
                        </a:rPr>
                        <a:t>understood.</a:t>
                      </a:r>
                      <a:endParaRPr lang="en-US" sz="2400" b="0" i="0" u="none" strike="noStrike" dirty="0"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27340">
                <a:tc>
                  <a:txBody>
                    <a:bodyPr/>
                    <a:lstStyle/>
                    <a:p>
                      <a:pPr marL="342900" indent="-342900" algn="l" fontAlgn="ctr">
                        <a:buFont typeface="Wingdings" panose="05000000000000000000" pitchFamily="2" charset="2"/>
                        <a:buChar char="q"/>
                      </a:pPr>
                      <a:r>
                        <a:rPr lang="en-US" sz="2400" b="0" i="0" u="none" strike="noStrike" dirty="0">
                          <a:latin typeface="Arial Narrow"/>
                        </a:rPr>
                        <a:t>All non-core activities have been explained </a:t>
                      </a:r>
                      <a:r>
                        <a:rPr lang="en-US" sz="2400" b="0" i="0" u="none" strike="noStrike" dirty="0" smtClean="0">
                          <a:latin typeface="Arial Narrow"/>
                        </a:rPr>
                        <a:t>and understood.</a:t>
                      </a:r>
                      <a:endParaRPr lang="en-US" sz="2400" b="0" i="0" u="none" strike="noStrike" dirty="0"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6523">
                <a:tc>
                  <a:txBody>
                    <a:bodyPr/>
                    <a:lstStyle/>
                    <a:p>
                      <a:pPr marL="342900" indent="-342900" algn="l" fontAlgn="ctr">
                        <a:buFont typeface="Wingdings" panose="05000000000000000000" pitchFamily="2" charset="2"/>
                        <a:buChar char="q"/>
                      </a:pPr>
                      <a:r>
                        <a:rPr lang="en-US" sz="2400" b="0" i="0" u="none" strike="noStrike" dirty="0">
                          <a:latin typeface="Arial Narrow"/>
                        </a:rPr>
                        <a:t>The Application technical environment (e.g. </a:t>
                      </a:r>
                      <a:r>
                        <a:rPr lang="en-US" sz="2400" b="0" i="0" u="none" strike="noStrike" dirty="0" smtClean="0">
                          <a:latin typeface="Arial Narrow"/>
                        </a:rPr>
                        <a:t>Integrations, Infrastructure, Dependencies) </a:t>
                      </a:r>
                      <a:r>
                        <a:rPr lang="en-US" sz="2400" b="0" i="0" u="none" strike="noStrike" dirty="0">
                          <a:latin typeface="Arial Narrow"/>
                        </a:rPr>
                        <a:t>has been explained </a:t>
                      </a:r>
                      <a:r>
                        <a:rPr lang="en-US" sz="2400" b="0" i="0" u="none" strike="noStrike" dirty="0" smtClean="0">
                          <a:latin typeface="Arial Narrow"/>
                        </a:rPr>
                        <a:t>and understood.</a:t>
                      </a:r>
                      <a:endParaRPr lang="en-US" sz="2400" b="0" i="0" u="none" strike="noStrike" dirty="0"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27340">
                <a:tc>
                  <a:txBody>
                    <a:bodyPr/>
                    <a:lstStyle/>
                    <a:p>
                      <a:pPr marL="342900" indent="-342900" algn="l" fontAlgn="ctr">
                        <a:buFont typeface="Wingdings" panose="05000000000000000000" pitchFamily="2" charset="2"/>
                        <a:buChar char="q"/>
                      </a:pPr>
                      <a:r>
                        <a:rPr lang="en-US" sz="2400" b="0" i="0" u="none" strike="noStrike" dirty="0">
                          <a:latin typeface="Arial Narrow"/>
                        </a:rPr>
                        <a:t>Technical knowledge relating to the application is explained </a:t>
                      </a:r>
                      <a:r>
                        <a:rPr lang="en-US" sz="2400" b="0" i="0" u="none" strike="noStrike" dirty="0" smtClean="0">
                          <a:latin typeface="Arial Narrow"/>
                        </a:rPr>
                        <a:t>and understood.</a:t>
                      </a:r>
                      <a:endParaRPr lang="en-US" sz="2400" b="0" i="0" u="none" strike="noStrike" dirty="0"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27340">
                <a:tc>
                  <a:txBody>
                    <a:bodyPr/>
                    <a:lstStyle/>
                    <a:p>
                      <a:pPr marL="342900" indent="-342900" algn="l" fontAlgn="ctr">
                        <a:buFont typeface="Wingdings" panose="05000000000000000000" pitchFamily="2" charset="2"/>
                        <a:buChar char="q"/>
                      </a:pPr>
                      <a:r>
                        <a:rPr lang="en-US" sz="2400" b="0" i="0" u="none" strike="noStrike" dirty="0">
                          <a:latin typeface="Arial Narrow"/>
                        </a:rPr>
                        <a:t>Business process / Business event knowledge relating to the application is </a:t>
                      </a:r>
                      <a:r>
                        <a:rPr lang="en-US" sz="2400" b="0" i="0" u="none" strike="noStrike" dirty="0" smtClean="0">
                          <a:latin typeface="Arial Narrow"/>
                        </a:rPr>
                        <a:t>explained </a:t>
                      </a:r>
                      <a:r>
                        <a:rPr lang="en-US" sz="2400" b="0" i="0" u="none" strike="noStrike" dirty="0">
                          <a:latin typeface="Arial Narrow"/>
                        </a:rPr>
                        <a:t>and </a:t>
                      </a:r>
                      <a:r>
                        <a:rPr lang="en-US" sz="2400" b="0" i="0" u="none" strike="noStrike" dirty="0" smtClean="0">
                          <a:latin typeface="Arial Narrow"/>
                        </a:rPr>
                        <a:t>understood.</a:t>
                      </a:r>
                      <a:endParaRPr lang="en-US" sz="2400" b="0" i="0" u="none" strike="noStrike" dirty="0"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6C097-D0A6-4287-9B0F-CB06154EAA6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1206500" y="7456487"/>
            <a:ext cx="1333559" cy="773113"/>
          </a:xfrm>
          <a:prstGeom prst="chevron">
            <a:avLst>
              <a:gd name="adj" fmla="val 38766"/>
            </a:avLst>
          </a:prstGeom>
          <a:solidFill>
            <a:schemeClr val="bg1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defRPr/>
            </a:pPr>
            <a:r>
              <a:rPr lang="en-US" altLang="ja-JP" sz="2400" b="1" dirty="0">
                <a:solidFill>
                  <a:schemeClr val="bg2">
                    <a:lumMod val="75000"/>
                  </a:schemeClr>
                </a:solidFill>
                <a:latin typeface="Tahoma" pitchFamily="34" charset="0"/>
                <a:ea typeface="MS Mincho" pitchFamily="49" charset="-128"/>
              </a:rPr>
              <a:t>TP</a:t>
            </a:r>
            <a:endParaRPr lang="en-US" sz="2400" b="1" dirty="0">
              <a:solidFill>
                <a:schemeClr val="bg2">
                  <a:lumMod val="75000"/>
                </a:schemeClr>
              </a:solidFill>
              <a:latin typeface="Tahoma" pitchFamily="34" charset="0"/>
              <a:ea typeface="MS Mincho" pitchFamily="49" charset="-128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597900" y="7456486"/>
            <a:ext cx="3517900" cy="773113"/>
          </a:xfrm>
          <a:prstGeom prst="chevron">
            <a:avLst>
              <a:gd name="adj" fmla="val 28223"/>
            </a:avLst>
          </a:prstGeom>
          <a:solidFill>
            <a:schemeClr val="tx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defRPr/>
            </a:pPr>
            <a:r>
              <a:rPr lang="en-US" altLang="ja-JP" sz="2400" b="1" dirty="0">
                <a:solidFill>
                  <a:schemeClr val="bg2">
                    <a:lumMod val="75000"/>
                  </a:schemeClr>
                </a:solidFill>
                <a:latin typeface="Tahoma" pitchFamily="34" charset="0"/>
                <a:ea typeface="MS Mincho" pitchFamily="49" charset="-128"/>
              </a:rPr>
              <a:t>PS</a:t>
            </a:r>
            <a:endParaRPr lang="en-US" sz="2400" b="1" dirty="0">
              <a:solidFill>
                <a:schemeClr val="bg2">
                  <a:lumMod val="75000"/>
                </a:schemeClr>
              </a:solidFill>
              <a:latin typeface="Tahoma" pitchFamily="34" charset="0"/>
              <a:ea typeface="MS Mincho" pitchFamily="49" charset="-128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5374370" y="7456486"/>
            <a:ext cx="3501461" cy="773113"/>
          </a:xfrm>
          <a:prstGeom prst="chevron">
            <a:avLst>
              <a:gd name="adj" fmla="val 32062"/>
            </a:avLst>
          </a:prstGeom>
          <a:solidFill>
            <a:schemeClr val="tx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defRPr/>
            </a:pPr>
            <a:r>
              <a:rPr lang="en-US" altLang="ja-JP" sz="2400" b="1" dirty="0">
                <a:solidFill>
                  <a:schemeClr val="bg2">
                    <a:lumMod val="75000"/>
                  </a:schemeClr>
                </a:solidFill>
                <a:latin typeface="Tahoma" pitchFamily="34" charset="0"/>
                <a:ea typeface="MS Mincho" pitchFamily="49" charset="-128"/>
              </a:rPr>
              <a:t>SS</a:t>
            </a:r>
            <a:endParaRPr lang="en-US" sz="2400" b="1" dirty="0">
              <a:solidFill>
                <a:schemeClr val="bg2">
                  <a:lumMod val="75000"/>
                </a:schemeClr>
              </a:solidFill>
              <a:latin typeface="Tahoma" pitchFamily="34" charset="0"/>
              <a:ea typeface="MS Mincho" pitchFamily="49" charset="-128"/>
            </a:endParaRP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2230438" y="7456487"/>
            <a:ext cx="3485022" cy="773113"/>
          </a:xfrm>
          <a:prstGeom prst="chevron">
            <a:avLst>
              <a:gd name="adj" fmla="val 25692"/>
            </a:avLst>
          </a:prstGeom>
          <a:solidFill>
            <a:schemeClr val="bg2">
              <a:lumMod val="40000"/>
              <a:lumOff val="60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defRPr/>
            </a:pPr>
            <a:r>
              <a:rPr lang="en-US" altLang="ja-JP" sz="2400" b="1" dirty="0">
                <a:solidFill>
                  <a:schemeClr val="bg2">
                    <a:lumMod val="75000"/>
                  </a:schemeClr>
                </a:solidFill>
                <a:latin typeface="Tahoma" pitchFamily="34" charset="0"/>
                <a:ea typeface="MS Mincho" pitchFamily="49" charset="-128"/>
              </a:rPr>
              <a:t>KT</a:t>
            </a:r>
            <a:endParaRPr lang="en-US" sz="2400" b="1" dirty="0">
              <a:solidFill>
                <a:schemeClr val="bg2">
                  <a:lumMod val="75000"/>
                </a:schemeClr>
              </a:solidFill>
              <a:latin typeface="Tahoma" pitchFamily="34" charset="0"/>
              <a:ea typeface="MS Mincho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Guide a smooth turnover of IT support for APAC applications to support Avon.  This will be accomplished by:</a:t>
            </a:r>
          </a:p>
          <a:p>
            <a:pPr lvl="1" eaLnBrk="1" hangingPunct="1"/>
            <a:r>
              <a:rPr lang="en-GB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Meeting Transition timeline</a:t>
            </a:r>
          </a:p>
          <a:p>
            <a:pPr lvl="1" eaLnBrk="1" hangingPunct="1"/>
            <a:r>
              <a:rPr lang="en-GB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Achieving minimal disruption to the business while providing consistent support at required levels</a:t>
            </a:r>
            <a:r>
              <a:rPr lang="en-GB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35456D-17CF-47D3-8866-0AFA59032BB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Criteria for Secondary/Primary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6C097-D0A6-4287-9B0F-CB06154EAA6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grpSp>
        <p:nvGrpSpPr>
          <p:cNvPr id="3" name="Group 132"/>
          <p:cNvGrpSpPr>
            <a:grpSpLocks noGrp="1"/>
          </p:cNvGrpSpPr>
          <p:nvPr/>
        </p:nvGrpSpPr>
        <p:grpSpPr bwMode="auto">
          <a:xfrm>
            <a:off x="2895458" y="2057400"/>
            <a:ext cx="6717593" cy="2224834"/>
            <a:chOff x="1913594" y="4759985"/>
            <a:chExt cx="3297713" cy="1302790"/>
          </a:xfrm>
        </p:grpSpPr>
        <p:sp>
          <p:nvSpPr>
            <p:cNvPr id="14" name="Rectangle 21"/>
            <p:cNvSpPr>
              <a:spLocks noChangeArrowheads="1"/>
            </p:cNvSpPr>
            <p:nvPr/>
          </p:nvSpPr>
          <p:spPr bwMode="auto">
            <a:xfrm>
              <a:off x="1913664" y="4759985"/>
              <a:ext cx="3297643" cy="288941"/>
            </a:xfrm>
            <a:prstGeom prst="rect">
              <a:avLst/>
            </a:prstGeom>
            <a:solidFill>
              <a:srgbClr val="4C004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i="1" dirty="0">
                  <a:solidFill>
                    <a:schemeClr val="bg1"/>
                  </a:solidFill>
                  <a:latin typeface="Trebuchet MS" pitchFamily="34" charset="0"/>
                </a:rPr>
                <a:t>Acceptance </a:t>
              </a:r>
              <a:r>
                <a:rPr lang="en-US" i="1" dirty="0" smtClean="0">
                  <a:solidFill>
                    <a:schemeClr val="bg1"/>
                  </a:solidFill>
                  <a:latin typeface="Trebuchet MS" pitchFamily="34" charset="0"/>
                </a:rPr>
                <a:t>Criteria Secondary Support</a:t>
              </a:r>
              <a:endParaRPr lang="en-US" i="1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5" name="Rectangle 22"/>
            <p:cNvSpPr>
              <a:spLocks noChangeArrowheads="1"/>
            </p:cNvSpPr>
            <p:nvPr/>
          </p:nvSpPr>
          <p:spPr bwMode="auto">
            <a:xfrm>
              <a:off x="1913594" y="5036113"/>
              <a:ext cx="3297643" cy="1026662"/>
            </a:xfrm>
            <a:prstGeom prst="rect">
              <a:avLst/>
            </a:prstGeom>
            <a:solidFill>
              <a:srgbClr val="FFD1FF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177800" indent="-177800">
                <a:spcBef>
                  <a:spcPct val="20000"/>
                </a:spcBef>
                <a:spcAft>
                  <a:spcPct val="20000"/>
                </a:spcAft>
                <a:buFontTx/>
                <a:buChar char="•"/>
              </a:pPr>
              <a:r>
                <a:rPr lang="en-US" dirty="0" smtClean="0">
                  <a:latin typeface="Trebuchet MS" pitchFamily="34" charset="0"/>
                </a:rPr>
                <a:t>Number/percentage </a:t>
              </a:r>
              <a:r>
                <a:rPr lang="en-US" dirty="0">
                  <a:latin typeface="Trebuchet MS" pitchFamily="34" charset="0"/>
                </a:rPr>
                <a:t>of tickets </a:t>
              </a:r>
              <a:r>
                <a:rPr lang="en-US" dirty="0" smtClean="0">
                  <a:latin typeface="Trebuchet MS" pitchFamily="34" charset="0"/>
                </a:rPr>
                <a:t>addressed successfully (TBD) by priority</a:t>
              </a:r>
            </a:p>
            <a:p>
              <a:pPr marL="177800" indent="-177800">
                <a:spcBef>
                  <a:spcPct val="20000"/>
                </a:spcBef>
                <a:spcAft>
                  <a:spcPct val="20000"/>
                </a:spcAft>
                <a:buFontTx/>
                <a:buChar char="•"/>
              </a:pPr>
              <a:r>
                <a:rPr lang="en-US" dirty="0">
                  <a:latin typeface="Trebuchet MS" pitchFamily="34" charset="0"/>
                </a:rPr>
                <a:t>Number/percentage of tickets addressed </a:t>
              </a:r>
              <a:r>
                <a:rPr lang="en-US" dirty="0" smtClean="0">
                  <a:latin typeface="Trebuchet MS" pitchFamily="34" charset="0"/>
                </a:rPr>
                <a:t>successfully within SLA </a:t>
              </a:r>
              <a:r>
                <a:rPr lang="en-US" dirty="0">
                  <a:latin typeface="Trebuchet MS" pitchFamily="34" charset="0"/>
                </a:rPr>
                <a:t>(TBD</a:t>
              </a:r>
              <a:r>
                <a:rPr lang="en-US" dirty="0" smtClean="0">
                  <a:latin typeface="Trebuchet MS" pitchFamily="34" charset="0"/>
                </a:rPr>
                <a:t>)</a:t>
              </a:r>
            </a:p>
            <a:p>
              <a:pPr marL="177800" indent="-177800">
                <a:spcBef>
                  <a:spcPct val="20000"/>
                </a:spcBef>
                <a:spcAft>
                  <a:spcPct val="20000"/>
                </a:spcAft>
                <a:buFontTx/>
                <a:buChar char="•"/>
              </a:pPr>
              <a:r>
                <a:rPr lang="en-US" dirty="0" smtClean="0">
                  <a:latin typeface="Trebuchet MS" pitchFamily="34" charset="0"/>
                </a:rPr>
                <a:t>Concerns from KT</a:t>
              </a:r>
              <a:endParaRPr lang="en-US" dirty="0">
                <a:latin typeface="Trebuchet MS" pitchFamily="34" charset="0"/>
              </a:endParaRPr>
            </a:p>
            <a:p>
              <a:pPr marL="177800" indent="-177800">
                <a:spcBef>
                  <a:spcPct val="20000"/>
                </a:spcBef>
                <a:spcAft>
                  <a:spcPct val="20000"/>
                </a:spcAft>
                <a:buFontTx/>
                <a:buChar char="•"/>
              </a:pPr>
              <a:endParaRPr lang="en-US" dirty="0" smtClean="0">
                <a:latin typeface="Trebuchet MS" pitchFamily="34" charset="0"/>
              </a:endParaRPr>
            </a:p>
            <a:p>
              <a:pPr marL="177800" indent="-177800">
                <a:spcBef>
                  <a:spcPct val="20000"/>
                </a:spcBef>
                <a:spcAft>
                  <a:spcPct val="20000"/>
                </a:spcAft>
                <a:buFontTx/>
                <a:buChar char="•"/>
              </a:pPr>
              <a:endParaRPr lang="en-US" dirty="0" smtClean="0">
                <a:latin typeface="Trebuchet MS" pitchFamily="34" charset="0"/>
              </a:endParaRPr>
            </a:p>
            <a:p>
              <a:pPr>
                <a:spcBef>
                  <a:spcPct val="20000"/>
                </a:spcBef>
                <a:spcAft>
                  <a:spcPct val="20000"/>
                </a:spcAft>
              </a:pPr>
              <a:endParaRPr lang="en-US" dirty="0" smtClean="0">
                <a:latin typeface="Trebuchet MS" pitchFamily="34" charset="0"/>
              </a:endParaRPr>
            </a:p>
            <a:p>
              <a:pPr marL="177800" indent="-177800">
                <a:spcBef>
                  <a:spcPct val="20000"/>
                </a:spcBef>
                <a:spcAft>
                  <a:spcPct val="20000"/>
                </a:spcAft>
                <a:buFontTx/>
                <a:buChar char="•"/>
              </a:pPr>
              <a:endParaRPr lang="en-US" dirty="0">
                <a:latin typeface="Trebuchet MS" pitchFamily="34" charset="0"/>
              </a:endParaRPr>
            </a:p>
          </p:txBody>
        </p:sp>
      </p:grp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1206500" y="7456487"/>
            <a:ext cx="1333559" cy="773113"/>
          </a:xfrm>
          <a:prstGeom prst="chevron">
            <a:avLst>
              <a:gd name="adj" fmla="val 38766"/>
            </a:avLst>
          </a:prstGeom>
          <a:solidFill>
            <a:schemeClr val="bg1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defRPr/>
            </a:pPr>
            <a:r>
              <a:rPr lang="en-US" altLang="ja-JP" sz="2400" b="1" dirty="0">
                <a:solidFill>
                  <a:schemeClr val="bg2">
                    <a:lumMod val="75000"/>
                  </a:schemeClr>
                </a:solidFill>
                <a:latin typeface="Tahoma" pitchFamily="34" charset="0"/>
                <a:ea typeface="MS Mincho" pitchFamily="49" charset="-128"/>
              </a:rPr>
              <a:t>TP</a:t>
            </a:r>
            <a:endParaRPr lang="en-US" sz="2400" b="1" dirty="0">
              <a:solidFill>
                <a:schemeClr val="bg2">
                  <a:lumMod val="75000"/>
                </a:schemeClr>
              </a:solidFill>
              <a:latin typeface="Tahoma" pitchFamily="34" charset="0"/>
              <a:ea typeface="MS Mincho" pitchFamily="49" charset="-128"/>
            </a:endParaRPr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8597900" y="7456486"/>
            <a:ext cx="3517900" cy="773113"/>
          </a:xfrm>
          <a:prstGeom prst="chevron">
            <a:avLst>
              <a:gd name="adj" fmla="val 28223"/>
            </a:avLst>
          </a:prstGeom>
          <a:solidFill>
            <a:schemeClr val="tx2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defRPr/>
            </a:pPr>
            <a:r>
              <a:rPr lang="en-US" altLang="ja-JP" sz="2400" b="1" dirty="0">
                <a:solidFill>
                  <a:schemeClr val="bg2">
                    <a:lumMod val="75000"/>
                  </a:schemeClr>
                </a:solidFill>
                <a:latin typeface="Tahoma" pitchFamily="34" charset="0"/>
                <a:ea typeface="MS Mincho" pitchFamily="49" charset="-128"/>
              </a:rPr>
              <a:t>PS</a:t>
            </a:r>
            <a:endParaRPr lang="en-US" sz="2400" b="1" dirty="0">
              <a:solidFill>
                <a:schemeClr val="bg2">
                  <a:lumMod val="75000"/>
                </a:schemeClr>
              </a:solidFill>
              <a:latin typeface="Tahoma" pitchFamily="34" charset="0"/>
              <a:ea typeface="MS Mincho" pitchFamily="49" charset="-128"/>
            </a:endParaRPr>
          </a:p>
        </p:txBody>
      </p:sp>
      <p:sp>
        <p:nvSpPr>
          <p:cNvPr id="18" name="AutoShape 8"/>
          <p:cNvSpPr>
            <a:spLocks noChangeArrowheads="1"/>
          </p:cNvSpPr>
          <p:nvPr/>
        </p:nvSpPr>
        <p:spPr bwMode="auto">
          <a:xfrm>
            <a:off x="5374370" y="7456486"/>
            <a:ext cx="3501461" cy="773113"/>
          </a:xfrm>
          <a:prstGeom prst="chevron">
            <a:avLst>
              <a:gd name="adj" fmla="val 32062"/>
            </a:avLst>
          </a:prstGeom>
          <a:solidFill>
            <a:schemeClr val="bg2">
              <a:lumMod val="40000"/>
              <a:lumOff val="60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defRPr/>
            </a:pPr>
            <a:r>
              <a:rPr lang="en-US" altLang="ja-JP" sz="2400" b="1" dirty="0">
                <a:solidFill>
                  <a:schemeClr val="bg2">
                    <a:lumMod val="75000"/>
                  </a:schemeClr>
                </a:solidFill>
                <a:latin typeface="Tahoma" pitchFamily="34" charset="0"/>
                <a:ea typeface="MS Mincho" pitchFamily="49" charset="-128"/>
              </a:rPr>
              <a:t>SS</a:t>
            </a:r>
            <a:endParaRPr lang="en-US" sz="2400" b="1" dirty="0">
              <a:solidFill>
                <a:schemeClr val="bg2">
                  <a:lumMod val="75000"/>
                </a:schemeClr>
              </a:solidFill>
              <a:latin typeface="Tahoma" pitchFamily="34" charset="0"/>
              <a:ea typeface="MS Mincho" pitchFamily="49" charset="-128"/>
            </a:endParaRPr>
          </a:p>
        </p:txBody>
      </p:sp>
      <p:sp>
        <p:nvSpPr>
          <p:cNvPr id="19" name="AutoShape 9"/>
          <p:cNvSpPr>
            <a:spLocks noChangeArrowheads="1"/>
          </p:cNvSpPr>
          <p:nvPr/>
        </p:nvSpPr>
        <p:spPr bwMode="auto">
          <a:xfrm>
            <a:off x="2230438" y="7456487"/>
            <a:ext cx="3485022" cy="773113"/>
          </a:xfrm>
          <a:prstGeom prst="chevron">
            <a:avLst>
              <a:gd name="adj" fmla="val 25692"/>
            </a:avLst>
          </a:prstGeom>
          <a:solidFill>
            <a:schemeClr val="bg1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defRPr/>
            </a:pPr>
            <a:r>
              <a:rPr lang="en-US" altLang="ja-JP" sz="2400" b="1" dirty="0">
                <a:solidFill>
                  <a:schemeClr val="bg2">
                    <a:lumMod val="75000"/>
                  </a:schemeClr>
                </a:solidFill>
                <a:latin typeface="Tahoma" pitchFamily="34" charset="0"/>
                <a:ea typeface="MS Mincho" pitchFamily="49" charset="-128"/>
              </a:rPr>
              <a:t>KT</a:t>
            </a:r>
            <a:endParaRPr lang="en-US" sz="2400" b="1" dirty="0">
              <a:solidFill>
                <a:schemeClr val="bg2">
                  <a:lumMod val="75000"/>
                </a:schemeClr>
              </a:solidFill>
              <a:latin typeface="Tahoma" pitchFamily="34" charset="0"/>
              <a:ea typeface="MS Mincho" pitchFamily="49" charset="-128"/>
            </a:endParaRPr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2895600" y="5382074"/>
            <a:ext cx="6717592" cy="1552126"/>
          </a:xfrm>
          <a:prstGeom prst="rect">
            <a:avLst/>
          </a:prstGeom>
          <a:solidFill>
            <a:srgbClr val="FFD1FF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marL="177800" indent="-177800">
              <a:spcBef>
                <a:spcPct val="20000"/>
              </a:spcBef>
              <a:spcAft>
                <a:spcPct val="20000"/>
              </a:spcAft>
              <a:buFontTx/>
              <a:buChar char="•"/>
            </a:pPr>
            <a:r>
              <a:rPr lang="en-US" dirty="0">
                <a:latin typeface="Trebuchet MS" pitchFamily="34" charset="0"/>
              </a:rPr>
              <a:t>Number of tickets resolved </a:t>
            </a:r>
            <a:r>
              <a:rPr lang="en-US" b="1" dirty="0" smtClean="0">
                <a:latin typeface="Trebuchet MS" pitchFamily="34" charset="0"/>
              </a:rPr>
              <a:t>independently</a:t>
            </a:r>
            <a:r>
              <a:rPr lang="en-US" dirty="0" smtClean="0">
                <a:latin typeface="Trebuchet MS" pitchFamily="34" charset="0"/>
              </a:rPr>
              <a:t> by priority (TBD)</a:t>
            </a:r>
          </a:p>
          <a:p>
            <a:pPr marL="177800" indent="-177800">
              <a:spcBef>
                <a:spcPct val="20000"/>
              </a:spcBef>
              <a:spcAft>
                <a:spcPct val="20000"/>
              </a:spcAft>
              <a:buFontTx/>
              <a:buChar char="•"/>
            </a:pPr>
            <a:r>
              <a:rPr lang="en-US" dirty="0">
                <a:latin typeface="Trebuchet MS" pitchFamily="34" charset="0"/>
              </a:rPr>
              <a:t>Number/percentage of tickets </a:t>
            </a:r>
            <a:r>
              <a:rPr lang="en-US" dirty="0" smtClean="0">
                <a:latin typeface="Trebuchet MS" pitchFamily="34" charset="0"/>
              </a:rPr>
              <a:t>resolved </a:t>
            </a:r>
            <a:r>
              <a:rPr lang="en-US" b="1" dirty="0" smtClean="0">
                <a:latin typeface="Trebuchet MS" pitchFamily="34" charset="0"/>
              </a:rPr>
              <a:t>independently</a:t>
            </a:r>
            <a:r>
              <a:rPr lang="en-US" dirty="0" smtClean="0">
                <a:latin typeface="Trebuchet MS" pitchFamily="34" charset="0"/>
              </a:rPr>
              <a:t> </a:t>
            </a:r>
            <a:r>
              <a:rPr lang="en-US" dirty="0">
                <a:latin typeface="Trebuchet MS" pitchFamily="34" charset="0"/>
              </a:rPr>
              <a:t>within SLA (</a:t>
            </a:r>
            <a:r>
              <a:rPr lang="en-US" dirty="0" smtClean="0">
                <a:latin typeface="Trebuchet MS" pitchFamily="34" charset="0"/>
              </a:rPr>
              <a:t>TBD)</a:t>
            </a:r>
            <a:endParaRPr lang="en-US" dirty="0">
              <a:latin typeface="Trebuchet MS" pitchFamily="34" charset="0"/>
            </a:endParaRPr>
          </a:p>
          <a:p>
            <a:pPr marL="177800" indent="-177800">
              <a:spcBef>
                <a:spcPct val="20000"/>
              </a:spcBef>
              <a:spcAft>
                <a:spcPct val="20000"/>
              </a:spcAft>
              <a:buFontTx/>
              <a:buChar char="•"/>
            </a:pPr>
            <a:r>
              <a:rPr lang="en-US" dirty="0">
                <a:latin typeface="Trebuchet MS" pitchFamily="34" charset="0"/>
              </a:rPr>
              <a:t>C</a:t>
            </a:r>
            <a:r>
              <a:rPr lang="en-US" dirty="0" smtClean="0">
                <a:latin typeface="Trebuchet MS" pitchFamily="34" charset="0"/>
              </a:rPr>
              <a:t>oncerns from Secondary Support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2895458" y="4913106"/>
            <a:ext cx="6717592" cy="468968"/>
          </a:xfrm>
          <a:prstGeom prst="rect">
            <a:avLst/>
          </a:prstGeom>
          <a:solidFill>
            <a:srgbClr val="4C004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i="1" dirty="0">
                <a:solidFill>
                  <a:schemeClr val="bg1"/>
                </a:solidFill>
                <a:latin typeface="Trebuchet MS" pitchFamily="34" charset="0"/>
              </a:rPr>
              <a:t>Acceptance </a:t>
            </a:r>
            <a:r>
              <a:rPr lang="en-US" i="1" dirty="0" smtClean="0">
                <a:solidFill>
                  <a:schemeClr val="bg1"/>
                </a:solidFill>
                <a:latin typeface="Trebuchet MS" pitchFamily="34" charset="0"/>
              </a:rPr>
              <a:t>Criteria Primary Support</a:t>
            </a:r>
            <a:endParaRPr lang="en-US" i="1" dirty="0">
              <a:solidFill>
                <a:schemeClr val="bg1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Completion Acceptance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KT sessions all satisfactory</a:t>
            </a:r>
          </a:p>
          <a:p>
            <a:r>
              <a:rPr lang="en-US" sz="2800" dirty="0" smtClean="0"/>
              <a:t>Secondary Support satisfactory</a:t>
            </a:r>
          </a:p>
          <a:p>
            <a:r>
              <a:rPr lang="en-US" sz="2800" dirty="0" smtClean="0"/>
              <a:t>Primary Support satisfactory</a:t>
            </a:r>
          </a:p>
          <a:p>
            <a:r>
              <a:rPr lang="en-US" sz="2800" dirty="0" smtClean="0"/>
              <a:t>GSC, Accounting and Business Users updated on changes</a:t>
            </a:r>
          </a:p>
          <a:p>
            <a:r>
              <a:rPr lang="en-US" sz="2800" dirty="0" smtClean="0"/>
              <a:t>Milestone completion</a:t>
            </a:r>
          </a:p>
          <a:p>
            <a:r>
              <a:rPr lang="en-US" sz="2800" dirty="0" smtClean="0"/>
              <a:t>Other TBD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35456D-17CF-47D3-8866-0AFA59032BBC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202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6633747"/>
              </p:ext>
            </p:extLst>
          </p:nvPr>
        </p:nvGraphicFramePr>
        <p:xfrm>
          <a:off x="481013" y="1295400"/>
          <a:ext cx="1370488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787"/>
                <a:gridCol w="3733800"/>
                <a:gridCol w="3048000"/>
                <a:gridCol w="2286000"/>
                <a:gridCol w="36702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Risk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ID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Short Description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Impact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Responsible Individual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Action to be taken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E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001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Remote</a:t>
                      </a:r>
                      <a:r>
                        <a:rPr lang="en-US" sz="1800" baseline="0" dirty="0" smtClean="0"/>
                        <a:t> transition team may lead to less effective KT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Knowledge</a:t>
                      </a:r>
                      <a:r>
                        <a:rPr lang="en-US" sz="1800" baseline="0" dirty="0" smtClean="0"/>
                        <a:t> transferred will be insufficient to pass SS and PS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Track</a:t>
                      </a:r>
                      <a:r>
                        <a:rPr lang="en-US" sz="1800" baseline="0" dirty="0" smtClean="0"/>
                        <a:t> Coordinator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Rate</a:t>
                      </a:r>
                      <a:r>
                        <a:rPr lang="en-US" sz="1800" baseline="0" dirty="0" smtClean="0"/>
                        <a:t> meeting success accurately, completely and immediately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002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Avon team members</a:t>
                      </a:r>
                      <a:r>
                        <a:rPr lang="en-US" sz="1800" baseline="0" dirty="0" smtClean="0"/>
                        <a:t> may leave early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Knowledge leaves</a:t>
                      </a:r>
                      <a:r>
                        <a:rPr lang="en-US" sz="1800" baseline="0" dirty="0" smtClean="0"/>
                        <a:t> with them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Track</a:t>
                      </a:r>
                      <a:r>
                        <a:rPr lang="en-US" sz="1800" baseline="0" dirty="0" smtClean="0"/>
                        <a:t> Coordinator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Update</a:t>
                      </a:r>
                      <a:r>
                        <a:rPr lang="en-US" sz="1800" baseline="0" dirty="0" smtClean="0"/>
                        <a:t> documentation; accelerate AID process; record KT sessions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003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Third</a:t>
                      </a:r>
                      <a:r>
                        <a:rPr lang="en-US" sz="1800" baseline="0" dirty="0" smtClean="0"/>
                        <a:t> party application support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Requires Avon</a:t>
                      </a:r>
                      <a:r>
                        <a:rPr lang="en-US" sz="1800" baseline="0" dirty="0" smtClean="0"/>
                        <a:t> sign-off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Track Coordinator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Avon team lead</a:t>
                      </a:r>
                      <a:r>
                        <a:rPr lang="en-US" sz="1800" baseline="0" dirty="0" smtClean="0"/>
                        <a:t> must be part of KT sessions with 3</a:t>
                      </a:r>
                      <a:r>
                        <a:rPr lang="en-US" sz="1800" baseline="30000" dirty="0" smtClean="0"/>
                        <a:t>rd</a:t>
                      </a:r>
                      <a:r>
                        <a:rPr lang="en-US" sz="1800" baseline="0" dirty="0" smtClean="0"/>
                        <a:t> party vendor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35456D-17CF-47D3-8866-0AFA59032BBC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122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Status and Management Meetings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Transition team status review - weekly</a:t>
            </a:r>
          </a:p>
          <a:p>
            <a:pPr lvl="1"/>
            <a:r>
              <a:rPr lang="en-US" sz="2400" dirty="0" err="1" smtClean="0"/>
              <a:t>iSS</a:t>
            </a:r>
            <a:r>
              <a:rPr lang="en-US" sz="2400" dirty="0" smtClean="0"/>
              <a:t> to prepare deck and report</a:t>
            </a:r>
          </a:p>
          <a:p>
            <a:pPr lvl="1"/>
            <a:r>
              <a:rPr lang="en-US" sz="2400" dirty="0" smtClean="0"/>
              <a:t>Transition team leads – Avon, </a:t>
            </a:r>
            <a:r>
              <a:rPr lang="en-US" sz="2400" dirty="0" err="1" smtClean="0"/>
              <a:t>iSS</a:t>
            </a:r>
            <a:r>
              <a:rPr lang="en-US" sz="2400" dirty="0" smtClean="0"/>
              <a:t> and VSMO</a:t>
            </a:r>
          </a:p>
          <a:p>
            <a:r>
              <a:rPr lang="en-US" sz="2800" dirty="0" smtClean="0"/>
              <a:t>Transition management teams – as necessary</a:t>
            </a:r>
          </a:p>
          <a:p>
            <a:pPr lvl="1"/>
            <a:r>
              <a:rPr lang="en-US" sz="2400" dirty="0" smtClean="0"/>
              <a:t>Avon management, </a:t>
            </a:r>
            <a:r>
              <a:rPr lang="en-US" sz="2400" dirty="0" err="1" smtClean="0"/>
              <a:t>iSS</a:t>
            </a:r>
            <a:r>
              <a:rPr lang="en-US" sz="2400" dirty="0" smtClean="0"/>
              <a:t> management, VSMO </a:t>
            </a:r>
            <a:endParaRPr lang="en-US" dirty="0" smtClean="0"/>
          </a:p>
          <a:p>
            <a:r>
              <a:rPr lang="en-US" sz="2800" dirty="0"/>
              <a:t>Steering </a:t>
            </a:r>
            <a:r>
              <a:rPr lang="en-US" sz="2800" dirty="0" smtClean="0"/>
              <a:t>Committee - TBD</a:t>
            </a:r>
          </a:p>
          <a:p>
            <a:pPr lvl="1"/>
            <a:r>
              <a:rPr lang="en-US" sz="2400" dirty="0" smtClean="0"/>
              <a:t>Ad hoc</a:t>
            </a:r>
          </a:p>
          <a:p>
            <a:pPr lvl="1"/>
            <a:r>
              <a:rPr lang="en-US" sz="2400" dirty="0" smtClean="0"/>
              <a:t>Final Acceptance</a:t>
            </a:r>
            <a:endParaRPr lang="en-US" sz="2400" dirty="0"/>
          </a:p>
          <a:p>
            <a:r>
              <a:rPr lang="en-US" sz="2800" dirty="0" smtClean="0"/>
              <a:t>GSC - TBD</a:t>
            </a:r>
          </a:p>
          <a:p>
            <a:pPr lvl="1"/>
            <a:r>
              <a:rPr lang="en-US" sz="2400" dirty="0" smtClean="0"/>
              <a:t>Contact names</a:t>
            </a:r>
          </a:p>
          <a:p>
            <a:pPr lvl="1"/>
            <a:r>
              <a:rPr lang="en-US" sz="2400" dirty="0" smtClean="0"/>
              <a:t>Escalation Procedures</a:t>
            </a:r>
          </a:p>
          <a:p>
            <a:pPr lvl="1"/>
            <a:r>
              <a:rPr lang="en-US" sz="2400" dirty="0" smtClean="0"/>
              <a:t>Remedy Groups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6C097-D0A6-4287-9B0F-CB06154EAA6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Immediate Next </a:t>
            </a:r>
            <a:r>
              <a:rPr lang="en-US" dirty="0"/>
              <a:t>S</a:t>
            </a:r>
            <a:r>
              <a:rPr lang="en-US" dirty="0" smtClean="0"/>
              <a:t>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 smtClean="0">
                <a:solidFill>
                  <a:schemeClr val="tx1"/>
                </a:solidFill>
              </a:rPr>
              <a:t>Identify, Communicate to and Organize Transition Teams – </a:t>
            </a:r>
            <a:r>
              <a:rPr lang="en-US" sz="2800" dirty="0" err="1" smtClean="0">
                <a:solidFill>
                  <a:schemeClr val="tx1"/>
                </a:solidFill>
              </a:rPr>
              <a:t>iSS</a:t>
            </a:r>
            <a:r>
              <a:rPr lang="en-US" sz="2800" dirty="0" smtClean="0">
                <a:solidFill>
                  <a:schemeClr val="tx1"/>
                </a:solidFill>
              </a:rPr>
              <a:t> and Avon</a:t>
            </a:r>
          </a:p>
          <a:p>
            <a:pPr lvl="0"/>
            <a:r>
              <a:rPr lang="en-US" sz="2800" dirty="0" smtClean="0">
                <a:solidFill>
                  <a:schemeClr val="tx1"/>
                </a:solidFill>
              </a:rPr>
              <a:t>Complete transition planning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Identify all resources by application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Finalize agendas for KT sessions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Identify Travel Requirements to Guangzhou and Ireland</a:t>
            </a:r>
          </a:p>
          <a:p>
            <a:pPr lvl="0"/>
            <a:r>
              <a:rPr lang="en-US" sz="2800" dirty="0" smtClean="0">
                <a:solidFill>
                  <a:schemeClr val="tx1"/>
                </a:solidFill>
              </a:rPr>
              <a:t>Kick Off Meeting</a:t>
            </a:r>
          </a:p>
          <a:p>
            <a:pPr lvl="0"/>
            <a:r>
              <a:rPr lang="en-US" sz="2800" dirty="0" smtClean="0">
                <a:solidFill>
                  <a:schemeClr val="tx1"/>
                </a:solidFill>
              </a:rPr>
              <a:t>Introduction to Managed Services</a:t>
            </a:r>
          </a:p>
          <a:p>
            <a:pPr lvl="0"/>
            <a:r>
              <a:rPr lang="en-US" sz="2800" dirty="0" smtClean="0">
                <a:solidFill>
                  <a:schemeClr val="tx1"/>
                </a:solidFill>
              </a:rPr>
              <a:t>Schedule and Begin KT Sessions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35456D-17CF-47D3-8866-0AFA59032BBC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914400" y="3276600"/>
            <a:ext cx="10668000" cy="210661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mtClean="0"/>
              <a:t>Thank You</a:t>
            </a:r>
          </a:p>
        </p:txBody>
      </p:sp>
      <p:sp>
        <p:nvSpPr>
          <p:cNvPr id="26627" name="Text Placeholder 4"/>
          <p:cNvSpPr>
            <a:spLocks noGrp="1"/>
          </p:cNvSpPr>
          <p:nvPr>
            <p:ph type="body" idx="1"/>
          </p:nvPr>
        </p:nvSpPr>
        <p:spPr>
          <a:xfrm>
            <a:off x="914400" y="5394325"/>
            <a:ext cx="10668000" cy="1800225"/>
          </a:xfrm>
        </p:spPr>
        <p:txBody>
          <a:bodyPr/>
          <a:lstStyle/>
          <a:p>
            <a:pPr>
              <a:spcAft>
                <a:spcPct val="0"/>
              </a:spcAft>
            </a:pPr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30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30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30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30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30BCC93-6636-4192-BF10-66D9A6258EAB}" type="slidenum">
              <a:rPr lang="en-US" altLang="en-US">
                <a:solidFill>
                  <a:schemeClr val="bg2"/>
                </a:solidFill>
                <a:latin typeface="Times New Roman" panose="02020603050405020304" pitchFamily="18" charset="0"/>
                <a:ea typeface="Didot" pitchFamily="2" charset="-128"/>
              </a:rPr>
              <a:pPr eaLnBrk="1" hangingPunct="1"/>
              <a:t>35</a:t>
            </a:fld>
            <a:endParaRPr lang="en-US" altLang="en-US">
              <a:solidFill>
                <a:schemeClr val="bg2"/>
              </a:solidFill>
              <a:latin typeface="Times New Roman" panose="02020603050405020304" pitchFamily="18" charset="0"/>
              <a:ea typeface="Didot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06511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Managed Services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CB3EC9-A437-4F81-A7B6-B9EB706D3A1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00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7440" y="-60960"/>
            <a:ext cx="9875520" cy="1127760"/>
          </a:xfrm>
        </p:spPr>
        <p:txBody>
          <a:bodyPr>
            <a:noAutofit/>
          </a:bodyPr>
          <a:lstStyle/>
          <a:p>
            <a:r>
              <a:rPr lang="en-US" sz="2880" dirty="0"/>
              <a:t>Sourcing models have evolved with increasing sourcing maturity demanded by clients</a:t>
            </a:r>
          </a:p>
        </p:txBody>
      </p:sp>
      <p:graphicFrame>
        <p:nvGraphicFramePr>
          <p:cNvPr id="5" name="Group 42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2377440" y="1492752"/>
          <a:ext cx="9875520" cy="6085839"/>
        </p:xfrm>
        <a:graphic>
          <a:graphicData uri="http://schemas.openxmlformats.org/drawingml/2006/table">
            <a:tbl>
              <a:tblPr/>
              <a:tblGrid>
                <a:gridCol w="4937760"/>
                <a:gridCol w="4937760"/>
              </a:tblGrid>
              <a:tr h="3081601">
                <a:tc>
                  <a:txBody>
                    <a:bodyPr/>
                    <a:lstStyle/>
                    <a:p>
                      <a:pPr marL="174625" marR="0" lvl="0" indent="-1746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109728" marR="109728" marT="73152" marB="73152" anchor="ctr" horzOverflow="overflow">
                    <a:lnL w="9525" cap="flat" cmpd="sng" algn="ctr">
                      <a:solidFill>
                        <a:srgbClr val="66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66CCFF"/>
                        </a:gs>
                        <a:gs pos="100000">
                          <a:srgbClr val="DAF3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174625" marR="0" lvl="0" indent="-1746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109728" marR="109728" marT="73152" marB="7315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66CCFF"/>
                        </a:gs>
                        <a:gs pos="100000">
                          <a:srgbClr val="DAF3FF"/>
                        </a:gs>
                      </a:gsLst>
                      <a:lin ang="5400000" scaled="1"/>
                    </a:gradFill>
                  </a:tcPr>
                </a:tc>
              </a:tr>
              <a:tr h="3004238">
                <a:tc>
                  <a:txBody>
                    <a:bodyPr/>
                    <a:lstStyle/>
                    <a:p>
                      <a:pPr marL="174625" marR="0" lvl="0" indent="-1746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109728" marR="109728" marT="73152" marB="73152" anchor="ctr" horzOverflow="overflow">
                    <a:lnL w="9525" cap="flat" cmpd="sng" algn="ctr">
                      <a:solidFill>
                        <a:srgbClr val="66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66CCFF"/>
                        </a:gs>
                        <a:gs pos="100000">
                          <a:srgbClr val="DAF3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174625" marR="0" lvl="0" indent="-1746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109728" marR="109728" marT="73152" marB="7315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66CCFF"/>
                        </a:gs>
                        <a:gs pos="100000">
                          <a:srgbClr val="DAF3FF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7" name="Text Box 22"/>
          <p:cNvSpPr txBox="1">
            <a:spLocks noChangeArrowheads="1"/>
          </p:cNvSpPr>
          <p:nvPr/>
        </p:nvSpPr>
        <p:spPr bwMode="auto">
          <a:xfrm>
            <a:off x="11682242" y="4004711"/>
            <a:ext cx="639919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US" sz="1920">
                <a:latin typeface="Calibri" pitchFamily="34" charset="0"/>
              </a:rPr>
              <a:t>High</a:t>
            </a:r>
          </a:p>
        </p:txBody>
      </p:sp>
      <p:sp>
        <p:nvSpPr>
          <p:cNvPr id="8" name="Text Box 23"/>
          <p:cNvSpPr txBox="1">
            <a:spLocks noChangeArrowheads="1"/>
          </p:cNvSpPr>
          <p:nvPr/>
        </p:nvSpPr>
        <p:spPr bwMode="auto">
          <a:xfrm>
            <a:off x="2356197" y="4006809"/>
            <a:ext cx="594073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US" sz="1920" dirty="0">
                <a:latin typeface="Calibri" pitchFamily="34" charset="0"/>
              </a:rPr>
              <a:t>Low</a:t>
            </a:r>
          </a:p>
        </p:txBody>
      </p:sp>
      <p:sp>
        <p:nvSpPr>
          <p:cNvPr id="9" name="Text Box 24"/>
          <p:cNvSpPr txBox="1">
            <a:spLocks noChangeArrowheads="1"/>
          </p:cNvSpPr>
          <p:nvPr/>
        </p:nvSpPr>
        <p:spPr bwMode="auto">
          <a:xfrm>
            <a:off x="6998443" y="883152"/>
            <a:ext cx="868769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sz="1920" dirty="0">
                <a:latin typeface="Calibri" pitchFamily="34" charset="0"/>
              </a:rPr>
              <a:t>High</a:t>
            </a:r>
          </a:p>
        </p:txBody>
      </p:sp>
      <p:sp>
        <p:nvSpPr>
          <p:cNvPr id="10" name="Text Box 25"/>
          <p:cNvSpPr txBox="1">
            <a:spLocks noChangeArrowheads="1"/>
          </p:cNvSpPr>
          <p:nvPr/>
        </p:nvSpPr>
        <p:spPr bwMode="auto">
          <a:xfrm>
            <a:off x="6949442" y="7528560"/>
            <a:ext cx="823441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US" sz="1920" dirty="0">
                <a:latin typeface="Calibri" pitchFamily="34" charset="0"/>
              </a:rPr>
              <a:t>Low</a:t>
            </a:r>
          </a:p>
        </p:txBody>
      </p:sp>
      <p:sp>
        <p:nvSpPr>
          <p:cNvPr id="11" name="Text Box 26"/>
          <p:cNvSpPr txBox="1">
            <a:spLocks noChangeArrowheads="1"/>
          </p:cNvSpPr>
          <p:nvPr/>
        </p:nvSpPr>
        <p:spPr bwMode="auto">
          <a:xfrm>
            <a:off x="8097624" y="4714375"/>
            <a:ext cx="2757396" cy="387798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US" sz="1920" dirty="0">
                <a:latin typeface="Calibri" pitchFamily="34" charset="0"/>
              </a:rPr>
              <a:t>Economic Impact </a:t>
            </a:r>
            <a:r>
              <a:rPr lang="en-US" sz="1920" dirty="0">
                <a:latin typeface="Calibri" pitchFamily="34" charset="0"/>
                <a:sym typeface="Wingdings" pitchFamily="2" charset="2"/>
              </a:rPr>
              <a:t></a:t>
            </a:r>
            <a:endParaRPr lang="en-US" sz="1920" dirty="0">
              <a:latin typeface="Calibri" pitchFamily="34" charset="0"/>
            </a:endParaRPr>
          </a:p>
        </p:txBody>
      </p:sp>
      <p:sp>
        <p:nvSpPr>
          <p:cNvPr id="12" name="Line 31"/>
          <p:cNvSpPr>
            <a:spLocks noChangeShapeType="1"/>
          </p:cNvSpPr>
          <p:nvPr/>
        </p:nvSpPr>
        <p:spPr bwMode="auto">
          <a:xfrm flipV="1">
            <a:off x="3296734" y="1302718"/>
            <a:ext cx="8007781" cy="632703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32"/>
          <p:cNvSpPr txBox="1">
            <a:spLocks noChangeArrowheads="1"/>
          </p:cNvSpPr>
          <p:nvPr/>
        </p:nvSpPr>
        <p:spPr bwMode="auto">
          <a:xfrm rot="19311764">
            <a:off x="7072494" y="2637226"/>
            <a:ext cx="3291735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US" sz="1920" dirty="0">
                <a:latin typeface="Calibri" pitchFamily="34" charset="0"/>
              </a:rPr>
              <a:t>Increasing Sourcing Maturity</a:t>
            </a:r>
            <a:r>
              <a:rPr lang="en-US" sz="1920" dirty="0">
                <a:latin typeface="Calibri" pitchFamily="34" charset="0"/>
                <a:sym typeface="Wingdings" pitchFamily="2" charset="2"/>
              </a:rPr>
              <a:t></a:t>
            </a:r>
            <a:endParaRPr lang="en-US" sz="1920" dirty="0">
              <a:latin typeface="Calibri" pitchFamily="34" charset="0"/>
            </a:endParaRPr>
          </a:p>
        </p:txBody>
      </p:sp>
      <p:sp>
        <p:nvSpPr>
          <p:cNvPr id="14" name="Text Box 36"/>
          <p:cNvSpPr txBox="1">
            <a:spLocks noChangeArrowheads="1"/>
          </p:cNvSpPr>
          <p:nvPr/>
        </p:nvSpPr>
        <p:spPr bwMode="auto">
          <a:xfrm rot="16200000">
            <a:off x="5511438" y="2623821"/>
            <a:ext cx="2835499" cy="387798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US" sz="1920" dirty="0">
                <a:latin typeface="Calibri" pitchFamily="34" charset="0"/>
              </a:rPr>
              <a:t>Cultural Impact </a:t>
            </a:r>
            <a:r>
              <a:rPr lang="en-US" sz="1920" dirty="0">
                <a:latin typeface="Calibri" pitchFamily="34" charset="0"/>
                <a:sym typeface="Wingdings" pitchFamily="2" charset="2"/>
              </a:rPr>
              <a:t></a:t>
            </a:r>
            <a:endParaRPr lang="en-US" sz="1920" dirty="0">
              <a:latin typeface="Calibri" pitchFamily="34" charset="0"/>
            </a:endParaRPr>
          </a:p>
        </p:txBody>
      </p:sp>
      <p:sp>
        <p:nvSpPr>
          <p:cNvPr id="15" name="Oval 2"/>
          <p:cNvSpPr>
            <a:spLocks noChangeArrowheads="1"/>
          </p:cNvSpPr>
          <p:nvPr/>
        </p:nvSpPr>
        <p:spPr bwMode="auto">
          <a:xfrm>
            <a:off x="2103122" y="6413011"/>
            <a:ext cx="2115263" cy="822346"/>
          </a:xfrm>
          <a:prstGeom prst="ellipse">
            <a:avLst/>
          </a:prstGeom>
          <a:gradFill rotWithShape="1">
            <a:gsLst>
              <a:gs pos="0">
                <a:srgbClr val="FFCC00"/>
              </a:gs>
              <a:gs pos="100000">
                <a:srgbClr val="FFF3C2"/>
              </a:gs>
            </a:gsLst>
            <a:lin ang="5400000" scaled="1"/>
          </a:gradFill>
          <a:ln w="19050" algn="ctr">
            <a:solidFill>
              <a:srgbClr val="FFC000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" name="Text Box 28"/>
          <p:cNvSpPr txBox="1">
            <a:spLocks noChangeArrowheads="1"/>
          </p:cNvSpPr>
          <p:nvPr/>
        </p:nvSpPr>
        <p:spPr bwMode="auto">
          <a:xfrm>
            <a:off x="2193776" y="6421402"/>
            <a:ext cx="1911292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sz="1920">
                <a:latin typeface="Calibri" pitchFamily="34" charset="0"/>
              </a:rPr>
              <a:t>Staff Augmentation</a:t>
            </a: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4278821" y="4701188"/>
            <a:ext cx="2115263" cy="822346"/>
            <a:chOff x="1248" y="2444"/>
            <a:chExt cx="1120" cy="392"/>
          </a:xfrm>
        </p:grpSpPr>
        <p:sp>
          <p:nvSpPr>
            <p:cNvPr id="25" name="Oval 3"/>
            <p:cNvSpPr>
              <a:spLocks noChangeArrowheads="1"/>
            </p:cNvSpPr>
            <p:nvPr/>
          </p:nvSpPr>
          <p:spPr bwMode="auto">
            <a:xfrm>
              <a:off x="1248" y="2444"/>
              <a:ext cx="1120" cy="392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F3C2"/>
                </a:gs>
              </a:gsLst>
              <a:lin ang="5400000" scaled="1"/>
            </a:gradFill>
            <a:ln w="19050" algn="ctr">
              <a:solidFill>
                <a:srgbClr val="FFC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6" name="Text Box 29"/>
            <p:cNvSpPr txBox="1">
              <a:spLocks noChangeArrowheads="1"/>
            </p:cNvSpPr>
            <p:nvPr/>
          </p:nvSpPr>
          <p:spPr bwMode="auto">
            <a:xfrm>
              <a:off x="1296" y="2544"/>
              <a:ext cx="1012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rebuchet MS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rebuchet MS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rebuchet MS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rebuchet MS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rebuchet MS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defRPr>
                  <a:solidFill>
                    <a:schemeClr val="tx1"/>
                  </a:solidFill>
                  <a:latin typeface="Trebuchet MS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defRPr>
                  <a:solidFill>
                    <a:schemeClr val="tx1"/>
                  </a:solidFill>
                  <a:latin typeface="Trebuchet MS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defRPr>
                  <a:solidFill>
                    <a:schemeClr val="tx1"/>
                  </a:solidFill>
                  <a:latin typeface="Trebuchet MS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defRPr>
                  <a:solidFill>
                    <a:schemeClr val="tx1"/>
                  </a:solidFill>
                  <a:latin typeface="Trebuchet MS" pitchFamily="34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latin typeface="Calibri" pitchFamily="34" charset="0"/>
                </a:rPr>
                <a:t>Out-tasking</a:t>
              </a:r>
            </a:p>
          </p:txBody>
        </p:sp>
      </p:grp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10437634" y="1525087"/>
            <a:ext cx="2213472" cy="604174"/>
            <a:chOff x="4509" y="930"/>
            <a:chExt cx="1172" cy="288"/>
          </a:xfrm>
        </p:grpSpPr>
        <p:sp>
          <p:nvSpPr>
            <p:cNvPr id="22" name="Oval 5"/>
            <p:cNvSpPr>
              <a:spLocks noChangeArrowheads="1"/>
            </p:cNvSpPr>
            <p:nvPr/>
          </p:nvSpPr>
          <p:spPr bwMode="auto">
            <a:xfrm>
              <a:off x="4535" y="930"/>
              <a:ext cx="1120" cy="28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F3C2"/>
                </a:gs>
              </a:gsLst>
              <a:lin ang="5400000" scaled="1"/>
            </a:gradFill>
            <a:ln w="19050" algn="ctr">
              <a:solidFill>
                <a:srgbClr val="FFC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3" name="Text Box 27"/>
            <p:cNvSpPr txBox="1">
              <a:spLocks noChangeArrowheads="1"/>
            </p:cNvSpPr>
            <p:nvPr/>
          </p:nvSpPr>
          <p:spPr bwMode="auto">
            <a:xfrm>
              <a:off x="5037" y="967"/>
              <a:ext cx="98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rebuchet MS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rebuchet MS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rebuchet MS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rebuchet MS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rebuchet MS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defRPr>
                  <a:solidFill>
                    <a:schemeClr val="tx1"/>
                  </a:solidFill>
                  <a:latin typeface="Trebuchet MS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defRPr>
                  <a:solidFill>
                    <a:schemeClr val="tx1"/>
                  </a:solidFill>
                  <a:latin typeface="Trebuchet MS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defRPr>
                  <a:solidFill>
                    <a:schemeClr val="tx1"/>
                  </a:solidFill>
                  <a:latin typeface="Trebuchet MS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defRPr>
                  <a:solidFill>
                    <a:schemeClr val="tx1"/>
                  </a:solidFill>
                  <a:latin typeface="Trebuchet MS" pitchFamily="34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</a:pPr>
              <a:endParaRPr lang="en-US" sz="1920">
                <a:latin typeface="Calibri" pitchFamily="34" charset="0"/>
              </a:endParaRPr>
            </a:p>
          </p:txBody>
        </p:sp>
        <p:sp>
          <p:nvSpPr>
            <p:cNvPr id="24" name="Text Box 35"/>
            <p:cNvSpPr txBox="1">
              <a:spLocks noChangeArrowheads="1"/>
            </p:cNvSpPr>
            <p:nvPr/>
          </p:nvSpPr>
          <p:spPr bwMode="auto">
            <a:xfrm>
              <a:off x="4509" y="967"/>
              <a:ext cx="1172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rebuchet MS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rebuchet MS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rebuchet MS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rebuchet MS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rebuchet MS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defRPr>
                  <a:solidFill>
                    <a:schemeClr val="tx1"/>
                  </a:solidFill>
                  <a:latin typeface="Trebuchet MS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defRPr>
                  <a:solidFill>
                    <a:schemeClr val="tx1"/>
                  </a:solidFill>
                  <a:latin typeface="Trebuchet MS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defRPr>
                  <a:solidFill>
                    <a:schemeClr val="tx1"/>
                  </a:solidFill>
                  <a:latin typeface="Trebuchet MS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defRPr>
                  <a:solidFill>
                    <a:schemeClr val="tx1"/>
                  </a:solidFill>
                  <a:latin typeface="Trebuchet MS" pitchFamily="34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920">
                  <a:latin typeface="Calibri" pitchFamily="34" charset="0"/>
                </a:rPr>
                <a:t>Managed Services</a:t>
              </a:r>
            </a:p>
          </p:txBody>
        </p:sp>
      </p:grpSp>
      <p:grpSp>
        <p:nvGrpSpPr>
          <p:cNvPr id="6" name="Group 44"/>
          <p:cNvGrpSpPr>
            <a:grpSpLocks/>
          </p:cNvGrpSpPr>
          <p:nvPr/>
        </p:nvGrpSpPr>
        <p:grpSpPr bwMode="auto">
          <a:xfrm>
            <a:off x="8766098" y="3224317"/>
            <a:ext cx="2115263" cy="822345"/>
            <a:chOff x="3376" y="1740"/>
            <a:chExt cx="1120" cy="392"/>
          </a:xfrm>
        </p:grpSpPr>
        <p:sp>
          <p:nvSpPr>
            <p:cNvPr id="20" name="Oval 4"/>
            <p:cNvSpPr>
              <a:spLocks noChangeArrowheads="1"/>
            </p:cNvSpPr>
            <p:nvPr/>
          </p:nvSpPr>
          <p:spPr bwMode="auto">
            <a:xfrm>
              <a:off x="3376" y="1740"/>
              <a:ext cx="1120" cy="392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F3C2"/>
                </a:gs>
              </a:gsLst>
              <a:lin ang="5400000" scaled="1"/>
            </a:gradFill>
            <a:ln w="19050" algn="ctr">
              <a:solidFill>
                <a:srgbClr val="FFC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3404" y="1776"/>
              <a:ext cx="101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rebuchet MS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rebuchet MS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rebuchet MS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rebuchet MS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rebuchet MS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defRPr>
                  <a:solidFill>
                    <a:schemeClr val="tx1"/>
                  </a:solidFill>
                  <a:latin typeface="Trebuchet MS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defRPr>
                  <a:solidFill>
                    <a:schemeClr val="tx1"/>
                  </a:solidFill>
                  <a:latin typeface="Trebuchet MS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defRPr>
                  <a:solidFill>
                    <a:schemeClr val="tx1"/>
                  </a:solidFill>
                  <a:latin typeface="Trebuchet MS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defRPr>
                  <a:solidFill>
                    <a:schemeClr val="tx1"/>
                  </a:solidFill>
                  <a:latin typeface="Trebuchet MS" pitchFamily="34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920" dirty="0">
                  <a:latin typeface="Calibri" pitchFamily="34" charset="0"/>
                </a:rPr>
                <a:t>Project based Outsourcing</a:t>
              </a:r>
            </a:p>
          </p:txBody>
        </p:sp>
      </p:grpSp>
      <p:sp>
        <p:nvSpPr>
          <p:cNvPr id="2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692640" y="7627621"/>
            <a:ext cx="2560320" cy="438150"/>
          </a:xfrm>
          <a:prstGeom prst="rect">
            <a:avLst/>
          </a:prstGeom>
        </p:spPr>
        <p:txBody>
          <a:bodyPr/>
          <a:lstStyle/>
          <a:p>
            <a:fld id="{C3EEE5EA-D2BB-4C7D-AB0D-D5458FF462F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1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Attributes of a Managed Services </a:t>
            </a:r>
            <a:r>
              <a:rPr lang="en-US" sz="4400" dirty="0"/>
              <a:t>Model </a:t>
            </a:r>
            <a:r>
              <a:rPr lang="en-US" sz="5400" dirty="0"/>
              <a:t/>
            </a:r>
            <a:br>
              <a:rPr lang="en-US" sz="54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757" y="1371600"/>
            <a:ext cx="13704512" cy="5618480"/>
          </a:xfrm>
        </p:spPr>
        <p:txBody>
          <a:bodyPr/>
          <a:lstStyle/>
          <a:p>
            <a:r>
              <a:rPr lang="en-US" sz="2400" b="1" dirty="0" smtClean="0"/>
              <a:t>Staff </a:t>
            </a:r>
            <a:r>
              <a:rPr lang="en-US" sz="2400" b="1" dirty="0"/>
              <a:t>augmentation </a:t>
            </a:r>
            <a:r>
              <a:rPr lang="en-US" sz="2400" dirty="0"/>
              <a:t>services are contracted to obtain supplemental resources needed by the organization on a contingent-assignment basis to perform its responsibilities. </a:t>
            </a:r>
            <a:r>
              <a:rPr lang="en-US" sz="2400" i="1" dirty="0"/>
              <a:t>Client continues to own the risk of time, budget, and scope of delivery, and managing the output of the resources provided</a:t>
            </a:r>
            <a:r>
              <a:rPr lang="en-US" sz="2400" i="1" dirty="0" smtClean="0"/>
              <a:t>. These resources augment the existing staff.</a:t>
            </a:r>
            <a:endParaRPr lang="en-US" sz="2400" i="1" dirty="0"/>
          </a:p>
          <a:p>
            <a:r>
              <a:rPr lang="en-US" sz="2400" b="1" dirty="0" smtClean="0"/>
              <a:t>Managed </a:t>
            </a:r>
            <a:r>
              <a:rPr lang="en-US" sz="2400" b="1" dirty="0"/>
              <a:t>services </a:t>
            </a:r>
            <a:r>
              <a:rPr lang="en-US" sz="2400" dirty="0"/>
              <a:t>are contracted to obtain the desired outcome from a scope of work. </a:t>
            </a:r>
            <a:r>
              <a:rPr lang="en-US" sz="2400" i="1" dirty="0"/>
              <a:t>The risk of time, budget, and delivery is transferred to the vendor and performance is governed by SLAs and metrics</a:t>
            </a:r>
            <a:r>
              <a:rPr lang="en-US" sz="2400" dirty="0"/>
              <a:t>. </a:t>
            </a:r>
            <a:r>
              <a:rPr lang="en-US" sz="2400" i="1" dirty="0" smtClean="0"/>
              <a:t>The client does not need to know who is doing the work or where they are located, with the exception of resources designated as “key” or if there is a specific requirement to be on site.</a:t>
            </a:r>
          </a:p>
          <a:p>
            <a:r>
              <a:rPr lang="en-US" sz="2400" b="1" dirty="0" smtClean="0"/>
              <a:t>A Master </a:t>
            </a:r>
            <a:r>
              <a:rPr lang="en-US" sz="2400" b="1" dirty="0"/>
              <a:t>Services </a:t>
            </a:r>
            <a:r>
              <a:rPr lang="en-US" sz="2400" dirty="0"/>
              <a:t>contract between the service provider and the client governs the </a:t>
            </a:r>
            <a:r>
              <a:rPr lang="en-US" sz="2400" dirty="0" smtClean="0"/>
              <a:t>relationship, including how work is defined (work orders), how costs are calculated and how work is approved (outcome based managed services)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806FC2-4D6A-496E-A065-97AB17654DD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846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7440" y="-182880"/>
            <a:ext cx="9875520" cy="1371600"/>
          </a:xfrm>
        </p:spPr>
        <p:txBody>
          <a:bodyPr>
            <a:normAutofit/>
          </a:bodyPr>
          <a:lstStyle/>
          <a:p>
            <a:r>
              <a:rPr lang="en-US" sz="3840" dirty="0"/>
              <a:t>Alignment of Scope and </a:t>
            </a:r>
            <a:r>
              <a:rPr lang="en-US" sz="3840" dirty="0" smtClean="0"/>
              <a:t>Pricing</a:t>
            </a:r>
            <a:endParaRPr lang="en-US" sz="384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92640" y="7627621"/>
            <a:ext cx="2560320" cy="438150"/>
          </a:xfrm>
          <a:prstGeom prst="rect">
            <a:avLst/>
          </a:prstGeom>
        </p:spPr>
        <p:txBody>
          <a:bodyPr/>
          <a:lstStyle/>
          <a:p>
            <a:fld id="{20554DC8-3172-4DA6-8C6F-249442397BB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an 4"/>
          <p:cNvSpPr/>
          <p:nvPr/>
        </p:nvSpPr>
        <p:spPr bwMode="auto">
          <a:xfrm>
            <a:off x="2341867" y="2235773"/>
            <a:ext cx="2699384" cy="3970020"/>
          </a:xfrm>
          <a:prstGeom prst="can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itchFamily="34" charset="0"/>
              <a:buChar char="•"/>
              <a:defRPr/>
            </a:pPr>
            <a:r>
              <a:rPr lang="en-US" sz="1440" dirty="0"/>
              <a:t> Break Fix</a:t>
            </a:r>
          </a:p>
          <a:p>
            <a:pPr eaLnBrk="0" hangingPunct="0">
              <a:buFont typeface="Arial" pitchFamily="34" charset="0"/>
              <a:buChar char="•"/>
              <a:defRPr/>
            </a:pPr>
            <a:r>
              <a:rPr lang="en-US" sz="1440" dirty="0"/>
              <a:t> Error Correction</a:t>
            </a:r>
          </a:p>
          <a:p>
            <a:pPr eaLnBrk="0" hangingPunct="0">
              <a:buFont typeface="Arial" pitchFamily="34" charset="0"/>
              <a:buChar char="•"/>
              <a:defRPr/>
            </a:pPr>
            <a:r>
              <a:rPr lang="en-US" sz="1440" dirty="0"/>
              <a:t> Patch Management</a:t>
            </a:r>
          </a:p>
          <a:p>
            <a:pPr eaLnBrk="0" hangingPunct="0">
              <a:buFont typeface="Arial" pitchFamily="34" charset="0"/>
              <a:buChar char="•"/>
              <a:defRPr/>
            </a:pPr>
            <a:r>
              <a:rPr lang="en-US" sz="1440" dirty="0"/>
              <a:t> Required Modifications (legal and regulatory)</a:t>
            </a:r>
          </a:p>
          <a:p>
            <a:pPr eaLnBrk="0" hangingPunct="0">
              <a:buFont typeface="Arial" pitchFamily="34" charset="0"/>
              <a:buChar char="•"/>
              <a:defRPr/>
            </a:pPr>
            <a:r>
              <a:rPr lang="en-US" sz="1440" dirty="0"/>
              <a:t> Application Tuning </a:t>
            </a:r>
          </a:p>
          <a:p>
            <a:pPr eaLnBrk="0" hangingPunct="0">
              <a:buFont typeface="Arial" pitchFamily="34" charset="0"/>
              <a:buChar char="•"/>
              <a:defRPr/>
            </a:pPr>
            <a:r>
              <a:rPr lang="en-US" sz="1440" dirty="0"/>
              <a:t> Application Optimization</a:t>
            </a:r>
          </a:p>
          <a:p>
            <a:pPr eaLnBrk="0" hangingPunct="0">
              <a:buFont typeface="Arial" pitchFamily="34" charset="0"/>
              <a:buChar char="•"/>
              <a:defRPr/>
            </a:pPr>
            <a:r>
              <a:rPr lang="en-US" sz="1440" dirty="0"/>
              <a:t> Master Data Maintenance</a:t>
            </a:r>
          </a:p>
          <a:p>
            <a:pPr eaLnBrk="0" hangingPunct="0">
              <a:defRPr/>
            </a:pPr>
            <a:endParaRPr lang="en-US" sz="1440" dirty="0"/>
          </a:p>
          <a:p>
            <a:pPr eaLnBrk="0" hangingPunct="0">
              <a:defRPr/>
            </a:pPr>
            <a:endParaRPr lang="en-US" sz="1440" dirty="0"/>
          </a:p>
        </p:txBody>
      </p:sp>
      <p:sp>
        <p:nvSpPr>
          <p:cNvPr id="6" name="Can 5"/>
          <p:cNvSpPr/>
          <p:nvPr/>
        </p:nvSpPr>
        <p:spPr bwMode="auto">
          <a:xfrm>
            <a:off x="5844541" y="2215570"/>
            <a:ext cx="2739390" cy="3994784"/>
          </a:xfrm>
          <a:prstGeom prst="can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itchFamily="34" charset="0"/>
              <a:buChar char="•"/>
              <a:defRPr/>
            </a:pPr>
            <a:r>
              <a:rPr lang="en-US" sz="1440" dirty="0"/>
              <a:t> Enhancements (equal to or less than </a:t>
            </a:r>
            <a:r>
              <a:rPr lang="en-US" sz="1440" dirty="0" smtClean="0"/>
              <a:t>160/320 </a:t>
            </a:r>
            <a:r>
              <a:rPr lang="en-US" sz="1440" dirty="0"/>
              <a:t>productive hours)</a:t>
            </a:r>
          </a:p>
          <a:p>
            <a:pPr eaLnBrk="0" hangingPunct="0">
              <a:buFont typeface="Arial" pitchFamily="34" charset="0"/>
              <a:buChar char="•"/>
              <a:defRPr/>
            </a:pPr>
            <a:r>
              <a:rPr lang="en-US" sz="1440" dirty="0"/>
              <a:t> Elective </a:t>
            </a:r>
          </a:p>
          <a:p>
            <a:pPr eaLnBrk="0" hangingPunct="0">
              <a:buFont typeface="Arial" pitchFamily="34" charset="0"/>
              <a:buChar char="•"/>
              <a:defRPr/>
            </a:pPr>
            <a:r>
              <a:rPr lang="en-US" sz="1440" dirty="0"/>
              <a:t> New releases</a:t>
            </a:r>
          </a:p>
          <a:p>
            <a:pPr eaLnBrk="0" hangingPunct="0">
              <a:buFont typeface="Arial" pitchFamily="34" charset="0"/>
              <a:buChar char="•"/>
              <a:defRPr/>
            </a:pPr>
            <a:r>
              <a:rPr lang="en-US" sz="1440" dirty="0"/>
              <a:t> Minor upgrades</a:t>
            </a:r>
          </a:p>
          <a:p>
            <a:pPr eaLnBrk="0" hangingPunct="0">
              <a:buFont typeface="Arial" pitchFamily="34" charset="0"/>
              <a:buChar char="•"/>
              <a:defRPr/>
            </a:pPr>
            <a:r>
              <a:rPr lang="en-US" sz="1440" dirty="0"/>
              <a:t> Activation of SW &amp; Enhancement Packs</a:t>
            </a:r>
          </a:p>
          <a:p>
            <a:pPr eaLnBrk="0" hangingPunct="0">
              <a:buFont typeface="Arial" pitchFamily="34" charset="0"/>
              <a:buChar char="•"/>
              <a:defRPr/>
            </a:pPr>
            <a:r>
              <a:rPr lang="en-US" sz="1440" dirty="0"/>
              <a:t>Testing</a:t>
            </a:r>
          </a:p>
          <a:p>
            <a:pPr eaLnBrk="0" hangingPunct="0">
              <a:defRPr/>
            </a:pPr>
            <a:endParaRPr lang="en-US" sz="1440" dirty="0"/>
          </a:p>
        </p:txBody>
      </p:sp>
      <p:sp>
        <p:nvSpPr>
          <p:cNvPr id="7" name="Can 6"/>
          <p:cNvSpPr/>
          <p:nvPr/>
        </p:nvSpPr>
        <p:spPr bwMode="auto">
          <a:xfrm>
            <a:off x="9658350" y="2217474"/>
            <a:ext cx="2722246" cy="3992880"/>
          </a:xfrm>
          <a:prstGeom prst="can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itchFamily="34" charset="0"/>
              <a:buChar char="•"/>
              <a:defRPr/>
            </a:pPr>
            <a:r>
              <a:rPr lang="en-US" sz="1440" dirty="0"/>
              <a:t> Large Enhancements (greater than 160 productive hours)</a:t>
            </a:r>
          </a:p>
          <a:p>
            <a:pPr eaLnBrk="0" hangingPunct="0">
              <a:buFont typeface="Arial" pitchFamily="34" charset="0"/>
              <a:buChar char="•"/>
              <a:defRPr/>
            </a:pPr>
            <a:r>
              <a:rPr lang="en-US" sz="1440" dirty="0"/>
              <a:t> Projects </a:t>
            </a:r>
          </a:p>
          <a:p>
            <a:pPr eaLnBrk="0" hangingPunct="0">
              <a:buFont typeface="Arial" pitchFamily="34" charset="0"/>
              <a:buChar char="•"/>
              <a:defRPr/>
            </a:pPr>
            <a:r>
              <a:rPr lang="en-US" sz="1440" dirty="0"/>
              <a:t> Discretionary</a:t>
            </a:r>
          </a:p>
          <a:p>
            <a:pPr eaLnBrk="0" hangingPunct="0">
              <a:buFont typeface="Arial" pitchFamily="34" charset="0"/>
              <a:buChar char="•"/>
              <a:defRPr/>
            </a:pPr>
            <a:r>
              <a:rPr lang="en-US" sz="1440" dirty="0"/>
              <a:t> Potential to bundle multiple Enhancements</a:t>
            </a:r>
          </a:p>
          <a:p>
            <a:pPr eaLnBrk="0" hangingPunct="0">
              <a:buFont typeface="Arial" pitchFamily="34" charset="0"/>
              <a:buChar char="•"/>
              <a:defRPr/>
            </a:pPr>
            <a:r>
              <a:rPr lang="en-US" sz="1440" dirty="0"/>
              <a:t> Potential to break up larger enhancements into smaller enhancements. </a:t>
            </a:r>
          </a:p>
          <a:p>
            <a:pPr eaLnBrk="0" hangingPunct="0">
              <a:buFont typeface="Arial" pitchFamily="34" charset="0"/>
              <a:buChar char="•"/>
              <a:defRPr/>
            </a:pPr>
            <a:r>
              <a:rPr lang="en-US" sz="1440" dirty="0"/>
              <a:t> Major Upgrades</a:t>
            </a:r>
          </a:p>
          <a:p>
            <a:pPr eaLnBrk="0" hangingPunct="0">
              <a:buFont typeface="Arial" pitchFamily="34" charset="0"/>
              <a:buChar char="•"/>
              <a:defRPr/>
            </a:pPr>
            <a:r>
              <a:rPr lang="en-US" sz="1440" dirty="0"/>
              <a:t> New capabilities / applications</a:t>
            </a:r>
          </a:p>
          <a:p>
            <a:pPr eaLnBrk="0" hangingPunct="0">
              <a:buFont typeface="Arial" pitchFamily="34" charset="0"/>
              <a:buChar char="•"/>
              <a:defRPr/>
            </a:pPr>
            <a:r>
              <a:rPr lang="en-US" sz="1440" dirty="0"/>
              <a:t> Testing </a:t>
            </a:r>
          </a:p>
        </p:txBody>
      </p:sp>
      <p:sp>
        <p:nvSpPr>
          <p:cNvPr id="8" name="Left-Right Arrow 16"/>
          <p:cNvSpPr>
            <a:spLocks noChangeArrowheads="1"/>
          </p:cNvSpPr>
          <p:nvPr/>
        </p:nvSpPr>
        <p:spPr bwMode="auto">
          <a:xfrm>
            <a:off x="2371726" y="1097280"/>
            <a:ext cx="4709160" cy="802006"/>
          </a:xfrm>
          <a:prstGeom prst="leftRightArrow">
            <a:avLst>
              <a:gd name="adj1" fmla="val 50000"/>
              <a:gd name="adj2" fmla="val 49964"/>
            </a:avLst>
          </a:prstGeom>
          <a:gradFill rotWithShape="0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/>
          </a:gra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80" dirty="0"/>
              <a:t>Application Maintenance &amp; Support</a:t>
            </a:r>
          </a:p>
        </p:txBody>
      </p:sp>
      <p:sp>
        <p:nvSpPr>
          <p:cNvPr id="9" name="Left-Right Arrow 17"/>
          <p:cNvSpPr>
            <a:spLocks noChangeArrowheads="1"/>
          </p:cNvSpPr>
          <p:nvPr/>
        </p:nvSpPr>
        <p:spPr bwMode="auto">
          <a:xfrm>
            <a:off x="7179946" y="1108710"/>
            <a:ext cx="5092064" cy="802006"/>
          </a:xfrm>
          <a:prstGeom prst="leftRightArrow">
            <a:avLst>
              <a:gd name="adj1" fmla="val 50000"/>
              <a:gd name="adj2" fmla="val 49970"/>
            </a:avLst>
          </a:prstGeom>
          <a:gradFill rotWithShape="0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/>
          </a:gra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80" dirty="0"/>
              <a:t>Application Development 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2667001" y="6915205"/>
            <a:ext cx="9147810" cy="49149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en-US" sz="2160" dirty="0"/>
              <a:t>Cross Functional &amp; Governance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2653666" y="6311320"/>
            <a:ext cx="9174480" cy="50292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en-US" sz="2160" dirty="0"/>
              <a:t>Tools &amp; Enablement Technology</a:t>
            </a:r>
          </a:p>
        </p:txBody>
      </p:sp>
      <p:sp>
        <p:nvSpPr>
          <p:cNvPr id="14" name="TextBox 17"/>
          <p:cNvSpPr txBox="1">
            <a:spLocks noChangeArrowheads="1"/>
          </p:cNvSpPr>
          <p:nvPr/>
        </p:nvSpPr>
        <p:spPr bwMode="auto">
          <a:xfrm>
            <a:off x="2803366" y="2300130"/>
            <a:ext cx="1415772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160" dirty="0"/>
              <a:t>Fixed Fee</a:t>
            </a:r>
          </a:p>
        </p:txBody>
      </p:sp>
      <p:sp>
        <p:nvSpPr>
          <p:cNvPr id="15" name="TextBox 18"/>
          <p:cNvSpPr txBox="1">
            <a:spLocks noChangeArrowheads="1"/>
          </p:cNvSpPr>
          <p:nvPr/>
        </p:nvSpPr>
        <p:spPr bwMode="auto">
          <a:xfrm>
            <a:off x="6078856" y="2270814"/>
            <a:ext cx="2291012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160" dirty="0"/>
              <a:t>Defined Capacity</a:t>
            </a:r>
          </a:p>
        </p:txBody>
      </p:sp>
      <p:sp>
        <p:nvSpPr>
          <p:cNvPr id="16" name="TextBox 19"/>
          <p:cNvSpPr txBox="1">
            <a:spLocks noChangeArrowheads="1"/>
          </p:cNvSpPr>
          <p:nvPr/>
        </p:nvSpPr>
        <p:spPr bwMode="auto">
          <a:xfrm>
            <a:off x="9963150" y="2286951"/>
            <a:ext cx="2291012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160" dirty="0"/>
              <a:t>Defined Capacity</a:t>
            </a:r>
          </a:p>
        </p:txBody>
      </p:sp>
    </p:spTree>
    <p:extLst>
      <p:ext uri="{BB962C8B-B14F-4D97-AF65-F5344CB8AC3E}">
        <p14:creationId xmlns:p14="http://schemas.microsoft.com/office/powerpoint/2010/main" val="178777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064" y="182881"/>
            <a:ext cx="13704514" cy="1389381"/>
          </a:xfrm>
        </p:spPr>
        <p:txBody>
          <a:bodyPr/>
          <a:lstStyle/>
          <a:p>
            <a:r>
              <a:rPr lang="en-US" sz="4800" dirty="0"/>
              <a:t>Attributes of a </a:t>
            </a:r>
            <a:r>
              <a:rPr lang="en-US" sz="4800" dirty="0" smtClean="0"/>
              <a:t>Managed Services </a:t>
            </a:r>
            <a:r>
              <a:rPr lang="en-US" sz="4800" dirty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387" y="1603832"/>
            <a:ext cx="13704512" cy="5618480"/>
          </a:xfrm>
        </p:spPr>
        <p:txBody>
          <a:bodyPr/>
          <a:lstStyle/>
          <a:p>
            <a:pPr lvl="1"/>
            <a:r>
              <a:rPr lang="en-US" dirty="0"/>
              <a:t>U</a:t>
            </a:r>
            <a:r>
              <a:rPr lang="en-US" dirty="0" smtClean="0"/>
              <a:t>sing </a:t>
            </a:r>
            <a:r>
              <a:rPr lang="en-US" dirty="0"/>
              <a:t>M</a:t>
            </a:r>
            <a:r>
              <a:rPr lang="en-US" dirty="0" smtClean="0"/>
              <a:t>etrics </a:t>
            </a:r>
            <a:r>
              <a:rPr lang="en-US" dirty="0"/>
              <a:t>and </a:t>
            </a:r>
            <a:r>
              <a:rPr lang="en-US" dirty="0" smtClean="0"/>
              <a:t>SLAs</a:t>
            </a:r>
            <a:endParaRPr lang="en-US" dirty="0"/>
          </a:p>
          <a:p>
            <a:pPr lvl="2"/>
            <a:r>
              <a:rPr lang="en-US" sz="2800" dirty="0" smtClean="0"/>
              <a:t> </a:t>
            </a:r>
            <a:r>
              <a:rPr lang="en-US" dirty="0"/>
              <a:t>Development Metrics </a:t>
            </a:r>
          </a:p>
          <a:p>
            <a:pPr lvl="3"/>
            <a:r>
              <a:rPr lang="en-US" dirty="0"/>
              <a:t>Timeliness </a:t>
            </a:r>
          </a:p>
          <a:p>
            <a:pPr lvl="3"/>
            <a:r>
              <a:rPr lang="en-US" dirty="0" smtClean="0"/>
              <a:t>Cost</a:t>
            </a:r>
            <a:endParaRPr lang="en-US" dirty="0"/>
          </a:p>
          <a:p>
            <a:pPr lvl="3"/>
            <a:r>
              <a:rPr lang="en-US" dirty="0" smtClean="0"/>
              <a:t>Scope </a:t>
            </a:r>
            <a:endParaRPr lang="en-US" dirty="0"/>
          </a:p>
          <a:p>
            <a:pPr lvl="3"/>
            <a:r>
              <a:rPr lang="en-US" dirty="0" smtClean="0"/>
              <a:t>Quality and Customer </a:t>
            </a:r>
            <a:r>
              <a:rPr lang="en-US" dirty="0"/>
              <a:t>Satisfaction 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upport</a:t>
            </a:r>
            <a:r>
              <a:rPr lang="en-US" sz="2800" dirty="0" smtClean="0"/>
              <a:t> </a:t>
            </a:r>
            <a:r>
              <a:rPr lang="en-US" sz="2800" dirty="0"/>
              <a:t>Metrics </a:t>
            </a:r>
          </a:p>
          <a:p>
            <a:pPr lvl="3"/>
            <a:r>
              <a:rPr lang="en-US" dirty="0" smtClean="0"/>
              <a:t>Incident Response </a:t>
            </a:r>
            <a:r>
              <a:rPr lang="en-US" dirty="0"/>
              <a:t>Time </a:t>
            </a:r>
          </a:p>
          <a:p>
            <a:pPr lvl="3"/>
            <a:r>
              <a:rPr lang="en-US" dirty="0" smtClean="0"/>
              <a:t>Incident Resolution </a:t>
            </a:r>
            <a:r>
              <a:rPr lang="en-US" dirty="0"/>
              <a:t>Time </a:t>
            </a:r>
          </a:p>
          <a:p>
            <a:pPr lvl="3"/>
            <a:r>
              <a:rPr lang="en-US" dirty="0" smtClean="0"/>
              <a:t>Application Availability</a:t>
            </a:r>
            <a:endParaRPr lang="en-US" dirty="0"/>
          </a:p>
          <a:p>
            <a:pPr lvl="3"/>
            <a:r>
              <a:rPr lang="en-US" dirty="0" smtClean="0"/>
              <a:t>Quality and Customer Satisfaction</a:t>
            </a:r>
            <a:endParaRPr lang="en-US" dirty="0"/>
          </a:p>
          <a:p>
            <a:pPr lvl="3"/>
            <a:endParaRPr lang="en-US" sz="1800" dirty="0"/>
          </a:p>
          <a:p>
            <a:pPr lvl="2"/>
            <a:endParaRPr lang="en-US" sz="1600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806FC2-4D6A-496E-A065-97AB17654DD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390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Service Level Management</a:t>
            </a:r>
            <a:endParaRPr lang="en-US" sz="44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5875" y="1673863"/>
          <a:ext cx="13471525" cy="56413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22725"/>
                <a:gridCol w="6019800"/>
                <a:gridCol w="1461730"/>
                <a:gridCol w="983635"/>
                <a:gridCol w="983635"/>
              </a:tblGrid>
              <a:tr h="12330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Support Metric Grouping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Service Level Description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Service Level Class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Minimum Service Level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Expected Service Level 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385337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800" b="1" u="sng" strike="noStrike" dirty="0">
                          <a:effectLst/>
                          <a:hlinkClick r:id="rId2" action="ppaction://hlinkfile"/>
                        </a:rPr>
                        <a:t>Incident Management</a:t>
                      </a:r>
                      <a:endParaRPr lang="en-US" sz="1800" b="1" i="0" u="sng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</a:rPr>
                        <a:t>Incident Resolution Timeliness - Priority 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CPI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90%</a:t>
                      </a:r>
                      <a:endParaRPr lang="en-US" sz="1800" b="1" i="0" u="none" strike="noStrike">
                        <a:solidFill>
                          <a:srgbClr val="808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95%</a:t>
                      </a:r>
                      <a:endParaRPr lang="en-US" sz="1800" b="1" i="0" u="none" strike="noStrike">
                        <a:solidFill>
                          <a:srgbClr val="808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3853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</a:rPr>
                        <a:t>Incident Resolution Timeliness - Priority 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CPI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90%</a:t>
                      </a:r>
                      <a:endParaRPr lang="en-US" sz="1800" b="1" i="0" u="none" strike="noStrike">
                        <a:solidFill>
                          <a:srgbClr val="808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95%</a:t>
                      </a:r>
                      <a:endParaRPr lang="en-US" sz="1800" b="1" i="0" u="none" strike="noStrike">
                        <a:solidFill>
                          <a:srgbClr val="808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3853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</a:rPr>
                        <a:t>Incident Resolution Timeliness - Priority 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KPI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90%</a:t>
                      </a:r>
                      <a:endParaRPr lang="en-US" sz="1800" b="1" i="0" u="none" strike="noStrike">
                        <a:solidFill>
                          <a:srgbClr val="808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95%</a:t>
                      </a:r>
                      <a:endParaRPr lang="en-US" sz="1800" b="1" i="0" u="none" strike="noStrike">
                        <a:solidFill>
                          <a:srgbClr val="808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3853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</a:rPr>
                        <a:t>Incident Resolution Timeliness - Priority 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GPI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90%</a:t>
                      </a:r>
                      <a:endParaRPr lang="en-US" sz="1800" b="1" i="0" u="none" strike="noStrike">
                        <a:solidFill>
                          <a:srgbClr val="808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95%</a:t>
                      </a:r>
                      <a:endParaRPr lang="en-US" sz="1800" b="1" i="0" u="none" strike="noStrike">
                        <a:solidFill>
                          <a:srgbClr val="808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3853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</a:rPr>
                        <a:t>Incident Response Timeliness - Tier 1 Applications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KPI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90%</a:t>
                      </a:r>
                      <a:endParaRPr lang="en-US" sz="1800" b="1" i="0" u="none" strike="noStrike">
                        <a:solidFill>
                          <a:srgbClr val="808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95%</a:t>
                      </a:r>
                      <a:endParaRPr lang="en-US" sz="1800" b="1" i="0" u="none" strike="noStrike">
                        <a:solidFill>
                          <a:srgbClr val="808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3853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</a:rPr>
                        <a:t>Incident Response Timeliness - Tier 2 Applications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KPI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90%</a:t>
                      </a:r>
                      <a:endParaRPr lang="en-US" sz="1800" b="1" i="0" u="none" strike="noStrike">
                        <a:solidFill>
                          <a:srgbClr val="808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95%</a:t>
                      </a:r>
                      <a:endParaRPr lang="en-US" sz="1800" b="1" i="0" u="none" strike="noStrike">
                        <a:solidFill>
                          <a:srgbClr val="808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3853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</a:rPr>
                        <a:t>Incident Response Timeliness - Tier 3 Applications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KPI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90%</a:t>
                      </a:r>
                      <a:endParaRPr lang="en-US" sz="1800" b="1" i="0" u="none" strike="noStrike">
                        <a:solidFill>
                          <a:srgbClr val="808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95%</a:t>
                      </a:r>
                      <a:endParaRPr lang="en-US" sz="1800" b="1" i="0" u="none" strike="noStrike">
                        <a:solidFill>
                          <a:srgbClr val="808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3853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</a:rPr>
                        <a:t>Incident Resolution Quality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KPI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90%</a:t>
                      </a:r>
                      <a:endParaRPr lang="en-US" sz="1800" b="1" i="0" u="none" strike="noStrike">
                        <a:solidFill>
                          <a:srgbClr val="808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95%</a:t>
                      </a:r>
                      <a:endParaRPr lang="en-US" sz="1800" b="1" i="0" u="none" strike="noStrike">
                        <a:solidFill>
                          <a:srgbClr val="808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5548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sng" strike="noStrike">
                          <a:effectLst/>
                          <a:hlinkClick r:id="rId2" action="ppaction://hlinkfile"/>
                        </a:rPr>
                        <a:t>Problem Management</a:t>
                      </a:r>
                      <a:endParaRPr lang="en-US" sz="1800" b="1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</a:rPr>
                        <a:t>% Root Cause Analyses completed (Priority 1 &amp; 2 Incidents)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CPI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90%</a:t>
                      </a:r>
                      <a:endParaRPr lang="en-US" sz="1800" b="1" i="0" u="none" strike="noStrike">
                        <a:solidFill>
                          <a:srgbClr val="808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95%</a:t>
                      </a:r>
                      <a:endParaRPr lang="en-US" sz="1800" b="1" i="0" u="none" strike="noStrike">
                        <a:solidFill>
                          <a:srgbClr val="808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38533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1" u="sng" strike="noStrike">
                          <a:effectLst/>
                          <a:hlinkClick r:id="rId2" action="ppaction://hlinkfile"/>
                        </a:rPr>
                        <a:t>App Availability</a:t>
                      </a:r>
                      <a:endParaRPr lang="en-US" sz="1800" b="1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>
                          <a:effectLst/>
                        </a:rPr>
                        <a:t>Application Availability Tier 1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CPI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99.25%</a:t>
                      </a:r>
                      <a:endParaRPr lang="en-US" sz="1800" b="1" i="0" u="none" strike="noStrike" dirty="0">
                        <a:solidFill>
                          <a:srgbClr val="808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99.75%</a:t>
                      </a:r>
                      <a:endParaRPr lang="en-US" sz="1800" b="1" i="0" u="none" strike="noStrike">
                        <a:solidFill>
                          <a:srgbClr val="808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3853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>
                          <a:effectLst/>
                        </a:rPr>
                        <a:t>Application Availability Tier 2 &amp; Tier 3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KPI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98%</a:t>
                      </a:r>
                      <a:endParaRPr lang="en-US" sz="1800" b="1" i="0" u="none" strike="noStrike" dirty="0">
                        <a:solidFill>
                          <a:srgbClr val="808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99%</a:t>
                      </a:r>
                      <a:endParaRPr lang="en-US" sz="1800" b="1" i="0" u="none" strike="noStrike" dirty="0">
                        <a:solidFill>
                          <a:srgbClr val="808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806FC2-4D6A-496E-A065-97AB17654DD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232819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VON Corporate Colors 2013">
      <a:dk1>
        <a:srgbClr val="000000"/>
      </a:dk1>
      <a:lt1>
        <a:srgbClr val="FFFFFF"/>
      </a:lt1>
      <a:dk2>
        <a:srgbClr val="F0EFEE"/>
      </a:dk2>
      <a:lt2>
        <a:srgbClr val="96004F"/>
      </a:lt2>
      <a:accent1>
        <a:srgbClr val="7F7870"/>
      </a:accent1>
      <a:accent2>
        <a:srgbClr val="1D3969"/>
      </a:accent2>
      <a:accent3>
        <a:srgbClr val="00AEEF"/>
      </a:accent3>
      <a:accent4>
        <a:srgbClr val="7259AE"/>
      </a:accent4>
      <a:accent5>
        <a:srgbClr val="EC008C"/>
      </a:accent5>
      <a:accent6>
        <a:srgbClr val="A1CD3A"/>
      </a:accent6>
      <a:hlink>
        <a:srgbClr val="E94436"/>
      </a:hlink>
      <a:folHlink>
        <a:srgbClr val="863CD8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 w="25400" cap="flat" cmpd="sng" algn="ctr">
          <a:noFill/>
          <a:prstDash val="solid"/>
        </a:ln>
        <a:effectLst/>
      </a:spPr>
      <a:bodyPr lIns="146304" tIns="73152" rIns="146304" bIns="73152" anchor="ctr"/>
      <a:lstStyle>
        <a:defPPr marL="0" marR="0" indent="0" algn="ctr" defTabSz="146304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kern="0" cap="none" spc="0" normalizeH="0" baseline="0">
            <a:ln>
              <a:noFill/>
            </a:ln>
            <a:solidFill>
              <a:srgbClr val="141313"/>
            </a:solidFill>
            <a:effectLst/>
            <a:uLnTx/>
            <a:uFillTx/>
            <a:latin typeface="Times New Roman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1516CC72F181468043E418F601503C" ma:contentTypeVersion="1" ma:contentTypeDescription="Create a new document." ma:contentTypeScope="" ma:versionID="22192ef40ca0e4421ce023278a995061">
  <xsd:schema xmlns:xsd="http://www.w3.org/2001/XMLSchema" xmlns:p="http://schemas.microsoft.com/office/2006/metadata/properties" targetNamespace="http://schemas.microsoft.com/office/2006/metadata/properties" ma:root="true" ma:fieldsID="957d2f967a81bdc4d93fb6d90a9eba3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LongProperties xmlns="http://schemas.microsoft.com/office/2006/metadata/longProperties"/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323672F-4909-41EA-8648-F040E177BF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B919DAFA-0343-479A-897D-520055E364A5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44EE0A68-7A06-4B20-84DF-C2FF39AE97A2}">
  <ds:schemaRefs>
    <ds:schemaRef ds:uri="http://www.w3.org/XML/1998/namespace"/>
    <ds:schemaRef ds:uri="http://purl.org/dc/dcmitype/"/>
    <ds:schemaRef ds:uri="http://schemas.microsoft.com/office/2006/documentManagement/type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customXml/itemProps4.xml><?xml version="1.0" encoding="utf-8"?>
<ds:datastoreItem xmlns:ds="http://schemas.openxmlformats.org/officeDocument/2006/customXml" ds:itemID="{5893FFB3-D52E-4C5A-A5E3-3F908E05A0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14783</TotalTime>
  <Words>2801</Words>
  <Application>Microsoft Office PowerPoint</Application>
  <PresentationFormat>Custom</PresentationFormat>
  <Paragraphs>1662</Paragraphs>
  <Slides>35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51" baseType="lpstr">
      <vt:lpstr>Arial Unicode MS</vt:lpstr>
      <vt:lpstr>Didot</vt:lpstr>
      <vt:lpstr>MS Mincho</vt:lpstr>
      <vt:lpstr>ＭＳ Ｐゴシック</vt:lpstr>
      <vt:lpstr>ＭＳ Ｐゴシック</vt:lpstr>
      <vt:lpstr>宋体</vt:lpstr>
      <vt:lpstr>Arial</vt:lpstr>
      <vt:lpstr>Arial narrow</vt:lpstr>
      <vt:lpstr>Arial narrow</vt:lpstr>
      <vt:lpstr>Calibri</vt:lpstr>
      <vt:lpstr>Tahoma</vt:lpstr>
      <vt:lpstr>Times New Roman</vt:lpstr>
      <vt:lpstr>Trebuchet MS</vt:lpstr>
      <vt:lpstr>Wingdings</vt:lpstr>
      <vt:lpstr>Advantage</vt:lpstr>
      <vt:lpstr>Clip</vt:lpstr>
      <vt:lpstr>January 2015</vt:lpstr>
      <vt:lpstr>Agenda</vt:lpstr>
      <vt:lpstr>Transition Objective</vt:lpstr>
      <vt:lpstr>What is Managed Services</vt:lpstr>
      <vt:lpstr>Sourcing models have evolved with increasing sourcing maturity demanded by clients</vt:lpstr>
      <vt:lpstr>Attributes of a Managed Services Model  </vt:lpstr>
      <vt:lpstr>Alignment of Scope and Pricing</vt:lpstr>
      <vt:lpstr>Attributes of a Managed Services Model</vt:lpstr>
      <vt:lpstr>Service Level Management</vt:lpstr>
      <vt:lpstr>Elements of a Work Order</vt:lpstr>
      <vt:lpstr>How Do We Get There</vt:lpstr>
      <vt:lpstr>Transition Structure &amp; Roles</vt:lpstr>
      <vt:lpstr>Transition Teams</vt:lpstr>
      <vt:lpstr>Communications Plan</vt:lpstr>
      <vt:lpstr>Transition Timeline (Project Plan with task owner) </vt:lpstr>
      <vt:lpstr>Transition Timeline (Project Plan Functional) </vt:lpstr>
      <vt:lpstr>Transition Timeline – Australia/New Zealand </vt:lpstr>
      <vt:lpstr>Transition Timeline - China </vt:lpstr>
      <vt:lpstr>Transition Timeline - Taiwan </vt:lpstr>
      <vt:lpstr>Knowledge Transfer</vt:lpstr>
      <vt:lpstr>Transition Planning Phase</vt:lpstr>
      <vt:lpstr>Application Data Requirements Preparation for KT</vt:lpstr>
      <vt:lpstr>Transition process</vt:lpstr>
      <vt:lpstr>Transition Objectives by Phase</vt:lpstr>
      <vt:lpstr>Expectations during Transition</vt:lpstr>
      <vt:lpstr>KT Status Reporting</vt:lpstr>
      <vt:lpstr>Post Session(s)</vt:lpstr>
      <vt:lpstr>KT Acceptance Template</vt:lpstr>
      <vt:lpstr>KT Rating Questions</vt:lpstr>
      <vt:lpstr>Acceptance Criteria for Secondary/Primary Support</vt:lpstr>
      <vt:lpstr>Transition Completion Acceptance Criteria</vt:lpstr>
      <vt:lpstr>Risk Management</vt:lpstr>
      <vt:lpstr>Transition Status and Management Meetings</vt:lpstr>
      <vt:lpstr>Immediate Next Steps</vt:lpstr>
      <vt:lpstr>Thank You</vt:lpstr>
    </vt:vector>
  </TitlesOfParts>
  <Company>Avon Products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Avon Products</dc:creator>
  <cp:lastModifiedBy>Sam Hu/Other/Consultant</cp:lastModifiedBy>
  <cp:revision>898</cp:revision>
  <cp:lastPrinted>2013-07-25T12:09:05Z</cp:lastPrinted>
  <dcterms:created xsi:type="dcterms:W3CDTF">2013-01-15T16:22:14Z</dcterms:created>
  <dcterms:modified xsi:type="dcterms:W3CDTF">2015-01-15T10:25:53Z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ContentTypeId">
    <vt:lpwstr>0x010100DB1516CC72F181468043E418F601503C</vt:lpwstr>
  </property>
</Properties>
</file>