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E2D3B-6ED2-45FF-985D-E87D6B2F594A}" type="datetimeFigureOut">
              <a:rPr lang="en-GB" smtClean="0"/>
              <a:t>01/03/2024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31BAD-9251-432F-9FE9-4E9FD80DD2EE}" type="slidenum">
              <a:rPr lang="en-GB" smtClean="0"/>
              <a:t>‹#›</a:t>
            </a:fld>
            <a:endParaRPr lang="en-GB"/>
          </a:p>
        </p:txBody>
      </p:sp>
    </p:spTree>
    <p:extLst>
      <p:ext uri="{BB962C8B-B14F-4D97-AF65-F5344CB8AC3E}">
        <p14:creationId xmlns:p14="http://schemas.microsoft.com/office/powerpoint/2010/main" val="298958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3745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Identify patterns and spot outliers to quickly identify claim fraud in real-time using ml and ai algorithms</a:t>
            </a:r>
          </a:p>
        </p:txBody>
      </p:sp>
    </p:spTree>
    <p:extLst>
      <p:ext uri="{BB962C8B-B14F-4D97-AF65-F5344CB8AC3E}">
        <p14:creationId xmlns:p14="http://schemas.microsoft.com/office/powerpoint/2010/main" val="335027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More robust customer segmentation based on AI/ML algorithms for targeted, efficient customer servicing</a:t>
            </a:r>
          </a:p>
        </p:txBody>
      </p:sp>
    </p:spTree>
    <p:extLst>
      <p:ext uri="{BB962C8B-B14F-4D97-AF65-F5344CB8AC3E}">
        <p14:creationId xmlns:p14="http://schemas.microsoft.com/office/powerpoint/2010/main" val="96272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Identifying and taking corrective measures using advanced analytics to retain customers</a:t>
            </a:r>
          </a:p>
        </p:txBody>
      </p:sp>
    </p:spTree>
    <p:extLst>
      <p:ext uri="{BB962C8B-B14F-4D97-AF65-F5344CB8AC3E}">
        <p14:creationId xmlns:p14="http://schemas.microsoft.com/office/powerpoint/2010/main" val="2916029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a:t>
            </a:r>
            <a:r>
              <a:rPr lang="en-GB" err="1"/>
              <a:t>www.advancedsciencenews.com</a:t>
            </a:r>
            <a:r>
              <a:rPr lang="en-GB"/>
              <a:t>/hey-</a:t>
            </a:r>
            <a:r>
              <a:rPr lang="en-GB" err="1"/>
              <a:t>insurebot</a:t>
            </a:r>
            <a:r>
              <a:rPr lang="en-GB"/>
              <a:t>-what-do-</a:t>
            </a:r>
            <a:r>
              <a:rPr lang="en-GB" err="1"/>
              <a:t>i</a:t>
            </a:r>
            <a:r>
              <a:rPr lang="en-GB"/>
              <a:t>-need-to-buy-to-protect-myself/ </a:t>
            </a:r>
          </a:p>
          <a:p>
            <a:endParaRPr lang="en-GB"/>
          </a:p>
          <a:p>
            <a:pPr algn="l"/>
            <a:r>
              <a:rPr lang="en-GB" sz="900" b="0" i="0">
                <a:effectLst/>
                <a:latin typeface="Neue Haas Grotesk Text Pro" panose="020B0504020202020204" pitchFamily="34" charset="77"/>
              </a:rPr>
              <a:t>There are several appropriate machine learning algorithms for a recommendation engine. Common choices include:</a:t>
            </a:r>
          </a:p>
          <a:p>
            <a:pPr algn="l"/>
            <a:endParaRPr lang="en-GB" sz="900" b="0" i="0">
              <a:effectLst/>
              <a:latin typeface="Neue Haas Grotesk Text Pro" panose="020B0504020202020204" pitchFamily="34" charset="77"/>
            </a:endParaRPr>
          </a:p>
          <a:p>
            <a:pPr marL="171450" indent="-171450" algn="l">
              <a:buFont typeface="Arial" panose="020B0604020202020204" pitchFamily="34" charset="0"/>
              <a:buChar char="•"/>
            </a:pPr>
            <a:r>
              <a:rPr lang="en-GB" sz="900" b="1" i="0">
                <a:effectLst/>
                <a:latin typeface="Neue Haas Grotesk Text Pro" panose="020B0504020202020204" pitchFamily="34" charset="77"/>
              </a:rPr>
              <a:t>Collaborative Filtering: </a:t>
            </a:r>
            <a:r>
              <a:rPr lang="en-GB" sz="900" b="0" i="0">
                <a:effectLst/>
                <a:latin typeface="Neue Haas Grotesk Text Pro" panose="020B0504020202020204" pitchFamily="34" charset="77"/>
              </a:rPr>
              <a:t>This method recommends products based on the behaviour and preferences of similar customers.</a:t>
            </a:r>
          </a:p>
          <a:p>
            <a:pPr marL="628650" lvl="1" indent="-171450">
              <a:buFont typeface="Arial" panose="020B0604020202020204" pitchFamily="34" charset="0"/>
              <a:buChar char="•"/>
            </a:pPr>
            <a:r>
              <a:rPr lang="en-GB" sz="900" b="1" i="0">
                <a:solidFill>
                  <a:srgbClr val="242424"/>
                </a:solidFill>
                <a:effectLst/>
                <a:latin typeface="Neue Haas Grotesk Text Pro" panose="020B0504020202020204" pitchFamily="34" charset="77"/>
              </a:rPr>
              <a:t>User-Based</a:t>
            </a:r>
            <a:r>
              <a:rPr lang="en-GB" sz="900" b="0" i="0">
                <a:solidFill>
                  <a:srgbClr val="242424"/>
                </a:solidFill>
                <a:effectLst/>
                <a:latin typeface="Neue Haas Grotesk Text Pro" panose="020B0504020202020204" pitchFamily="34" charset="77"/>
              </a:rPr>
              <a:t> </a:t>
            </a:r>
            <a:r>
              <a:rPr lang="en-GB" sz="900">
                <a:solidFill>
                  <a:srgbClr val="242424"/>
                </a:solidFill>
                <a:latin typeface="Neue Haas Grotesk Text Pro" panose="020B0504020202020204" pitchFamily="34" charset="77"/>
              </a:rPr>
              <a:t>- </a:t>
            </a:r>
            <a:r>
              <a:rPr lang="en-GB" sz="900" b="0" i="0">
                <a:solidFill>
                  <a:srgbClr val="242424"/>
                </a:solidFill>
                <a:effectLst/>
                <a:latin typeface="Neue Haas Grotesk Text Pro" panose="020B0504020202020204" pitchFamily="34" charset="77"/>
              </a:rPr>
              <a:t>Recommends items based on the preferences of users who are similar to the target user.</a:t>
            </a:r>
          </a:p>
          <a:p>
            <a:pPr marL="628650" lvl="1" indent="-171450">
              <a:buFont typeface="Arial" panose="020B0604020202020204" pitchFamily="34" charset="0"/>
              <a:buChar char="•"/>
            </a:pPr>
            <a:r>
              <a:rPr lang="en-GB" sz="900" b="1" i="0">
                <a:solidFill>
                  <a:srgbClr val="242424"/>
                </a:solidFill>
                <a:effectLst/>
                <a:latin typeface="Neue Haas Grotesk Text Pro" panose="020B0504020202020204" pitchFamily="34" charset="77"/>
              </a:rPr>
              <a:t>Item-Based</a:t>
            </a:r>
            <a:r>
              <a:rPr lang="en-GB" sz="900" b="0" i="0">
                <a:solidFill>
                  <a:srgbClr val="242424"/>
                </a:solidFill>
                <a:effectLst/>
                <a:latin typeface="Neue Haas Grotesk Text Pro" panose="020B0504020202020204" pitchFamily="34" charset="77"/>
              </a:rPr>
              <a:t> - Suggests items similar to those a user has already liked or interacted with.</a:t>
            </a:r>
            <a:endParaRPr lang="en-GB" sz="900" b="0" i="0">
              <a:effectLst/>
              <a:latin typeface="Neue Haas Grotesk Text Pro" panose="020B0504020202020204" pitchFamily="34" charset="77"/>
            </a:endParaRPr>
          </a:p>
          <a:p>
            <a:pPr marL="171450" indent="-171450" algn="l">
              <a:buFont typeface="Arial" panose="020B0604020202020204" pitchFamily="34" charset="0"/>
              <a:buChar char="•"/>
            </a:pPr>
            <a:r>
              <a:rPr lang="en-GB" sz="900" b="1" i="0">
                <a:effectLst/>
                <a:latin typeface="Neue Haas Grotesk Text Pro" panose="020B0504020202020204" pitchFamily="34" charset="77"/>
              </a:rPr>
              <a:t>Content-Based Filtering: </a:t>
            </a:r>
            <a:r>
              <a:rPr lang="en-GB" sz="900" b="0" i="0">
                <a:effectLst/>
                <a:latin typeface="Neue Haas Grotesk Text Pro" panose="020B0504020202020204" pitchFamily="34" charset="77"/>
              </a:rPr>
              <a:t>Recommends products based on the attributes and characteristics of the insurance policies.</a:t>
            </a:r>
          </a:p>
          <a:p>
            <a:pPr marL="171450" indent="-171450" algn="l">
              <a:buFont typeface="Arial" panose="020B0604020202020204" pitchFamily="34" charset="0"/>
              <a:buChar char="•"/>
            </a:pPr>
            <a:r>
              <a:rPr lang="en-GB" sz="900" b="1" i="0">
                <a:effectLst/>
                <a:latin typeface="Neue Haas Grotesk Text Pro" panose="020B0504020202020204" pitchFamily="34" charset="77"/>
              </a:rPr>
              <a:t>Hybrid Models: </a:t>
            </a:r>
            <a:r>
              <a:rPr lang="en-GB" sz="900" b="0" i="0">
                <a:effectLst/>
                <a:latin typeface="Neue Haas Grotesk Text Pro" panose="020B0504020202020204" pitchFamily="34" charset="77"/>
              </a:rPr>
              <a:t>Combine collaborative filtering and content-based filtering for more accurate recommendations.</a:t>
            </a:r>
          </a:p>
          <a:p>
            <a:pPr algn="l"/>
            <a:endParaRPr lang="en-GB" sz="900" b="0" i="0">
              <a:solidFill>
                <a:srgbClr val="242424"/>
              </a:solidFill>
              <a:effectLst/>
              <a:latin typeface="Neue Haas Grotesk Text Pro" panose="020B0504020202020204" pitchFamily="34" charset="77"/>
            </a:endParaRPr>
          </a:p>
          <a:p>
            <a:endParaRPr lang="en-GB"/>
          </a:p>
        </p:txBody>
      </p:sp>
    </p:spTree>
    <p:extLst>
      <p:ext uri="{BB962C8B-B14F-4D97-AF65-F5344CB8AC3E}">
        <p14:creationId xmlns:p14="http://schemas.microsoft.com/office/powerpoint/2010/main" val="2546134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Remove entry barrier attract customers and reduce human error and bias through data-driven underwriting process</a:t>
            </a:r>
          </a:p>
        </p:txBody>
      </p:sp>
    </p:spTree>
    <p:extLst>
      <p:ext uri="{BB962C8B-B14F-4D97-AF65-F5344CB8AC3E}">
        <p14:creationId xmlns:p14="http://schemas.microsoft.com/office/powerpoint/2010/main" val="2078040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Dynamic UBI offering tailored to the behaviour of individual consumers that can adapt to individual’s </a:t>
            </a:r>
            <a:r>
              <a:rPr lang="en-GB" err="1"/>
              <a:t>behavioral</a:t>
            </a:r>
            <a:r>
              <a:rPr lang="en-GB"/>
              <a:t> patterns</a:t>
            </a:r>
          </a:p>
          <a:p>
            <a:endParaRPr lang="en-GB"/>
          </a:p>
          <a:p>
            <a:pPr algn="l"/>
            <a:r>
              <a:rPr lang="en-GB" sz="1400" b="0" i="0">
                <a:effectLst/>
                <a:latin typeface="Neue Haas Grotesk Text Pro" panose="020B0504020202020204" pitchFamily="34" charset="77"/>
              </a:rPr>
              <a:t>Choose the appropriate pricing algorithm based on the specific context and objectives during discovery phase. Some common algorithms and techniques include:</a:t>
            </a:r>
          </a:p>
          <a:p>
            <a:pPr marL="171450" indent="-171450" algn="l">
              <a:buFont typeface="Arial" panose="020B0604020202020204" pitchFamily="34" charset="0"/>
              <a:buChar char="•"/>
            </a:pPr>
            <a:r>
              <a:rPr lang="en-GB" sz="1400" b="1" i="0">
                <a:effectLst/>
                <a:latin typeface="Neue Haas Grotesk Text Pro" panose="020B0504020202020204" pitchFamily="34" charset="77"/>
              </a:rPr>
              <a:t>Reinforcement Learning</a:t>
            </a:r>
            <a:r>
              <a:rPr lang="en-GB" sz="1400" b="0" i="0">
                <a:effectLst/>
                <a:latin typeface="Neue Haas Grotesk Text Pro" panose="020B0504020202020204" pitchFamily="34" charset="77"/>
              </a:rPr>
              <a:t>: The pricing algorithm learns to make pricing decisions that maximize profits over time</a:t>
            </a:r>
            <a:endParaRPr lang="en-GB" sz="1400">
              <a:latin typeface="Neue Haas Grotesk Text Pro" panose="020B0504020202020204" pitchFamily="34" charset="77"/>
            </a:endParaRPr>
          </a:p>
          <a:p>
            <a:pPr marL="171450" indent="-171450" algn="l">
              <a:buFont typeface="Arial" panose="020B0604020202020204" pitchFamily="34" charset="0"/>
              <a:buChar char="•"/>
            </a:pPr>
            <a:r>
              <a:rPr lang="en-GB" sz="1400" b="1" i="0">
                <a:effectLst/>
                <a:latin typeface="Neue Haas Grotesk Text Pro" panose="020B0504020202020204" pitchFamily="34" charset="77"/>
              </a:rPr>
              <a:t>Machine Learning Models</a:t>
            </a:r>
            <a:r>
              <a:rPr lang="en-GB" sz="1400" b="0" i="0">
                <a:effectLst/>
                <a:latin typeface="Neue Haas Grotesk Text Pro" panose="020B0504020202020204" pitchFamily="34" charset="77"/>
              </a:rPr>
              <a:t>: Supervised and unsupervised machine learning models can be used for price prediction and optimization.</a:t>
            </a:r>
          </a:p>
          <a:p>
            <a:pPr marL="171450" indent="-171450" algn="l">
              <a:buFont typeface="Arial" panose="020B0604020202020204" pitchFamily="34" charset="0"/>
              <a:buChar char="•"/>
            </a:pPr>
            <a:r>
              <a:rPr lang="en-GB" sz="1400" b="1" i="0">
                <a:effectLst/>
                <a:latin typeface="Neue Haas Grotesk Text Pro" panose="020B0504020202020204" pitchFamily="34" charset="77"/>
              </a:rPr>
              <a:t>Time Series Analysis</a:t>
            </a:r>
            <a:r>
              <a:rPr lang="en-GB" sz="1400" b="0" i="0">
                <a:effectLst/>
                <a:latin typeface="Neue Haas Grotesk Text Pro" panose="020B0504020202020204" pitchFamily="34" charset="77"/>
              </a:rPr>
              <a:t>: Time series models, such as ARIMA or Exponential Smoothing, can be used to forecast demand and adjust prices accordingly</a:t>
            </a:r>
          </a:p>
          <a:p>
            <a:pPr marL="171450" indent="-171450" algn="l">
              <a:buFont typeface="Arial" panose="020B0604020202020204" pitchFamily="34" charset="0"/>
              <a:buChar char="•"/>
            </a:pPr>
            <a:r>
              <a:rPr lang="en-GB" sz="1400" b="1" i="0">
                <a:effectLst/>
                <a:latin typeface="Neue Haas Grotesk Text Pro" panose="020B0504020202020204" pitchFamily="34" charset="77"/>
              </a:rPr>
              <a:t>Elasticity Models</a:t>
            </a:r>
            <a:r>
              <a:rPr lang="en-GB" sz="1400" b="0" i="0">
                <a:effectLst/>
                <a:latin typeface="Neue Haas Grotesk Text Pro" panose="020B0504020202020204" pitchFamily="34" charset="77"/>
              </a:rPr>
              <a:t>: Estimate price elasticity to understand how changes in price affect demand.</a:t>
            </a:r>
            <a:r>
              <a:rPr lang="en-GB" sz="1400">
                <a:latin typeface="Neue Haas Grotesk Text Pro" panose="020B0504020202020204" pitchFamily="34" charset="77"/>
              </a:rPr>
              <a:t/>
            </a:r>
            <a:br>
              <a:rPr lang="en-GB" sz="1400">
                <a:latin typeface="Neue Haas Grotesk Text Pro" panose="020B0504020202020204" pitchFamily="34" charset="77"/>
              </a:rPr>
            </a:br>
            <a:endParaRPr lang="en-GB" sz="1400">
              <a:latin typeface="Neue Haas Grotesk Text Pro" panose="020B0504020202020204" pitchFamily="34" charset="77"/>
            </a:endParaRPr>
          </a:p>
          <a:p>
            <a:endParaRPr lang="en-GB"/>
          </a:p>
        </p:txBody>
      </p:sp>
    </p:spTree>
    <p:extLst>
      <p:ext uri="{BB962C8B-B14F-4D97-AF65-F5344CB8AC3E}">
        <p14:creationId xmlns:p14="http://schemas.microsoft.com/office/powerpoint/2010/main" val="351230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A06E245-2F47-49A5-A675-80030886903A}"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133757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06E245-2F47-49A5-A675-80030886903A}"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406693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06E245-2F47-49A5-A675-80030886903A}"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331026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352214" y="1504406"/>
            <a:ext cx="11445341" cy="1704634"/>
          </a:xfrm>
          <a:prstGeom prst="rect">
            <a:avLst/>
          </a:prstGeom>
        </p:spPr>
        <p:txBody>
          <a:bodyPr vert="horz" wrap="square" lIns="0" tIns="45720" rIns="91440" bIns="45720" rtlCol="0">
            <a:spAutoFit/>
          </a:bodyPr>
          <a:lstStyle>
            <a:lvl1pPr>
              <a:spcBef>
                <a:spcPts val="667"/>
              </a:spcBef>
              <a:defRPr/>
            </a:lvl1pPr>
            <a:lvl2pPr>
              <a:spcBef>
                <a:spcPts val="400"/>
              </a:spcBef>
              <a:defRPr/>
            </a:lvl2pPr>
            <a:lvl3pPr>
              <a:spcBef>
                <a:spcPts val="267"/>
              </a:spcBef>
              <a:defRPr/>
            </a:lvl3pPr>
            <a:lvl5pPr>
              <a:defRPr sz="1067" b="0" i="0">
                <a:latin typeface="Neue Haas Grotesk Text Pro" panose="020B0504020202020204" pitchFamily="34" charset="77"/>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352213" y="70818"/>
            <a:ext cx="9401387" cy="976588"/>
          </a:xfrm>
          <a:prstGeom prst="rect">
            <a:avLst/>
          </a:prstGeom>
        </p:spPr>
        <p:txBody>
          <a:bodyPr vert="horz" lIns="72000" tIns="0" rIns="91440" bIns="0" rtlCol="0" anchor="ctr">
            <a:normAutofit/>
          </a:bodyPr>
          <a:lstStyle/>
          <a:p>
            <a:pPr lvl="0"/>
            <a:r>
              <a:rPr lang="en-US" dirty="0"/>
              <a:t>Click to add title</a:t>
            </a:r>
          </a:p>
        </p:txBody>
      </p:sp>
      <p:pic>
        <p:nvPicPr>
          <p:cNvPr id="3" name="Graphic 2">
            <a:extLst>
              <a:ext uri="{FF2B5EF4-FFF2-40B4-BE49-F238E27FC236}">
                <a16:creationId xmlns:a16="http://schemas.microsoft.com/office/drawing/2014/main" xmlns="" id="{5FC52AB7-8275-910D-553C-FD5E86632EC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024534" y="-1"/>
            <a:ext cx="2169597" cy="1084799"/>
          </a:xfrm>
          <a:prstGeom prst="rect">
            <a:avLst/>
          </a:prstGeom>
        </p:spPr>
      </p:pic>
    </p:spTree>
    <p:extLst>
      <p:ext uri="{BB962C8B-B14F-4D97-AF65-F5344CB8AC3E}">
        <p14:creationId xmlns:p14="http://schemas.microsoft.com/office/powerpoint/2010/main" val="161890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ay Gradient with P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16C8EF43-ADBA-9B43-B9E5-196B91739129}"/>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sp>
        <p:nvSpPr>
          <p:cNvPr id="5" name="Picture Placeholder 4">
            <a:extLst>
              <a:ext uri="{FF2B5EF4-FFF2-40B4-BE49-F238E27FC236}">
                <a16:creationId xmlns:a16="http://schemas.microsoft.com/office/drawing/2014/main" xmlns="" id="{00F7586B-8A2A-904D-B541-9E31F2F0B7AB}"/>
              </a:ext>
            </a:extLst>
          </p:cNvPr>
          <p:cNvSpPr>
            <a:spLocks noGrp="1"/>
          </p:cNvSpPr>
          <p:nvPr>
            <p:ph type="pic" sz="quarter" idx="10"/>
          </p:nvPr>
        </p:nvSpPr>
        <p:spPr>
          <a:xfrm>
            <a:off x="6096000" y="0"/>
            <a:ext cx="6096000" cy="6858000"/>
          </a:xfrm>
        </p:spPr>
        <p:txBody>
          <a:bodyPr/>
          <a:lstStyle/>
          <a:p>
            <a:r>
              <a:rPr lang="en-US"/>
              <a:t>Click icon to add picture</a:t>
            </a:r>
          </a:p>
        </p:txBody>
      </p:sp>
    </p:spTree>
    <p:extLst>
      <p:ext uri="{BB962C8B-B14F-4D97-AF65-F5344CB8AC3E}">
        <p14:creationId xmlns:p14="http://schemas.microsoft.com/office/powerpoint/2010/main" val="41200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06E245-2F47-49A5-A675-80030886903A}"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376752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6E245-2F47-49A5-A675-80030886903A}" type="datetimeFigureOut">
              <a:rPr lang="en-GB" smtClean="0"/>
              <a:t>01/03/2024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318752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06E245-2F47-49A5-A675-80030886903A}"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399965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A06E245-2F47-49A5-A675-80030886903A}" type="datetimeFigureOut">
              <a:rPr lang="en-GB" smtClean="0"/>
              <a:t>01/03/2024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260143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06E245-2F47-49A5-A675-80030886903A}" type="datetimeFigureOut">
              <a:rPr lang="en-GB" smtClean="0"/>
              <a:t>01/03/2024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332666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6E245-2F47-49A5-A675-80030886903A}" type="datetimeFigureOut">
              <a:rPr lang="en-GB" smtClean="0"/>
              <a:t>01/03/2024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365620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6E245-2F47-49A5-A675-80030886903A}"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45909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6E245-2F47-49A5-A675-80030886903A}" type="datetimeFigureOut">
              <a:rPr lang="en-GB" smtClean="0"/>
              <a:t>01/03/2024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BA7A29-6CDD-4F80-B33E-2D734E1221BE}" type="slidenum">
              <a:rPr lang="en-GB" smtClean="0"/>
              <a:t>‹#›</a:t>
            </a:fld>
            <a:endParaRPr lang="en-GB"/>
          </a:p>
        </p:txBody>
      </p:sp>
    </p:spTree>
    <p:extLst>
      <p:ext uri="{BB962C8B-B14F-4D97-AF65-F5344CB8AC3E}">
        <p14:creationId xmlns:p14="http://schemas.microsoft.com/office/powerpoint/2010/main" val="180414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6E245-2F47-49A5-A675-80030886903A}" type="datetimeFigureOut">
              <a:rPr lang="en-GB" smtClean="0"/>
              <a:t>01/03/2024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A7A29-6CDD-4F80-B33E-2D734E1221BE}" type="slidenum">
              <a:rPr lang="en-GB" smtClean="0"/>
              <a:t>‹#›</a:t>
            </a:fld>
            <a:endParaRPr lang="en-GB"/>
          </a:p>
        </p:txBody>
      </p:sp>
    </p:spTree>
    <p:extLst>
      <p:ext uri="{BB962C8B-B14F-4D97-AF65-F5344CB8AC3E}">
        <p14:creationId xmlns:p14="http://schemas.microsoft.com/office/powerpoint/2010/main" val="890889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lumOff val="5000"/>
              </a:schemeClr>
            </a:gs>
            <a:gs pos="34000">
              <a:schemeClr val="tx1">
                <a:lumMod val="95000"/>
                <a:lumOff val="5000"/>
              </a:schemeClr>
            </a:gs>
            <a:gs pos="71000">
              <a:schemeClr val="tx1">
                <a:lumMod val="85000"/>
                <a:lumOff val="15000"/>
              </a:schemeClr>
            </a:gs>
            <a:gs pos="100000">
              <a:schemeClr val="tx1">
                <a:lumMod val="75000"/>
                <a:lumOff val="25000"/>
              </a:schemeClr>
            </a:gs>
          </a:gsLst>
          <a:lin ang="2700000" scaled="1"/>
        </a:gra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EA3B94D1-0D3F-0944-811F-9D83C1C912A6}"/>
              </a:ext>
            </a:extLst>
          </p:cNvPr>
          <p:cNvSpPr>
            <a:spLocks noGrp="1"/>
          </p:cNvSpPr>
          <p:nvPr>
            <p:ph type="ctrTitle"/>
          </p:nvPr>
        </p:nvSpPr>
        <p:spPr>
          <a:xfrm>
            <a:off x="724619" y="1423856"/>
            <a:ext cx="9083615" cy="3329677"/>
          </a:xfrm>
        </p:spPr>
        <p:txBody>
          <a:bodyPr>
            <a:normAutofit/>
          </a:bodyPr>
          <a:lstStyle/>
          <a:p>
            <a:pPr algn="l"/>
            <a:r>
              <a:rPr lang="en-US" sz="8000" b="1" dirty="0" smtClean="0">
                <a:solidFill>
                  <a:schemeClr val="bg1"/>
                </a:solidFill>
                <a:latin typeface="Neue Haas Grotesk Text Pro" panose="020B0504020202020204"/>
              </a:rPr>
              <a:t>Insurance use case exploration</a:t>
            </a:r>
            <a:endParaRPr lang="en-US" sz="8000" b="1" dirty="0">
              <a:solidFill>
                <a:schemeClr val="bg1"/>
              </a:solidFill>
              <a:latin typeface="Neue Haas Grotesk Text Pro" panose="020B0504020202020204"/>
            </a:endParaRPr>
          </a:p>
        </p:txBody>
      </p:sp>
      <p:sp>
        <p:nvSpPr>
          <p:cNvPr id="15" name="Text Placeholder 2">
            <a:extLst>
              <a:ext uri="{FF2B5EF4-FFF2-40B4-BE49-F238E27FC236}">
                <a16:creationId xmlns:a16="http://schemas.microsoft.com/office/drawing/2014/main" xmlns="" id="{7EF5D684-9A0C-C14D-9034-4DD0A83AC354}"/>
              </a:ext>
            </a:extLst>
          </p:cNvPr>
          <p:cNvSpPr txBox="1">
            <a:spLocks/>
          </p:cNvSpPr>
          <p:nvPr/>
        </p:nvSpPr>
        <p:spPr>
          <a:xfrm>
            <a:off x="829108" y="5167151"/>
            <a:ext cx="4725881" cy="328295"/>
          </a:xfrm>
          <a:prstGeom prst="rect">
            <a:avLst/>
          </a:prstGeom>
        </p:spPr>
        <p:txBody>
          <a:bodyPr vert="horz" lIns="91440" tIns="45720" rIns="91440" bIns="45720" rtlCol="0" anchor="ctr">
            <a:noAutofit/>
          </a:bodyP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chemeClr val="bg1"/>
                </a:solidFill>
              </a:rPr>
              <a:t>Ana Rodrigues</a:t>
            </a:r>
            <a:endParaRPr lang="en-US" sz="2000" b="1" dirty="0">
              <a:solidFill>
                <a:schemeClr val="bg1"/>
              </a:solidFill>
            </a:endParaRPr>
          </a:p>
        </p:txBody>
      </p:sp>
      <p:sp>
        <p:nvSpPr>
          <p:cNvPr id="16" name="Text Placeholder 3">
            <a:extLst>
              <a:ext uri="{FF2B5EF4-FFF2-40B4-BE49-F238E27FC236}">
                <a16:creationId xmlns:a16="http://schemas.microsoft.com/office/drawing/2014/main" xmlns="" id="{DE09A46F-1052-2141-9A74-F748C025112C}"/>
              </a:ext>
            </a:extLst>
          </p:cNvPr>
          <p:cNvSpPr txBox="1">
            <a:spLocks/>
          </p:cNvSpPr>
          <p:nvPr/>
        </p:nvSpPr>
        <p:spPr>
          <a:xfrm>
            <a:off x="829108" y="5495446"/>
            <a:ext cx="4725881" cy="246222"/>
          </a:xfrm>
          <a:prstGeom prst="rect">
            <a:avLst/>
          </a:prstGeom>
        </p:spPr>
        <p:txBody>
          <a:bodyPr vert="horz" lIns="91440" tIns="45720" rIns="91440" bIns="45720" rtlCol="0" anchor="ctr">
            <a:noAutofit/>
          </a:bodyP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dirty="0" smtClean="0">
                <a:solidFill>
                  <a:schemeClr val="bg1"/>
                </a:solidFill>
              </a:rPr>
              <a:t>Data Scientist</a:t>
            </a:r>
            <a:endParaRPr lang="en-US" sz="1600" dirty="0">
              <a:solidFill>
                <a:schemeClr val="bg1"/>
              </a:solidFill>
            </a:endParaRPr>
          </a:p>
        </p:txBody>
      </p:sp>
      <p:sp>
        <p:nvSpPr>
          <p:cNvPr id="17" name="Content Placeholder 5">
            <a:extLst>
              <a:ext uri="{FF2B5EF4-FFF2-40B4-BE49-F238E27FC236}">
                <a16:creationId xmlns:a16="http://schemas.microsoft.com/office/drawing/2014/main" xmlns="" id="{22629818-D596-029F-E259-6C00DC60F004}"/>
              </a:ext>
            </a:extLst>
          </p:cNvPr>
          <p:cNvSpPr txBox="1">
            <a:spLocks/>
          </p:cNvSpPr>
          <p:nvPr/>
        </p:nvSpPr>
        <p:spPr>
          <a:xfrm>
            <a:off x="916344" y="6082533"/>
            <a:ext cx="2155633" cy="290510"/>
          </a:xfrm>
          <a:prstGeom prst="roundRect">
            <a:avLst>
              <a:gd name="adj" fmla="val 50000"/>
            </a:avLst>
          </a:prstGeom>
          <a:ln w="15875">
            <a:solidFill>
              <a:schemeClr val="bg1"/>
            </a:solidFill>
          </a:ln>
        </p:spPr>
        <p:txBody>
          <a:bodyPr wrap="none" lIns="144000" rIns="144000" anchor="ctr" anchorCtr="0"/>
          <a:lstStyle>
            <a:lvl1pPr marL="0" indent="0" algn="l" defTabSz="914400" rtl="0" eaLnBrk="1" latinLnBrk="0" hangingPunct="1">
              <a:lnSpc>
                <a:spcPct val="100000"/>
              </a:lnSpc>
              <a:spcBef>
                <a:spcPts val="0"/>
              </a:spcBef>
              <a:spcAft>
                <a:spcPts val="0"/>
              </a:spcAft>
              <a:buClr>
                <a:schemeClr val="accent2"/>
              </a:buClr>
              <a:buFont typeface="Arial" panose="020B0604020202020204" pitchFamily="34" charset="0"/>
              <a:buNone/>
              <a:defRPr lang="en-US" sz="1200" b="0" i="0" kern="1200">
                <a:solidFill>
                  <a:schemeClr val="bg1"/>
                </a:solidFill>
                <a:latin typeface="Neue Haas Grotesk Text Pro" panose="020B0504020202020204" pitchFamily="34" charset="77"/>
                <a:ea typeface="+mn-ea"/>
                <a:cs typeface="+mn-cs"/>
              </a:defRPr>
            </a:lvl1pPr>
            <a:lvl2pPr marL="252000" indent="0" algn="l" defTabSz="914400" rtl="0" eaLnBrk="1" latinLnBrk="0" hangingPunct="1">
              <a:lnSpc>
                <a:spcPct val="95000"/>
              </a:lnSpc>
              <a:spcBef>
                <a:spcPts val="0"/>
              </a:spcBef>
              <a:spcAft>
                <a:spcPts val="400"/>
              </a:spcAft>
              <a:buClr>
                <a:schemeClr val="accent2"/>
              </a:buClr>
              <a:buFont typeface="Arial" panose="020B0604020202020204" pitchFamily="34" charset="0"/>
              <a:buNone/>
              <a:defRPr lang="en-US" sz="1300" b="1" i="0" kern="1200">
                <a:solidFill>
                  <a:schemeClr val="bg1"/>
                </a:solidFill>
                <a:latin typeface="Neue Haas Grotesk Text Pro" panose="020B0504020202020204" pitchFamily="34" charset="77"/>
                <a:ea typeface="+mn-ea"/>
                <a:cs typeface="+mn-cs"/>
              </a:defRPr>
            </a:lvl2pPr>
            <a:lvl3pPr marL="360000" indent="0" algn="l" defTabSz="914400" rtl="0" eaLnBrk="1" latinLnBrk="0" hangingPunct="1">
              <a:lnSpc>
                <a:spcPct val="95000"/>
              </a:lnSpc>
              <a:spcBef>
                <a:spcPts val="0"/>
              </a:spcBef>
              <a:spcAft>
                <a:spcPts val="500"/>
              </a:spcAft>
              <a:buClr>
                <a:schemeClr val="accent2"/>
              </a:buClr>
              <a:buFont typeface="Arial" panose="020B0604020202020204" pitchFamily="34" charset="0"/>
              <a:buNone/>
              <a:defRPr lang="en-US" sz="900" b="1" i="0" kern="1200">
                <a:solidFill>
                  <a:schemeClr val="bg1"/>
                </a:solidFill>
                <a:latin typeface="Neue Haas Grotesk Text Pro" panose="020B0504020202020204" pitchFamily="34" charset="77"/>
                <a:ea typeface="+mn-ea"/>
                <a:cs typeface="+mn-cs"/>
              </a:defRPr>
            </a:lvl3pPr>
            <a:lvl4pPr marL="468000" indent="0" algn="l" defTabSz="914400" rtl="0" eaLnBrk="1" latinLnBrk="0" hangingPunct="1">
              <a:lnSpc>
                <a:spcPct val="95000"/>
              </a:lnSpc>
              <a:spcBef>
                <a:spcPts val="0"/>
              </a:spcBef>
              <a:spcAft>
                <a:spcPts val="500"/>
              </a:spcAft>
              <a:buClr>
                <a:schemeClr val="accent2"/>
              </a:buClr>
              <a:buFont typeface="Arial" panose="020B0604020202020204" pitchFamily="34" charset="0"/>
              <a:buNone/>
              <a:defRPr lang="en-US" sz="800" b="1" i="0" kern="1200">
                <a:solidFill>
                  <a:schemeClr val="bg1"/>
                </a:solidFill>
                <a:latin typeface="Neue Haas Grotesk Text Pro" panose="020B0504020202020204" pitchFamily="34" charset="77"/>
                <a:ea typeface="+mn-ea"/>
                <a:cs typeface="+mn-cs"/>
              </a:defRPr>
            </a:lvl4pPr>
            <a:lvl5pPr marL="576000" indent="0" algn="l" defTabSz="914400" rtl="0" eaLnBrk="1" latinLnBrk="0" hangingPunct="1">
              <a:lnSpc>
                <a:spcPct val="95000"/>
              </a:lnSpc>
              <a:spcBef>
                <a:spcPts val="0"/>
              </a:spcBef>
              <a:spcAft>
                <a:spcPts val="500"/>
              </a:spcAft>
              <a:buClr>
                <a:schemeClr val="accent2"/>
              </a:buClr>
              <a:buFont typeface="Arial" panose="020B0604020202020204" pitchFamily="34" charset="0"/>
              <a:buNone/>
              <a:defRPr lang="en-US" sz="800" b="1" i="0" kern="1200">
                <a:solidFill>
                  <a:schemeClr val="bg1"/>
                </a:solidFill>
                <a:latin typeface="Neue Haas Grotesk Text Pro" panose="020B0504020202020204" pitchFamily="34"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GB" sz="1400" dirty="0">
                <a:latin typeface="+mn-lt"/>
              </a:rPr>
              <a:t>Updated: November 2023</a:t>
            </a:r>
          </a:p>
        </p:txBody>
      </p:sp>
      <p:cxnSp>
        <p:nvCxnSpPr>
          <p:cNvPr id="19" name="Straight Connector 18"/>
          <p:cNvCxnSpPr/>
          <p:nvPr/>
        </p:nvCxnSpPr>
        <p:spPr>
          <a:xfrm>
            <a:off x="829108" y="4883370"/>
            <a:ext cx="1029896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70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3CA454-C4C5-579A-F74E-84DDE673EE94}"/>
              </a:ext>
            </a:extLst>
          </p:cNvPr>
          <p:cNvSpPr>
            <a:spLocks noGrp="1"/>
          </p:cNvSpPr>
          <p:nvPr>
            <p:ph type="title"/>
          </p:nvPr>
        </p:nvSpPr>
        <p:spPr/>
        <p:txBody>
          <a:bodyPr/>
          <a:lstStyle/>
          <a:p>
            <a:r>
              <a:rPr lang="en-GB"/>
              <a:t>Usage Based Insurance </a:t>
            </a:r>
          </a:p>
        </p:txBody>
      </p:sp>
      <p:sp>
        <p:nvSpPr>
          <p:cNvPr id="5" name="Rectangle 4">
            <a:extLst>
              <a:ext uri="{FF2B5EF4-FFF2-40B4-BE49-F238E27FC236}">
                <a16:creationId xmlns:a16="http://schemas.microsoft.com/office/drawing/2014/main" xmlns="" id="{931C6F98-8E61-6E2C-DF5D-92C849A32F6A}"/>
              </a:ext>
            </a:extLst>
          </p:cNvPr>
          <p:cNvSpPr/>
          <p:nvPr/>
        </p:nvSpPr>
        <p:spPr>
          <a:xfrm>
            <a:off x="7621977" y="1375852"/>
            <a:ext cx="4267200" cy="365617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6" name="Rectangle 5">
            <a:extLst>
              <a:ext uri="{FF2B5EF4-FFF2-40B4-BE49-F238E27FC236}">
                <a16:creationId xmlns:a16="http://schemas.microsoft.com/office/drawing/2014/main" xmlns="" id="{4BBB7E95-689F-5539-7E9E-5DB1CAF014C9}"/>
              </a:ext>
            </a:extLst>
          </p:cNvPr>
          <p:cNvSpPr/>
          <p:nvPr/>
        </p:nvSpPr>
        <p:spPr>
          <a:xfrm>
            <a:off x="7725588" y="1794008"/>
            <a:ext cx="4159633" cy="2677656"/>
          </a:xfrm>
          <a:prstGeom prst="rect">
            <a:avLst/>
          </a:prstGeom>
        </p:spPr>
        <p:txBody>
          <a:bodyPr wrap="square" anchor="t">
            <a:spAutoFit/>
          </a:bodyPr>
          <a:lstStyle/>
          <a:p>
            <a:r>
              <a:rPr lang="en-US" sz="1200" b="1">
                <a:latin typeface="Neue Haas Grotesk Text Pro" panose="020B0504020202020204" pitchFamily="34" charset="77"/>
              </a:rPr>
              <a:t>Customer Data:</a:t>
            </a:r>
          </a:p>
          <a:p>
            <a:pPr marL="228594" indent="-228594">
              <a:buFont typeface="Arial" panose="020B0604020202020204" pitchFamily="34" charset="0"/>
              <a:buChar char="•"/>
            </a:pPr>
            <a:r>
              <a:rPr lang="en-US" sz="1200">
                <a:latin typeface="Neue Haas Grotesk Text Pro" panose="020B0504020202020204" pitchFamily="34" charset="77"/>
              </a:rPr>
              <a:t>Demographics: Age, gender, location, marital status, family size, etc.</a:t>
            </a:r>
          </a:p>
          <a:p>
            <a:pPr marL="228594" indent="-228594">
              <a:buFont typeface="Arial" panose="020B0604020202020204" pitchFamily="34" charset="0"/>
              <a:buChar char="•"/>
            </a:pPr>
            <a:r>
              <a:rPr lang="en-US" sz="1200">
                <a:latin typeface="Neue Haas Grotesk Text Pro" panose="020B0504020202020204" pitchFamily="34" charset="77"/>
              </a:rPr>
              <a:t>Policy History: Previous policies, claims history, and coverage details.</a:t>
            </a:r>
          </a:p>
          <a:p>
            <a:pPr marL="228594" indent="-228594">
              <a:buFont typeface="Arial" panose="020B0604020202020204" pitchFamily="34" charset="0"/>
              <a:buChar char="•"/>
            </a:pPr>
            <a:r>
              <a:rPr lang="en-US" sz="1200">
                <a:latin typeface="Neue Haas Grotesk Text Pro" panose="020B0504020202020204" pitchFamily="34" charset="77"/>
              </a:rPr>
              <a:t>Claim History: Previous claims history, including date, type of claim, and amount paid.</a:t>
            </a:r>
          </a:p>
          <a:p>
            <a:endParaRPr lang="en-US" sz="1200">
              <a:latin typeface="Neue Haas Grotesk Text Pro" panose="020B0504020202020204" pitchFamily="34" charset="77"/>
            </a:endParaRPr>
          </a:p>
          <a:p>
            <a:r>
              <a:rPr lang="en-US" sz="1200" b="1">
                <a:latin typeface="Neue Haas Grotesk Text Pro" panose="020B0504020202020204" pitchFamily="34" charset="77"/>
              </a:rPr>
              <a:t>Behavioral Data (if available):</a:t>
            </a:r>
          </a:p>
          <a:p>
            <a:pPr marL="228594" indent="-228594">
              <a:buFont typeface="Arial" panose="020B0604020202020204" pitchFamily="34" charset="0"/>
              <a:buChar char="•"/>
            </a:pPr>
            <a:r>
              <a:rPr lang="en-US" sz="1200">
                <a:latin typeface="Neue Haas Grotesk Text Pro" panose="020B0504020202020204" pitchFamily="34" charset="77"/>
              </a:rPr>
              <a:t>Driving behavior (for auto insurance).</a:t>
            </a:r>
          </a:p>
          <a:p>
            <a:pPr marL="228594" indent="-228594">
              <a:buFont typeface="Arial" panose="020B0604020202020204" pitchFamily="34" charset="0"/>
              <a:buChar char="•"/>
            </a:pPr>
            <a:r>
              <a:rPr lang="en-US" sz="1200">
                <a:latin typeface="Neue Haas Grotesk Text Pro" panose="020B0504020202020204" pitchFamily="34" charset="77"/>
              </a:rPr>
              <a:t>Occupancy patterns (for property insurance).</a:t>
            </a:r>
          </a:p>
          <a:p>
            <a:pPr marL="228594" indent="-228594">
              <a:buFont typeface="Arial" panose="020B0604020202020204" pitchFamily="34" charset="0"/>
              <a:buChar char="•"/>
            </a:pPr>
            <a:r>
              <a:rPr lang="en-US" sz="1200">
                <a:latin typeface="Neue Haas Grotesk Text Pro" panose="020B0504020202020204" pitchFamily="34" charset="77"/>
              </a:rPr>
              <a:t>Health behaviors (for health insurance).</a:t>
            </a:r>
          </a:p>
          <a:p>
            <a:pPr marL="228594" indent="-228594">
              <a:buFont typeface="Arial" panose="020B0604020202020204" pitchFamily="34" charset="0"/>
              <a:buChar char="•"/>
            </a:pPr>
            <a:r>
              <a:rPr lang="en-US" sz="1200">
                <a:latin typeface="Neue Haas Grotesk Text Pro" panose="020B0504020202020204" pitchFamily="34" charset="77"/>
              </a:rPr>
              <a:t>…</a:t>
            </a:r>
          </a:p>
          <a:p>
            <a:endParaRPr lang="en-US" sz="1200">
              <a:latin typeface="Neue Haas Grotesk Text Pro" panose="020B0504020202020204" pitchFamily="34" charset="77"/>
            </a:endParaRPr>
          </a:p>
        </p:txBody>
      </p:sp>
      <p:sp>
        <p:nvSpPr>
          <p:cNvPr id="7" name="Rectangle 6">
            <a:extLst>
              <a:ext uri="{FF2B5EF4-FFF2-40B4-BE49-F238E27FC236}">
                <a16:creationId xmlns:a16="http://schemas.microsoft.com/office/drawing/2014/main" xmlns="" id="{667977A9-047D-6ABF-7968-6BAA1002051E}"/>
              </a:ext>
            </a:extLst>
          </p:cNvPr>
          <p:cNvSpPr/>
          <p:nvPr/>
        </p:nvSpPr>
        <p:spPr>
          <a:xfrm>
            <a:off x="7725588" y="1427474"/>
            <a:ext cx="3398387" cy="338554"/>
          </a:xfrm>
          <a:prstGeom prst="rect">
            <a:avLst/>
          </a:prstGeom>
        </p:spPr>
        <p:txBody>
          <a:bodyPr wrap="square">
            <a:spAutoFit/>
          </a:bodyPr>
          <a:lstStyle/>
          <a:p>
            <a:r>
              <a:rPr lang="en-US" sz="1600" b="1">
                <a:latin typeface="Neue Haas Grotesk Text Pro" panose="020B0504020202020204" pitchFamily="34" charset="77"/>
              </a:rPr>
              <a:t>Typical Data Required</a:t>
            </a:r>
          </a:p>
        </p:txBody>
      </p:sp>
      <p:pic>
        <p:nvPicPr>
          <p:cNvPr id="8" name="Picture 7" descr="Close-up of a pen writing on a chart">
            <a:extLst>
              <a:ext uri="{FF2B5EF4-FFF2-40B4-BE49-F238E27FC236}">
                <a16:creationId xmlns:a16="http://schemas.microsoft.com/office/drawing/2014/main" xmlns="" id="{4565F152-EC3C-D027-81FB-2E303A7E42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79" r="21414"/>
          <a:stretch/>
        </p:blipFill>
        <p:spPr>
          <a:xfrm>
            <a:off x="455746" y="2449661"/>
            <a:ext cx="2518485" cy="2587200"/>
          </a:xfrm>
          <a:prstGeom prst="rect">
            <a:avLst/>
          </a:prstGeom>
        </p:spPr>
      </p:pic>
      <p:sp>
        <p:nvSpPr>
          <p:cNvPr id="12" name="Rectangle 11">
            <a:extLst>
              <a:ext uri="{FF2B5EF4-FFF2-40B4-BE49-F238E27FC236}">
                <a16:creationId xmlns:a16="http://schemas.microsoft.com/office/drawing/2014/main" xmlns="" id="{0625B633-B44D-9897-4473-3600A43DA554}"/>
              </a:ext>
            </a:extLst>
          </p:cNvPr>
          <p:cNvSpPr/>
          <p:nvPr/>
        </p:nvSpPr>
        <p:spPr>
          <a:xfrm>
            <a:off x="455819" y="1377600"/>
            <a:ext cx="7040072" cy="10519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7" name="Rectangle 16">
            <a:extLst>
              <a:ext uri="{FF2B5EF4-FFF2-40B4-BE49-F238E27FC236}">
                <a16:creationId xmlns:a16="http://schemas.microsoft.com/office/drawing/2014/main" xmlns="" id="{36703269-F1F8-6704-472C-5C5343650D4E}"/>
              </a:ext>
            </a:extLst>
          </p:cNvPr>
          <p:cNvSpPr/>
          <p:nvPr/>
        </p:nvSpPr>
        <p:spPr>
          <a:xfrm>
            <a:off x="455818" y="1425601"/>
            <a:ext cx="7040071" cy="1015663"/>
          </a:xfrm>
          <a:prstGeom prst="rect">
            <a:avLst/>
          </a:prstGeom>
        </p:spPr>
        <p:txBody>
          <a:bodyPr wrap="square">
            <a:spAutoFit/>
          </a:bodyPr>
          <a:lstStyle/>
          <a:p>
            <a:r>
              <a:rPr lang="en-GB" sz="1200">
                <a:latin typeface="Neue Haas Grotesk Text Pro"/>
              </a:rPr>
              <a:t>Usage-Based Insurance (UBI) is an insurance pricing model that determines the cost of insurance based on an individual's actual behaviour rather than traditional risk factors. </a:t>
            </a:r>
          </a:p>
          <a:p>
            <a:r>
              <a:rPr lang="en-GB" sz="1200" b="1">
                <a:latin typeface="Neue Haas Grotesk Text Pro"/>
              </a:rPr>
              <a:t>Business value</a:t>
            </a:r>
            <a:r>
              <a:rPr lang="en-GB" sz="1200">
                <a:latin typeface="Neue Haas Grotesk Text Pro"/>
              </a:rPr>
              <a:t>: Increase customer retention ; Provide a competitive edge in the market ; Encourage policyholders to adopt safer and more responsible behaviours to reduce their premium ; Reduce claims pay-outs ; Improve profitability.</a:t>
            </a:r>
          </a:p>
        </p:txBody>
      </p:sp>
      <p:sp>
        <p:nvSpPr>
          <p:cNvPr id="18" name="Rectangle 17">
            <a:extLst>
              <a:ext uri="{FF2B5EF4-FFF2-40B4-BE49-F238E27FC236}">
                <a16:creationId xmlns:a16="http://schemas.microsoft.com/office/drawing/2014/main" xmlns="" id="{005F7EFA-3289-00D7-226E-3FF8031C5178}"/>
              </a:ext>
            </a:extLst>
          </p:cNvPr>
          <p:cNvSpPr/>
          <p:nvPr/>
        </p:nvSpPr>
        <p:spPr>
          <a:xfrm>
            <a:off x="3079891" y="2434860"/>
            <a:ext cx="4416000" cy="259716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9" name="TextBox 18">
            <a:extLst>
              <a:ext uri="{FF2B5EF4-FFF2-40B4-BE49-F238E27FC236}">
                <a16:creationId xmlns:a16="http://schemas.microsoft.com/office/drawing/2014/main" xmlns="" id="{E0A7AC78-EC17-177B-9C60-9520DBFAC14C}"/>
              </a:ext>
            </a:extLst>
          </p:cNvPr>
          <p:cNvSpPr txBox="1"/>
          <p:nvPr/>
        </p:nvSpPr>
        <p:spPr>
          <a:xfrm>
            <a:off x="3075933" y="2877592"/>
            <a:ext cx="4416000" cy="2154436"/>
          </a:xfrm>
          <a:prstGeom prst="rect">
            <a:avLst/>
          </a:prstGeom>
          <a:noFill/>
        </p:spPr>
        <p:txBody>
          <a:bodyPr wrap="square" lIns="121920" tIns="60960" rIns="121920" bIns="60960" anchor="t">
            <a:spAutoFit/>
          </a:bodyPr>
          <a:lstStyle/>
          <a:p>
            <a:r>
              <a:rPr lang="en-GB" sz="1200">
                <a:latin typeface="Neue Haas Grotesk Text Pro"/>
              </a:rPr>
              <a:t>UBI modelling is a dynamic approach that seeks to unveil valuable insights from the way individuals use their insurance policies. Key components for UBI modelling are:</a:t>
            </a:r>
          </a:p>
          <a:p>
            <a:endParaRPr lang="en-GB" sz="1200">
              <a:latin typeface="Neue Haas Grotesk Text Pro" panose="020B0504020202020204" pitchFamily="34" charset="77"/>
            </a:endParaRPr>
          </a:p>
          <a:p>
            <a:r>
              <a:rPr lang="en-GB" sz="1200" b="1">
                <a:latin typeface="Neue Haas Grotesk Text Pro"/>
              </a:rPr>
              <a:t>Risk Analysis:</a:t>
            </a:r>
            <a:endParaRPr lang="en-GB" sz="1200">
              <a:latin typeface="Neue Haas Grotesk Text Pro"/>
            </a:endParaRPr>
          </a:p>
          <a:p>
            <a:r>
              <a:rPr lang="en-GB" sz="1200">
                <a:latin typeface="Neue Haas Grotesk Text Pro"/>
              </a:rPr>
              <a:t>Analyse data about the customers behaviour to assess their level of risk.</a:t>
            </a:r>
          </a:p>
          <a:p>
            <a:pPr algn="l"/>
            <a:endParaRPr lang="en-GB" sz="1200">
              <a:latin typeface="Neue Haas Grotesk Text Pro" panose="020B0504020202020204" pitchFamily="34" charset="77"/>
            </a:endParaRPr>
          </a:p>
          <a:p>
            <a:r>
              <a:rPr lang="en-GB" sz="1200" b="1">
                <a:latin typeface="Neue Haas Grotesk Text Pro"/>
              </a:rPr>
              <a:t>Premium Calculation:</a:t>
            </a:r>
            <a:endParaRPr lang="en-GB" sz="1200">
              <a:latin typeface="Neue Haas Grotesk Text Pro"/>
            </a:endParaRPr>
          </a:p>
          <a:p>
            <a:r>
              <a:rPr lang="en-GB" sz="1200">
                <a:latin typeface="Neue Haas Grotesk Text Pro"/>
              </a:rPr>
              <a:t>Combine AI algorithms with the data collected to calculate a personalized premium for each customer.</a:t>
            </a:r>
            <a:endParaRPr lang="en-GB" sz="1200">
              <a:latin typeface="Neue Haas Grotesk Text Pro" panose="020B0504020202020204" pitchFamily="34" charset="77"/>
            </a:endParaRPr>
          </a:p>
        </p:txBody>
      </p:sp>
      <p:sp>
        <p:nvSpPr>
          <p:cNvPr id="20" name="Rectangle 19">
            <a:extLst>
              <a:ext uri="{FF2B5EF4-FFF2-40B4-BE49-F238E27FC236}">
                <a16:creationId xmlns:a16="http://schemas.microsoft.com/office/drawing/2014/main" xmlns="" id="{8F246E84-C843-141B-5CAB-F785C5A752B4}"/>
              </a:ext>
            </a:extLst>
          </p:cNvPr>
          <p:cNvSpPr/>
          <p:nvPr/>
        </p:nvSpPr>
        <p:spPr>
          <a:xfrm>
            <a:off x="3075934" y="2505796"/>
            <a:ext cx="3607833" cy="338554"/>
          </a:xfrm>
          <a:prstGeom prst="rect">
            <a:avLst/>
          </a:prstGeom>
        </p:spPr>
        <p:txBody>
          <a:bodyPr wrap="square">
            <a:spAutoFit/>
          </a:bodyPr>
          <a:lstStyle/>
          <a:p>
            <a:r>
              <a:rPr lang="en-US" sz="1600" b="1">
                <a:latin typeface="Neue Haas Grotesk Text Pro" panose="020B0504020202020204" pitchFamily="34" charset="77"/>
              </a:rPr>
              <a:t>Approach</a:t>
            </a:r>
          </a:p>
        </p:txBody>
      </p:sp>
    </p:spTree>
    <p:extLst>
      <p:ext uri="{BB962C8B-B14F-4D97-AF65-F5344CB8AC3E}">
        <p14:creationId xmlns:p14="http://schemas.microsoft.com/office/powerpoint/2010/main" val="321377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 shows the data science lifecycle, including business understanding, data acquisition / understanding, modeling and deployment.">
            <a:extLst>
              <a:ext uri="{FF2B5EF4-FFF2-40B4-BE49-F238E27FC236}">
                <a16:creationId xmlns:a16="http://schemas.microsoft.com/office/drawing/2014/main" xmlns="" id="{C161E835-6B2A-BB21-176E-8C6E982A6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0"/>
            <a:ext cx="99091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Office clerk searching for files">
            <a:extLst>
              <a:ext uri="{FF2B5EF4-FFF2-40B4-BE49-F238E27FC236}">
                <a16:creationId xmlns:a16="http://schemas.microsoft.com/office/drawing/2014/main" xmlns="" id="{EC670D26-1E90-F879-7916-8BC72F1E0D2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70" r="16670"/>
          <a:stretch/>
        </p:blipFill>
        <p:spPr/>
      </p:pic>
      <p:sp>
        <p:nvSpPr>
          <p:cNvPr id="27" name="Title 1">
            <a:extLst>
              <a:ext uri="{FF2B5EF4-FFF2-40B4-BE49-F238E27FC236}">
                <a16:creationId xmlns:a16="http://schemas.microsoft.com/office/drawing/2014/main" xmlns="" id="{F85AE323-FC95-084E-8A51-F5106926E023}"/>
              </a:ext>
            </a:extLst>
          </p:cNvPr>
          <p:cNvSpPr txBox="1">
            <a:spLocks/>
          </p:cNvSpPr>
          <p:nvPr/>
        </p:nvSpPr>
        <p:spPr>
          <a:xfrm>
            <a:off x="792849" y="3706912"/>
            <a:ext cx="4892703" cy="722955"/>
          </a:xfrm>
          <a:prstGeom prst="rect">
            <a:avLst/>
          </a:prstGeom>
          <a:effectLst/>
        </p:spPr>
        <p:txBody>
          <a:bodyPr wrap="square" lIns="0" rIns="0" anchor="b" anchorCtr="0">
            <a:spAutoFit/>
          </a:bodyPr>
          <a:lstStyle>
            <a:lvl1pPr algn="l" defTabSz="914400" rtl="0" eaLnBrk="1" latinLnBrk="0" hangingPunct="1">
              <a:lnSpc>
                <a:spcPct val="100000"/>
              </a:lnSpc>
              <a:spcBef>
                <a:spcPct val="0"/>
              </a:spcBef>
              <a:buNone/>
              <a:defRPr lang="en-US" sz="4000" b="1" i="0" kern="1200" cap="none" baseline="0">
                <a:solidFill>
                  <a:schemeClr val="accent2"/>
                </a:solidFill>
                <a:latin typeface="Neue Haas Grotesk Text Pro" panose="020B0504020202020204" pitchFamily="34" charset="77"/>
                <a:ea typeface="+mj-ea"/>
                <a:cs typeface="+mj-cs"/>
              </a:defRPr>
            </a:lvl1pPr>
          </a:lstStyle>
          <a:p>
            <a:pPr>
              <a:lnSpc>
                <a:spcPct val="80000"/>
              </a:lnSpc>
            </a:pPr>
            <a:r>
              <a:rPr lang="en-GB" sz="5067" dirty="0">
                <a:solidFill>
                  <a:schemeClr val="bg1"/>
                </a:solidFill>
              </a:rPr>
              <a:t>Dataset</a:t>
            </a:r>
          </a:p>
        </p:txBody>
      </p:sp>
      <p:sp>
        <p:nvSpPr>
          <p:cNvPr id="28" name="TextBox 27">
            <a:extLst>
              <a:ext uri="{FF2B5EF4-FFF2-40B4-BE49-F238E27FC236}">
                <a16:creationId xmlns:a16="http://schemas.microsoft.com/office/drawing/2014/main" xmlns="" id="{22DF4018-93DC-8D49-84BA-544839FA62AD}"/>
              </a:ext>
            </a:extLst>
          </p:cNvPr>
          <p:cNvSpPr txBox="1"/>
          <p:nvPr/>
        </p:nvSpPr>
        <p:spPr>
          <a:xfrm>
            <a:off x="2148" y="6553934"/>
            <a:ext cx="330540" cy="256545"/>
          </a:xfrm>
          <a:prstGeom prst="rect">
            <a:avLst/>
          </a:prstGeom>
          <a:noFill/>
        </p:spPr>
        <p:txBody>
          <a:bodyPr wrap="none" rtlCol="0">
            <a:spAutoFit/>
          </a:bodyPr>
          <a:lstStyle/>
          <a:p>
            <a:fld id="{111F478C-84AE-4601-9BE4-60468A3A6C06}" type="slidenum">
              <a:rPr lang="en-US" sz="1067">
                <a:solidFill>
                  <a:prstClr val="white">
                    <a:alpha val="50000"/>
                  </a:prstClr>
                </a:solidFill>
                <a:latin typeface="Neue Haas Grotesk Text Pro" panose="020B0504020202020204" pitchFamily="34" charset="77"/>
              </a:rPr>
              <a:pPr/>
              <a:t>12</a:t>
            </a:fld>
            <a:endParaRPr lang="en-US" sz="1067" dirty="0">
              <a:solidFill>
                <a:prstClr val="white">
                  <a:alpha val="50000"/>
                </a:prstClr>
              </a:solidFill>
              <a:latin typeface="Neue Haas Grotesk Text Pro" panose="020B0504020202020204" pitchFamily="34" charset="77"/>
            </a:endParaRPr>
          </a:p>
        </p:txBody>
      </p:sp>
      <p:sp>
        <p:nvSpPr>
          <p:cNvPr id="29" name="TextBox 28">
            <a:extLst>
              <a:ext uri="{FF2B5EF4-FFF2-40B4-BE49-F238E27FC236}">
                <a16:creationId xmlns:a16="http://schemas.microsoft.com/office/drawing/2014/main" xmlns="" id="{4D300AEE-30EB-E742-B003-76B18BD147AB}"/>
              </a:ext>
            </a:extLst>
          </p:cNvPr>
          <p:cNvSpPr txBox="1"/>
          <p:nvPr/>
        </p:nvSpPr>
        <p:spPr>
          <a:xfrm>
            <a:off x="2148" y="6553934"/>
            <a:ext cx="330540" cy="256545"/>
          </a:xfrm>
          <a:prstGeom prst="rect">
            <a:avLst/>
          </a:prstGeom>
          <a:noFill/>
        </p:spPr>
        <p:txBody>
          <a:bodyPr wrap="none" rtlCol="0">
            <a:spAutoFit/>
          </a:bodyPr>
          <a:lstStyle/>
          <a:p>
            <a:fld id="{111F478C-84AE-4601-9BE4-60468A3A6C06}" type="slidenum">
              <a:rPr lang="en-US" sz="1067">
                <a:solidFill>
                  <a:prstClr val="white">
                    <a:alpha val="50000"/>
                  </a:prstClr>
                </a:solidFill>
                <a:latin typeface="Neue Haas Grotesk Text Pro" panose="020B0504020202020204" pitchFamily="34" charset="77"/>
              </a:rPr>
              <a:pPr/>
              <a:t>12</a:t>
            </a:fld>
            <a:endParaRPr lang="en-US" sz="1067" dirty="0">
              <a:solidFill>
                <a:prstClr val="white">
                  <a:alpha val="50000"/>
                </a:prstClr>
              </a:solidFill>
              <a:latin typeface="Neue Haas Grotesk Text Pro" panose="020B0504020202020204" pitchFamily="34" charset="77"/>
            </a:endParaRPr>
          </a:p>
        </p:txBody>
      </p:sp>
      <p:sp>
        <p:nvSpPr>
          <p:cNvPr id="31" name="TextBox 30">
            <a:extLst>
              <a:ext uri="{FF2B5EF4-FFF2-40B4-BE49-F238E27FC236}">
                <a16:creationId xmlns:a16="http://schemas.microsoft.com/office/drawing/2014/main" xmlns="" id="{1C4A39A2-8A55-7446-8D4B-EB6B4FEE1E32}"/>
              </a:ext>
            </a:extLst>
          </p:cNvPr>
          <p:cNvSpPr txBox="1"/>
          <p:nvPr/>
        </p:nvSpPr>
        <p:spPr>
          <a:xfrm>
            <a:off x="685479" y="4500762"/>
            <a:ext cx="4800920" cy="954107"/>
          </a:xfrm>
          <a:prstGeom prst="rect">
            <a:avLst/>
          </a:prstGeom>
          <a:noFill/>
        </p:spPr>
        <p:txBody>
          <a:bodyPr wrap="square" rtlCol="0">
            <a:spAutoFit/>
          </a:bodyPr>
          <a:lstStyle/>
          <a:p>
            <a:r>
              <a:rPr lang="en-IN" sz="1400" dirty="0">
                <a:solidFill>
                  <a:schemeClr val="bg1"/>
                </a:solidFill>
                <a:latin typeface="Neue Haas Grotesk Text Pro" panose="020B0504020202020204" pitchFamily="34" charset="77"/>
                <a:cs typeface="Arial" panose="020B0604020202020204" pitchFamily="34" charset="0"/>
              </a:rPr>
              <a:t>Leverage agile frameworks to provide a robust synopsis for high level overviews. Iterative approaches to corporate strategy foster collaborative thinking to further the overall value proposition. </a:t>
            </a:r>
          </a:p>
        </p:txBody>
      </p:sp>
      <p:sp>
        <p:nvSpPr>
          <p:cNvPr id="57" name="TextBox 56">
            <a:extLst>
              <a:ext uri="{FF2B5EF4-FFF2-40B4-BE49-F238E27FC236}">
                <a16:creationId xmlns:a16="http://schemas.microsoft.com/office/drawing/2014/main" xmlns="" id="{E16560BB-6C44-9A47-8619-DDBE6C0476E3}"/>
              </a:ext>
            </a:extLst>
          </p:cNvPr>
          <p:cNvSpPr txBox="1"/>
          <p:nvPr/>
        </p:nvSpPr>
        <p:spPr>
          <a:xfrm>
            <a:off x="685479" y="1426205"/>
            <a:ext cx="4800920" cy="276999"/>
          </a:xfrm>
          <a:prstGeom prst="rect">
            <a:avLst/>
          </a:prstGeom>
          <a:noFill/>
        </p:spPr>
        <p:txBody>
          <a:bodyPr wrap="square" rtlCol="0">
            <a:spAutoFit/>
          </a:bodyPr>
          <a:lstStyle/>
          <a:p>
            <a:r>
              <a:rPr lang="en-IN" sz="1200" b="1" dirty="0">
                <a:solidFill>
                  <a:schemeClr val="accent2"/>
                </a:solidFill>
                <a:latin typeface="Neue Haas Grotesk Text Pro" panose="020B0504020202020204" pitchFamily="34" charset="77"/>
                <a:cs typeface="Arial" panose="020B0604020202020204" pitchFamily="34" charset="0"/>
              </a:rPr>
              <a:t>Section Title Could Go Here</a:t>
            </a:r>
            <a:endParaRPr lang="en-IN" sz="1467" b="1" dirty="0">
              <a:solidFill>
                <a:schemeClr val="accent2"/>
              </a:solidFill>
              <a:latin typeface="Neue Haas Grotesk Text Pro" panose="020B0504020202020204" pitchFamily="34" charset="77"/>
              <a:cs typeface="Arial" panose="020B0604020202020204" pitchFamily="34" charset="0"/>
            </a:endParaRPr>
          </a:p>
        </p:txBody>
      </p:sp>
    </p:spTree>
    <p:extLst>
      <p:ext uri="{BB962C8B-B14F-4D97-AF65-F5344CB8AC3E}">
        <p14:creationId xmlns:p14="http://schemas.microsoft.com/office/powerpoint/2010/main" val="336553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Close-up of documents and charts">
            <a:extLst>
              <a:ext uri="{FF2B5EF4-FFF2-40B4-BE49-F238E27FC236}">
                <a16:creationId xmlns:a16="http://schemas.microsoft.com/office/drawing/2014/main" xmlns="" id="{EC670D26-1E90-F879-7916-8BC72F1E0D2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374" r="20374"/>
          <a:stretch/>
        </p:blipFill>
        <p:spPr/>
      </p:pic>
      <p:sp>
        <p:nvSpPr>
          <p:cNvPr id="27" name="Title 1">
            <a:extLst>
              <a:ext uri="{FF2B5EF4-FFF2-40B4-BE49-F238E27FC236}">
                <a16:creationId xmlns:a16="http://schemas.microsoft.com/office/drawing/2014/main" xmlns="" id="{F85AE323-FC95-084E-8A51-F5106926E023}"/>
              </a:ext>
            </a:extLst>
          </p:cNvPr>
          <p:cNvSpPr txBox="1">
            <a:spLocks/>
          </p:cNvSpPr>
          <p:nvPr/>
        </p:nvSpPr>
        <p:spPr>
          <a:xfrm>
            <a:off x="792849" y="3706912"/>
            <a:ext cx="4892703" cy="722955"/>
          </a:xfrm>
          <a:prstGeom prst="rect">
            <a:avLst/>
          </a:prstGeom>
          <a:effectLst/>
        </p:spPr>
        <p:txBody>
          <a:bodyPr wrap="square" lIns="0" rIns="0" anchor="b" anchorCtr="0">
            <a:spAutoFit/>
          </a:bodyPr>
          <a:lstStyle>
            <a:lvl1pPr algn="l" defTabSz="914400" rtl="0" eaLnBrk="1" latinLnBrk="0" hangingPunct="1">
              <a:lnSpc>
                <a:spcPct val="100000"/>
              </a:lnSpc>
              <a:spcBef>
                <a:spcPct val="0"/>
              </a:spcBef>
              <a:buNone/>
              <a:defRPr lang="en-US" sz="4000" b="1" i="0" kern="1200" cap="none" baseline="0">
                <a:solidFill>
                  <a:schemeClr val="accent2"/>
                </a:solidFill>
                <a:latin typeface="Neue Haas Grotesk Text Pro" panose="020B0504020202020204" pitchFamily="34" charset="77"/>
                <a:ea typeface="+mj-ea"/>
                <a:cs typeface="+mj-cs"/>
              </a:defRPr>
            </a:lvl1pPr>
          </a:lstStyle>
          <a:p>
            <a:pPr>
              <a:lnSpc>
                <a:spcPct val="80000"/>
              </a:lnSpc>
            </a:pPr>
            <a:r>
              <a:rPr lang="en-GB" sz="5067" dirty="0">
                <a:solidFill>
                  <a:schemeClr val="bg1"/>
                </a:solidFill>
              </a:rPr>
              <a:t>Analysis</a:t>
            </a:r>
          </a:p>
        </p:txBody>
      </p:sp>
      <p:sp>
        <p:nvSpPr>
          <p:cNvPr id="28" name="TextBox 27">
            <a:extLst>
              <a:ext uri="{FF2B5EF4-FFF2-40B4-BE49-F238E27FC236}">
                <a16:creationId xmlns:a16="http://schemas.microsoft.com/office/drawing/2014/main" xmlns="" id="{22DF4018-93DC-8D49-84BA-544839FA62AD}"/>
              </a:ext>
            </a:extLst>
          </p:cNvPr>
          <p:cNvSpPr txBox="1"/>
          <p:nvPr/>
        </p:nvSpPr>
        <p:spPr>
          <a:xfrm>
            <a:off x="2148" y="6553934"/>
            <a:ext cx="330540" cy="256545"/>
          </a:xfrm>
          <a:prstGeom prst="rect">
            <a:avLst/>
          </a:prstGeom>
          <a:noFill/>
        </p:spPr>
        <p:txBody>
          <a:bodyPr wrap="none" rtlCol="0">
            <a:spAutoFit/>
          </a:bodyPr>
          <a:lstStyle/>
          <a:p>
            <a:fld id="{111F478C-84AE-4601-9BE4-60468A3A6C06}" type="slidenum">
              <a:rPr lang="en-US" sz="1067">
                <a:solidFill>
                  <a:prstClr val="white">
                    <a:alpha val="50000"/>
                  </a:prstClr>
                </a:solidFill>
                <a:latin typeface="Neue Haas Grotesk Text Pro" panose="020B0504020202020204" pitchFamily="34" charset="77"/>
              </a:rPr>
              <a:pPr/>
              <a:t>13</a:t>
            </a:fld>
            <a:endParaRPr lang="en-US" sz="1067" dirty="0">
              <a:solidFill>
                <a:prstClr val="white">
                  <a:alpha val="50000"/>
                </a:prstClr>
              </a:solidFill>
              <a:latin typeface="Neue Haas Grotesk Text Pro" panose="020B0504020202020204" pitchFamily="34" charset="77"/>
            </a:endParaRPr>
          </a:p>
        </p:txBody>
      </p:sp>
      <p:sp>
        <p:nvSpPr>
          <p:cNvPr id="29" name="TextBox 28">
            <a:extLst>
              <a:ext uri="{FF2B5EF4-FFF2-40B4-BE49-F238E27FC236}">
                <a16:creationId xmlns:a16="http://schemas.microsoft.com/office/drawing/2014/main" xmlns="" id="{4D300AEE-30EB-E742-B003-76B18BD147AB}"/>
              </a:ext>
            </a:extLst>
          </p:cNvPr>
          <p:cNvSpPr txBox="1"/>
          <p:nvPr/>
        </p:nvSpPr>
        <p:spPr>
          <a:xfrm>
            <a:off x="2148" y="6553934"/>
            <a:ext cx="330540" cy="256545"/>
          </a:xfrm>
          <a:prstGeom prst="rect">
            <a:avLst/>
          </a:prstGeom>
          <a:noFill/>
        </p:spPr>
        <p:txBody>
          <a:bodyPr wrap="none" rtlCol="0">
            <a:spAutoFit/>
          </a:bodyPr>
          <a:lstStyle/>
          <a:p>
            <a:fld id="{111F478C-84AE-4601-9BE4-60468A3A6C06}" type="slidenum">
              <a:rPr lang="en-US" sz="1067">
                <a:solidFill>
                  <a:prstClr val="white">
                    <a:alpha val="50000"/>
                  </a:prstClr>
                </a:solidFill>
                <a:latin typeface="Neue Haas Grotesk Text Pro" panose="020B0504020202020204" pitchFamily="34" charset="77"/>
              </a:rPr>
              <a:pPr/>
              <a:t>13</a:t>
            </a:fld>
            <a:endParaRPr lang="en-US" sz="1067" dirty="0">
              <a:solidFill>
                <a:prstClr val="white">
                  <a:alpha val="50000"/>
                </a:prstClr>
              </a:solidFill>
              <a:latin typeface="Neue Haas Grotesk Text Pro" panose="020B0504020202020204" pitchFamily="34" charset="77"/>
            </a:endParaRPr>
          </a:p>
        </p:txBody>
      </p:sp>
      <p:sp>
        <p:nvSpPr>
          <p:cNvPr id="31" name="TextBox 30">
            <a:extLst>
              <a:ext uri="{FF2B5EF4-FFF2-40B4-BE49-F238E27FC236}">
                <a16:creationId xmlns:a16="http://schemas.microsoft.com/office/drawing/2014/main" xmlns="" id="{1C4A39A2-8A55-7446-8D4B-EB6B4FEE1E32}"/>
              </a:ext>
            </a:extLst>
          </p:cNvPr>
          <p:cNvSpPr txBox="1"/>
          <p:nvPr/>
        </p:nvSpPr>
        <p:spPr>
          <a:xfrm>
            <a:off x="685479" y="4500762"/>
            <a:ext cx="4800920" cy="954107"/>
          </a:xfrm>
          <a:prstGeom prst="rect">
            <a:avLst/>
          </a:prstGeom>
          <a:noFill/>
        </p:spPr>
        <p:txBody>
          <a:bodyPr wrap="square" rtlCol="0">
            <a:spAutoFit/>
          </a:bodyPr>
          <a:lstStyle/>
          <a:p>
            <a:r>
              <a:rPr lang="en-IN" sz="1400" dirty="0">
                <a:solidFill>
                  <a:schemeClr val="bg1"/>
                </a:solidFill>
                <a:latin typeface="Neue Haas Grotesk Text Pro" panose="020B0504020202020204" pitchFamily="34" charset="77"/>
                <a:cs typeface="Arial" panose="020B0604020202020204" pitchFamily="34" charset="0"/>
              </a:rPr>
              <a:t>Leverage agile frameworks to provide a robust synopsis for high level overviews. Iterative approaches to corporate strategy foster collaborative thinking to further the overall value proposition. </a:t>
            </a:r>
          </a:p>
        </p:txBody>
      </p:sp>
      <p:sp>
        <p:nvSpPr>
          <p:cNvPr id="57" name="TextBox 56">
            <a:extLst>
              <a:ext uri="{FF2B5EF4-FFF2-40B4-BE49-F238E27FC236}">
                <a16:creationId xmlns:a16="http://schemas.microsoft.com/office/drawing/2014/main" xmlns="" id="{E16560BB-6C44-9A47-8619-DDBE6C0476E3}"/>
              </a:ext>
            </a:extLst>
          </p:cNvPr>
          <p:cNvSpPr txBox="1"/>
          <p:nvPr/>
        </p:nvSpPr>
        <p:spPr>
          <a:xfrm>
            <a:off x="685479" y="1426205"/>
            <a:ext cx="4800920" cy="276999"/>
          </a:xfrm>
          <a:prstGeom prst="rect">
            <a:avLst/>
          </a:prstGeom>
          <a:noFill/>
        </p:spPr>
        <p:txBody>
          <a:bodyPr wrap="square" rtlCol="0">
            <a:spAutoFit/>
          </a:bodyPr>
          <a:lstStyle/>
          <a:p>
            <a:r>
              <a:rPr lang="en-IN" sz="1200" b="1" dirty="0">
                <a:solidFill>
                  <a:schemeClr val="accent2"/>
                </a:solidFill>
                <a:latin typeface="Neue Haas Grotesk Text Pro" panose="020B0504020202020204" pitchFamily="34" charset="77"/>
                <a:cs typeface="Arial" panose="020B0604020202020204" pitchFamily="34" charset="0"/>
              </a:rPr>
              <a:t>Section Title Could Go Here</a:t>
            </a:r>
            <a:endParaRPr lang="en-IN" sz="1467" b="1" dirty="0">
              <a:solidFill>
                <a:schemeClr val="accent2"/>
              </a:solidFill>
              <a:latin typeface="Neue Haas Grotesk Text Pro" panose="020B0504020202020204" pitchFamily="34" charset="77"/>
              <a:cs typeface="Arial" panose="020B0604020202020204" pitchFamily="34" charset="0"/>
            </a:endParaRPr>
          </a:p>
        </p:txBody>
      </p:sp>
    </p:spTree>
    <p:extLst>
      <p:ext uri="{BB962C8B-B14F-4D97-AF65-F5344CB8AC3E}">
        <p14:creationId xmlns:p14="http://schemas.microsoft.com/office/powerpoint/2010/main" val="41513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grpSp>
        <p:nvGrpSpPr>
          <p:cNvPr id="5" name="Group 4" descr="1">
            <a:extLst>
              <a:ext uri="{FF2B5EF4-FFF2-40B4-BE49-F238E27FC236}">
                <a16:creationId xmlns:a16="http://schemas.microsoft.com/office/drawing/2014/main" xmlns="" id="{3C6761FE-E8E2-CA45-986A-D29C64BA96D8}"/>
              </a:ext>
            </a:extLst>
          </p:cNvPr>
          <p:cNvGrpSpPr/>
          <p:nvPr/>
        </p:nvGrpSpPr>
        <p:grpSpPr>
          <a:xfrm>
            <a:off x="968189" y="1365038"/>
            <a:ext cx="9191812" cy="812894"/>
            <a:chOff x="726141" y="1125379"/>
            <a:chExt cx="6893859" cy="609671"/>
          </a:xfrm>
        </p:grpSpPr>
        <p:sp>
          <p:nvSpPr>
            <p:cNvPr id="32" name="Oval 31">
              <a:extLst>
                <a:ext uri="{FF2B5EF4-FFF2-40B4-BE49-F238E27FC236}">
                  <a16:creationId xmlns:a16="http://schemas.microsoft.com/office/drawing/2014/main" xmlns="" id="{869708AA-9819-9049-A829-6D99AA170803}"/>
                </a:ext>
              </a:extLst>
            </p:cNvPr>
            <p:cNvSpPr/>
            <p:nvPr/>
          </p:nvSpPr>
          <p:spPr>
            <a:xfrm>
              <a:off x="726141" y="1150780"/>
              <a:ext cx="313765" cy="313765"/>
            </a:xfrm>
            <a:prstGeom prst="ellipse">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1</a:t>
              </a:r>
            </a:p>
          </p:txBody>
        </p:sp>
        <p:sp>
          <p:nvSpPr>
            <p:cNvPr id="21" name="TextBox 20">
              <a:extLst>
                <a:ext uri="{FF2B5EF4-FFF2-40B4-BE49-F238E27FC236}">
                  <a16:creationId xmlns:a16="http://schemas.microsoft.com/office/drawing/2014/main" xmlns="" id="{6B2E9D88-4BC1-F84F-B6C7-197D019A9FE3}"/>
                </a:ext>
              </a:extLst>
            </p:cNvPr>
            <p:cNvSpPr txBox="1"/>
            <p:nvPr/>
          </p:nvSpPr>
          <p:spPr>
            <a:xfrm>
              <a:off x="1100543" y="1125379"/>
              <a:ext cx="5918324" cy="484748"/>
            </a:xfrm>
            <a:prstGeom prst="rect">
              <a:avLst/>
            </a:prstGeom>
            <a:noFill/>
          </p:spPr>
          <p:txBody>
            <a:bodyPr wrap="square" rtlCol="0">
              <a:spAutoFit/>
            </a:bodyPr>
            <a:lstStyle/>
            <a:p>
              <a:r>
                <a:rPr lang="en-IN" sz="2133" b="1" dirty="0">
                  <a:latin typeface="Neue Haas Grotesk Text Pro" panose="020B0504020202020204" pitchFamily="34" charset="77"/>
                  <a:cs typeface="Arial" panose="020B0604020202020204" pitchFamily="34" charset="0"/>
                </a:rPr>
                <a:t>Meetings</a:t>
              </a:r>
              <a:br>
                <a:rPr lang="en-IN" sz="2133" b="1" dirty="0">
                  <a:latin typeface="Neue Haas Grotesk Text Pro" panose="020B0504020202020204" pitchFamily="34" charset="77"/>
                  <a:cs typeface="Arial" panose="020B0604020202020204" pitchFamily="34" charset="0"/>
                </a:rPr>
              </a:br>
              <a:r>
                <a:rPr lang="en-IN" sz="1467" i="1" dirty="0">
                  <a:latin typeface="Times New Roman" panose="02020603050405020304" pitchFamily="18" charset="0"/>
                  <a:cs typeface="Times New Roman" panose="02020603050405020304" pitchFamily="18" charset="0"/>
                </a:rPr>
                <a:t>Calendar, meetings summary and tasks</a:t>
              </a:r>
              <a:endParaRPr lang="en-IN" sz="2133" i="1" dirty="0">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xmlns="" id="{D2F446D9-09ED-7048-A57C-CF33894709A1}"/>
                </a:ext>
              </a:extLst>
            </p:cNvPr>
            <p:cNvCxnSpPr>
              <a:cxnSpLocks/>
            </p:cNvCxnSpPr>
            <p:nvPr/>
          </p:nvCxnSpPr>
          <p:spPr>
            <a:xfrm>
              <a:off x="1189930" y="1735050"/>
              <a:ext cx="643007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6" name="Group 25" descr="2">
            <a:extLst>
              <a:ext uri="{FF2B5EF4-FFF2-40B4-BE49-F238E27FC236}">
                <a16:creationId xmlns:a16="http://schemas.microsoft.com/office/drawing/2014/main" xmlns="" id="{7FB83CE5-D388-7F48-907B-B9693D79260F}"/>
              </a:ext>
            </a:extLst>
          </p:cNvPr>
          <p:cNvGrpSpPr/>
          <p:nvPr/>
        </p:nvGrpSpPr>
        <p:grpSpPr>
          <a:xfrm>
            <a:off x="968189" y="2381457"/>
            <a:ext cx="9191812" cy="812894"/>
            <a:chOff x="726141" y="1125379"/>
            <a:chExt cx="6893859" cy="609671"/>
          </a:xfrm>
        </p:grpSpPr>
        <p:sp>
          <p:nvSpPr>
            <p:cNvPr id="27" name="Oval 26">
              <a:extLst>
                <a:ext uri="{FF2B5EF4-FFF2-40B4-BE49-F238E27FC236}">
                  <a16:creationId xmlns:a16="http://schemas.microsoft.com/office/drawing/2014/main" xmlns="" id="{B080878E-A527-8948-BBC6-D7D3478D33BD}"/>
                </a:ext>
              </a:extLst>
            </p:cNvPr>
            <p:cNvSpPr/>
            <p:nvPr/>
          </p:nvSpPr>
          <p:spPr>
            <a:xfrm>
              <a:off x="726141" y="1150780"/>
              <a:ext cx="313765" cy="313765"/>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2</a:t>
              </a:r>
            </a:p>
          </p:txBody>
        </p:sp>
        <p:sp>
          <p:nvSpPr>
            <p:cNvPr id="28" name="TextBox 27">
              <a:extLst>
                <a:ext uri="{FF2B5EF4-FFF2-40B4-BE49-F238E27FC236}">
                  <a16:creationId xmlns:a16="http://schemas.microsoft.com/office/drawing/2014/main" xmlns="" id="{8E8D3F00-E204-1F49-8BC3-94E383510B33}"/>
                </a:ext>
              </a:extLst>
            </p:cNvPr>
            <p:cNvSpPr txBox="1"/>
            <p:nvPr/>
          </p:nvSpPr>
          <p:spPr>
            <a:xfrm>
              <a:off x="1100543" y="1125379"/>
              <a:ext cx="5918324" cy="4847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133" b="1" i="0" u="none" strike="noStrike" kern="1200" cap="none" spc="0" normalizeH="0" baseline="0" noProof="0" dirty="0">
                  <a:ln>
                    <a:noFill/>
                  </a:ln>
                  <a:solidFill>
                    <a:prstClr val="black"/>
                  </a:solidFill>
                  <a:effectLst/>
                  <a:uLnTx/>
                  <a:uFillTx/>
                  <a:latin typeface="Neue Haas Grotesk Text Pro" panose="020B0504020202020204" pitchFamily="34" charset="77"/>
                  <a:ea typeface="+mn-ea"/>
                  <a:cs typeface="Arial" panose="020B0604020202020204" pitchFamily="34" charset="0"/>
                </a:rPr>
                <a:t>Use case brainstorming</a:t>
              </a:r>
              <a:br>
                <a:rPr kumimoji="0" lang="en-IN" sz="2133" b="1" i="0" u="none" strike="noStrike" kern="1200" cap="none" spc="0" normalizeH="0" baseline="0" noProof="0" dirty="0">
                  <a:ln>
                    <a:noFill/>
                  </a:ln>
                  <a:solidFill>
                    <a:prstClr val="black"/>
                  </a:solidFill>
                  <a:effectLst/>
                  <a:uLnTx/>
                  <a:uFillTx/>
                  <a:latin typeface="Neue Haas Grotesk Text Pro" panose="020B0504020202020204" pitchFamily="34" charset="77"/>
                  <a:ea typeface="+mn-ea"/>
                  <a:cs typeface="Arial" panose="020B0604020202020204" pitchFamily="34" charset="0"/>
                </a:rPr>
              </a:br>
              <a:r>
                <a:rPr kumimoji="0" lang="en-IN" sz="1467"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Exploring data science opportunities within the insurance market</a:t>
              </a:r>
              <a:endParaRPr kumimoji="0" lang="en-IN" sz="2133"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29" name="Straight Connector 28">
              <a:extLst>
                <a:ext uri="{FF2B5EF4-FFF2-40B4-BE49-F238E27FC236}">
                  <a16:creationId xmlns:a16="http://schemas.microsoft.com/office/drawing/2014/main" xmlns="" id="{A3329CCE-3A4C-984E-B9E7-0CC05BD4EF19}"/>
                </a:ext>
              </a:extLst>
            </p:cNvPr>
            <p:cNvCxnSpPr>
              <a:cxnSpLocks/>
            </p:cNvCxnSpPr>
            <p:nvPr/>
          </p:nvCxnSpPr>
          <p:spPr>
            <a:xfrm>
              <a:off x="1189930" y="1735050"/>
              <a:ext cx="643007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0" name="Group 29" descr="3">
            <a:extLst>
              <a:ext uri="{FF2B5EF4-FFF2-40B4-BE49-F238E27FC236}">
                <a16:creationId xmlns:a16="http://schemas.microsoft.com/office/drawing/2014/main" xmlns="" id="{0502CBDA-2D05-A843-AA64-44B06B6F9E70}"/>
              </a:ext>
            </a:extLst>
          </p:cNvPr>
          <p:cNvGrpSpPr/>
          <p:nvPr/>
        </p:nvGrpSpPr>
        <p:grpSpPr>
          <a:xfrm>
            <a:off x="968189" y="3397875"/>
            <a:ext cx="9191812" cy="812894"/>
            <a:chOff x="726141" y="1125379"/>
            <a:chExt cx="6893859" cy="609671"/>
          </a:xfrm>
        </p:grpSpPr>
        <p:sp>
          <p:nvSpPr>
            <p:cNvPr id="31" name="Oval 30">
              <a:extLst>
                <a:ext uri="{FF2B5EF4-FFF2-40B4-BE49-F238E27FC236}">
                  <a16:creationId xmlns:a16="http://schemas.microsoft.com/office/drawing/2014/main" xmlns="" id="{5E029ABE-8299-AD46-999C-10EFA747029C}"/>
                </a:ext>
              </a:extLst>
            </p:cNvPr>
            <p:cNvSpPr/>
            <p:nvPr/>
          </p:nvSpPr>
          <p:spPr>
            <a:xfrm>
              <a:off x="726141" y="1150780"/>
              <a:ext cx="313765" cy="313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3</a:t>
              </a:r>
            </a:p>
          </p:txBody>
        </p:sp>
        <p:sp>
          <p:nvSpPr>
            <p:cNvPr id="33" name="TextBox 32">
              <a:extLst>
                <a:ext uri="{FF2B5EF4-FFF2-40B4-BE49-F238E27FC236}">
                  <a16:creationId xmlns:a16="http://schemas.microsoft.com/office/drawing/2014/main" xmlns="" id="{320ACE1E-A9DF-4F42-8FF3-F973E8273625}"/>
                </a:ext>
              </a:extLst>
            </p:cNvPr>
            <p:cNvSpPr txBox="1"/>
            <p:nvPr/>
          </p:nvSpPr>
          <p:spPr>
            <a:xfrm>
              <a:off x="1100542" y="1125379"/>
              <a:ext cx="6214657" cy="4847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133" b="1" i="0" u="none" strike="noStrike" kern="1200" cap="none" spc="0" normalizeH="0" baseline="0" noProof="0" dirty="0">
                  <a:ln>
                    <a:noFill/>
                  </a:ln>
                  <a:solidFill>
                    <a:prstClr val="black"/>
                  </a:solidFill>
                  <a:effectLst/>
                  <a:uLnTx/>
                  <a:uFillTx/>
                  <a:latin typeface="Neue Haas Grotesk Text Pro" panose="020B0504020202020204" pitchFamily="34" charset="77"/>
                  <a:ea typeface="+mn-ea"/>
                  <a:cs typeface="Arial" panose="020B0604020202020204" pitchFamily="34" charset="0"/>
                </a:rPr>
                <a:t>Dataset choice</a:t>
              </a:r>
              <a:br>
                <a:rPr kumimoji="0" lang="en-IN" sz="2133" b="1" i="0" u="none" strike="noStrike" kern="1200" cap="none" spc="0" normalizeH="0" baseline="0" noProof="0" dirty="0">
                  <a:ln>
                    <a:noFill/>
                  </a:ln>
                  <a:solidFill>
                    <a:prstClr val="black"/>
                  </a:solidFill>
                  <a:effectLst/>
                  <a:uLnTx/>
                  <a:uFillTx/>
                  <a:latin typeface="Neue Haas Grotesk Text Pro" panose="020B0504020202020204" pitchFamily="34" charset="77"/>
                  <a:ea typeface="+mn-ea"/>
                  <a:cs typeface="Arial" panose="020B0604020202020204" pitchFamily="34" charset="0"/>
                </a:rPr>
              </a:br>
              <a:r>
                <a:rPr kumimoji="0" lang="en-IN" sz="1467"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Bring to the table win-win survival strategies to ensure proactive domination. At the end. </a:t>
              </a:r>
            </a:p>
          </p:txBody>
        </p:sp>
        <p:cxnSp>
          <p:nvCxnSpPr>
            <p:cNvPr id="34" name="Straight Connector 33">
              <a:extLst>
                <a:ext uri="{FF2B5EF4-FFF2-40B4-BE49-F238E27FC236}">
                  <a16:creationId xmlns:a16="http://schemas.microsoft.com/office/drawing/2014/main" xmlns="" id="{98A9822E-8F98-474D-955B-0380C369CDC1}"/>
                </a:ext>
              </a:extLst>
            </p:cNvPr>
            <p:cNvCxnSpPr>
              <a:cxnSpLocks/>
            </p:cNvCxnSpPr>
            <p:nvPr/>
          </p:nvCxnSpPr>
          <p:spPr>
            <a:xfrm>
              <a:off x="1189930" y="1735050"/>
              <a:ext cx="643007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5" name="Group 34" descr="4">
            <a:extLst>
              <a:ext uri="{FF2B5EF4-FFF2-40B4-BE49-F238E27FC236}">
                <a16:creationId xmlns:a16="http://schemas.microsoft.com/office/drawing/2014/main" xmlns="" id="{E2FB8324-5CAA-F241-958D-37F47C12EB32}"/>
              </a:ext>
            </a:extLst>
          </p:cNvPr>
          <p:cNvGrpSpPr/>
          <p:nvPr/>
        </p:nvGrpSpPr>
        <p:grpSpPr>
          <a:xfrm>
            <a:off x="968189" y="4414294"/>
            <a:ext cx="9191812" cy="812894"/>
            <a:chOff x="726141" y="1125379"/>
            <a:chExt cx="6893859" cy="609671"/>
          </a:xfrm>
        </p:grpSpPr>
        <p:sp>
          <p:nvSpPr>
            <p:cNvPr id="36" name="Oval 35">
              <a:extLst>
                <a:ext uri="{FF2B5EF4-FFF2-40B4-BE49-F238E27FC236}">
                  <a16:creationId xmlns:a16="http://schemas.microsoft.com/office/drawing/2014/main" xmlns="" id="{0A46DB16-2644-BD41-A44C-89E33BAD0D9E}"/>
                </a:ext>
              </a:extLst>
            </p:cNvPr>
            <p:cNvSpPr/>
            <p:nvPr/>
          </p:nvSpPr>
          <p:spPr>
            <a:xfrm>
              <a:off x="726141" y="1150780"/>
              <a:ext cx="313765" cy="31376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4</a:t>
              </a:r>
            </a:p>
          </p:txBody>
        </p:sp>
        <p:sp>
          <p:nvSpPr>
            <p:cNvPr id="37" name="TextBox 36">
              <a:extLst>
                <a:ext uri="{FF2B5EF4-FFF2-40B4-BE49-F238E27FC236}">
                  <a16:creationId xmlns:a16="http://schemas.microsoft.com/office/drawing/2014/main" xmlns="" id="{B0FD3857-FBFC-1E4B-BDF6-2A673F3C9989}"/>
                </a:ext>
              </a:extLst>
            </p:cNvPr>
            <p:cNvSpPr txBox="1"/>
            <p:nvPr/>
          </p:nvSpPr>
          <p:spPr>
            <a:xfrm>
              <a:off x="1100543" y="1125379"/>
              <a:ext cx="5918324" cy="484748"/>
            </a:xfrm>
            <a:prstGeom prst="rect">
              <a:avLst/>
            </a:prstGeom>
            <a:noFill/>
          </p:spPr>
          <p:txBody>
            <a:bodyPr wrap="square" rtlCol="0">
              <a:spAutoFit/>
            </a:bodyPr>
            <a:lstStyle/>
            <a:p>
              <a:r>
                <a:rPr lang="en-IN" sz="2133" b="1" dirty="0">
                  <a:latin typeface="Neue Haas Grotesk Text Pro" panose="020B0504020202020204" pitchFamily="34" charset="77"/>
                  <a:cs typeface="Arial" panose="020B0604020202020204" pitchFamily="34" charset="0"/>
                </a:rPr>
                <a:t>Topic Here</a:t>
              </a:r>
              <a:br>
                <a:rPr lang="en-IN" sz="2133" b="1" dirty="0">
                  <a:latin typeface="Neue Haas Grotesk Text Pro" panose="020B0504020202020204" pitchFamily="34" charset="77"/>
                  <a:cs typeface="Arial" panose="020B0604020202020204" pitchFamily="34" charset="0"/>
                </a:rPr>
              </a:br>
              <a:r>
                <a:rPr lang="en-IN" sz="1467" i="1" dirty="0">
                  <a:latin typeface="Times New Roman" panose="02020603050405020304" pitchFamily="18" charset="0"/>
                  <a:cs typeface="Times New Roman" panose="02020603050405020304" pitchFamily="18" charset="0"/>
                </a:rPr>
                <a:t>User generated content in real-time will have multiple touchpoints for offshoring. </a:t>
              </a:r>
            </a:p>
          </p:txBody>
        </p:sp>
        <p:cxnSp>
          <p:nvCxnSpPr>
            <p:cNvPr id="38" name="Straight Connector 37">
              <a:extLst>
                <a:ext uri="{FF2B5EF4-FFF2-40B4-BE49-F238E27FC236}">
                  <a16:creationId xmlns:a16="http://schemas.microsoft.com/office/drawing/2014/main" xmlns="" id="{6D9CEF2F-A618-6343-A780-B5270022C782}"/>
                </a:ext>
              </a:extLst>
            </p:cNvPr>
            <p:cNvCxnSpPr>
              <a:cxnSpLocks/>
            </p:cNvCxnSpPr>
            <p:nvPr/>
          </p:nvCxnSpPr>
          <p:spPr>
            <a:xfrm>
              <a:off x="1189930" y="1735050"/>
              <a:ext cx="643007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9" name="Group 38" descr="5">
            <a:extLst>
              <a:ext uri="{FF2B5EF4-FFF2-40B4-BE49-F238E27FC236}">
                <a16:creationId xmlns:a16="http://schemas.microsoft.com/office/drawing/2014/main" xmlns="" id="{BD731580-1B45-8741-8852-EB1C4F3FACB4}"/>
              </a:ext>
            </a:extLst>
          </p:cNvPr>
          <p:cNvGrpSpPr/>
          <p:nvPr/>
        </p:nvGrpSpPr>
        <p:grpSpPr>
          <a:xfrm>
            <a:off x="968189" y="5430713"/>
            <a:ext cx="9191812" cy="812894"/>
            <a:chOff x="726141" y="1125379"/>
            <a:chExt cx="6893859" cy="609671"/>
          </a:xfrm>
        </p:grpSpPr>
        <p:sp>
          <p:nvSpPr>
            <p:cNvPr id="40" name="Oval 39">
              <a:extLst>
                <a:ext uri="{FF2B5EF4-FFF2-40B4-BE49-F238E27FC236}">
                  <a16:creationId xmlns:a16="http://schemas.microsoft.com/office/drawing/2014/main" xmlns="" id="{4418AA1C-50F4-584A-BB25-B70FA26D569D}"/>
                </a:ext>
              </a:extLst>
            </p:cNvPr>
            <p:cNvSpPr/>
            <p:nvPr/>
          </p:nvSpPr>
          <p:spPr>
            <a:xfrm>
              <a:off x="726141" y="1150780"/>
              <a:ext cx="313765" cy="313765"/>
            </a:xfrm>
            <a:prstGeom prst="ellipse">
              <a:avLst/>
            </a:prstGeom>
            <a:solidFill>
              <a:srgbClr val="4B5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5</a:t>
              </a:r>
            </a:p>
          </p:txBody>
        </p:sp>
        <p:sp>
          <p:nvSpPr>
            <p:cNvPr id="41" name="TextBox 40">
              <a:extLst>
                <a:ext uri="{FF2B5EF4-FFF2-40B4-BE49-F238E27FC236}">
                  <a16:creationId xmlns:a16="http://schemas.microsoft.com/office/drawing/2014/main" xmlns="" id="{3B54A9CF-E330-5D4F-8B09-54EB939FDC29}"/>
                </a:ext>
              </a:extLst>
            </p:cNvPr>
            <p:cNvSpPr txBox="1"/>
            <p:nvPr/>
          </p:nvSpPr>
          <p:spPr>
            <a:xfrm>
              <a:off x="1100543" y="1125379"/>
              <a:ext cx="5918324" cy="484748"/>
            </a:xfrm>
            <a:prstGeom prst="rect">
              <a:avLst/>
            </a:prstGeom>
            <a:noFill/>
          </p:spPr>
          <p:txBody>
            <a:bodyPr wrap="square" rtlCol="0">
              <a:spAutoFit/>
            </a:bodyPr>
            <a:lstStyle/>
            <a:p>
              <a:r>
                <a:rPr lang="en-IN" sz="2133" b="1" dirty="0">
                  <a:latin typeface="Neue Haas Grotesk Text Pro" panose="020B0504020202020204" pitchFamily="34" charset="77"/>
                  <a:cs typeface="Arial" panose="020B0604020202020204" pitchFamily="34" charset="0"/>
                </a:rPr>
                <a:t>Topic Here</a:t>
              </a:r>
              <a:br>
                <a:rPr lang="en-IN" sz="2133" b="1" dirty="0">
                  <a:latin typeface="Neue Haas Grotesk Text Pro" panose="020B0504020202020204" pitchFamily="34" charset="77"/>
                  <a:cs typeface="Arial" panose="020B0604020202020204" pitchFamily="34" charset="0"/>
                </a:rPr>
              </a:br>
              <a:r>
                <a:rPr lang="en-IN" sz="1467" i="1" dirty="0">
                  <a:latin typeface="Times New Roman" panose="02020603050405020304" pitchFamily="18" charset="0"/>
                  <a:cs typeface="Times New Roman" panose="02020603050405020304" pitchFamily="18" charset="0"/>
                </a:rPr>
                <a:t>Capitalize on low hanging fruit to identify a ballpark value added activity to beta test. </a:t>
              </a:r>
            </a:p>
          </p:txBody>
        </p:sp>
        <p:cxnSp>
          <p:nvCxnSpPr>
            <p:cNvPr id="42" name="Straight Connector 41">
              <a:extLst>
                <a:ext uri="{FF2B5EF4-FFF2-40B4-BE49-F238E27FC236}">
                  <a16:creationId xmlns:a16="http://schemas.microsoft.com/office/drawing/2014/main" xmlns="" id="{17C3ED2D-5002-264F-9F07-97C2748D6863}"/>
                </a:ext>
              </a:extLst>
            </p:cNvPr>
            <p:cNvCxnSpPr>
              <a:cxnSpLocks/>
            </p:cNvCxnSpPr>
            <p:nvPr/>
          </p:nvCxnSpPr>
          <p:spPr>
            <a:xfrm>
              <a:off x="1189930" y="1735050"/>
              <a:ext cx="643007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340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Low angle view of modern skyscrapers rising straight up against a dramatic sky">
            <a:extLst>
              <a:ext uri="{FF2B5EF4-FFF2-40B4-BE49-F238E27FC236}">
                <a16:creationId xmlns:a16="http://schemas.microsoft.com/office/drawing/2014/main" xmlns="" id="{EC670D26-1E90-F879-7916-8BC72F1E0D2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378" r="20378"/>
          <a:stretch>
            <a:fillRect/>
          </a:stretch>
        </p:blipFill>
        <p:spPr/>
      </p:pic>
      <p:sp>
        <p:nvSpPr>
          <p:cNvPr id="27" name="Title 1">
            <a:extLst>
              <a:ext uri="{FF2B5EF4-FFF2-40B4-BE49-F238E27FC236}">
                <a16:creationId xmlns:a16="http://schemas.microsoft.com/office/drawing/2014/main" xmlns="" id="{F85AE323-FC95-084E-8A51-F5106926E023}"/>
              </a:ext>
            </a:extLst>
          </p:cNvPr>
          <p:cNvSpPr txBox="1">
            <a:spLocks/>
          </p:cNvSpPr>
          <p:nvPr/>
        </p:nvSpPr>
        <p:spPr>
          <a:xfrm>
            <a:off x="792849" y="3083088"/>
            <a:ext cx="4892703" cy="1346779"/>
          </a:xfrm>
          <a:prstGeom prst="rect">
            <a:avLst/>
          </a:prstGeom>
          <a:effectLst/>
        </p:spPr>
        <p:txBody>
          <a:bodyPr wrap="square" lIns="0" rIns="0" anchor="b" anchorCtr="0">
            <a:spAutoFit/>
          </a:bodyPr>
          <a:lstStyle>
            <a:lvl1pPr algn="l" defTabSz="914400" rtl="0" eaLnBrk="1" latinLnBrk="0" hangingPunct="1">
              <a:lnSpc>
                <a:spcPct val="100000"/>
              </a:lnSpc>
              <a:spcBef>
                <a:spcPct val="0"/>
              </a:spcBef>
              <a:buNone/>
              <a:defRPr lang="en-US" sz="4000" b="1" i="0" kern="1200" cap="none" baseline="0">
                <a:solidFill>
                  <a:schemeClr val="accent2"/>
                </a:solidFill>
                <a:latin typeface="Neue Haas Grotesk Text Pro" panose="020B0504020202020204" pitchFamily="34" charset="77"/>
                <a:ea typeface="+mj-ea"/>
                <a:cs typeface="+mj-cs"/>
              </a:defRPr>
            </a:lvl1pPr>
          </a:lstStyle>
          <a:p>
            <a:pPr>
              <a:lnSpc>
                <a:spcPct val="80000"/>
              </a:lnSpc>
            </a:pPr>
            <a:r>
              <a:rPr lang="en-GB" sz="5067" dirty="0">
                <a:solidFill>
                  <a:schemeClr val="bg1"/>
                </a:solidFill>
              </a:rPr>
              <a:t>Use case brainstorm</a:t>
            </a:r>
          </a:p>
        </p:txBody>
      </p:sp>
      <p:sp>
        <p:nvSpPr>
          <p:cNvPr id="28" name="TextBox 27">
            <a:extLst>
              <a:ext uri="{FF2B5EF4-FFF2-40B4-BE49-F238E27FC236}">
                <a16:creationId xmlns:a16="http://schemas.microsoft.com/office/drawing/2014/main" xmlns="" id="{22DF4018-93DC-8D49-84BA-544839FA62AD}"/>
              </a:ext>
            </a:extLst>
          </p:cNvPr>
          <p:cNvSpPr txBox="1"/>
          <p:nvPr/>
        </p:nvSpPr>
        <p:spPr>
          <a:xfrm>
            <a:off x="2148" y="6553934"/>
            <a:ext cx="330540" cy="256545"/>
          </a:xfrm>
          <a:prstGeom prst="rect">
            <a:avLst/>
          </a:prstGeom>
          <a:noFill/>
        </p:spPr>
        <p:txBody>
          <a:bodyPr wrap="none" rtlCol="0">
            <a:spAutoFit/>
          </a:bodyPr>
          <a:lstStyle/>
          <a:p>
            <a:fld id="{111F478C-84AE-4601-9BE4-60468A3A6C06}" type="slidenum">
              <a:rPr lang="en-US" sz="1067">
                <a:solidFill>
                  <a:prstClr val="white">
                    <a:alpha val="50000"/>
                  </a:prstClr>
                </a:solidFill>
                <a:latin typeface="Neue Haas Grotesk Text Pro" panose="020B0504020202020204" pitchFamily="34" charset="77"/>
              </a:rPr>
              <a:pPr/>
              <a:t>3</a:t>
            </a:fld>
            <a:endParaRPr lang="en-US" sz="1067" dirty="0">
              <a:solidFill>
                <a:prstClr val="white">
                  <a:alpha val="50000"/>
                </a:prstClr>
              </a:solidFill>
              <a:latin typeface="Neue Haas Grotesk Text Pro" panose="020B0504020202020204" pitchFamily="34" charset="77"/>
            </a:endParaRPr>
          </a:p>
        </p:txBody>
      </p:sp>
      <p:sp>
        <p:nvSpPr>
          <p:cNvPr id="29" name="TextBox 28">
            <a:extLst>
              <a:ext uri="{FF2B5EF4-FFF2-40B4-BE49-F238E27FC236}">
                <a16:creationId xmlns:a16="http://schemas.microsoft.com/office/drawing/2014/main" xmlns="" id="{4D300AEE-30EB-E742-B003-76B18BD147AB}"/>
              </a:ext>
            </a:extLst>
          </p:cNvPr>
          <p:cNvSpPr txBox="1"/>
          <p:nvPr/>
        </p:nvSpPr>
        <p:spPr>
          <a:xfrm>
            <a:off x="2148" y="6553934"/>
            <a:ext cx="330540" cy="256545"/>
          </a:xfrm>
          <a:prstGeom prst="rect">
            <a:avLst/>
          </a:prstGeom>
          <a:noFill/>
        </p:spPr>
        <p:txBody>
          <a:bodyPr wrap="none" rtlCol="0">
            <a:spAutoFit/>
          </a:bodyPr>
          <a:lstStyle/>
          <a:p>
            <a:fld id="{111F478C-84AE-4601-9BE4-60468A3A6C06}" type="slidenum">
              <a:rPr lang="en-US" sz="1067">
                <a:solidFill>
                  <a:prstClr val="white">
                    <a:alpha val="50000"/>
                  </a:prstClr>
                </a:solidFill>
                <a:latin typeface="Neue Haas Grotesk Text Pro" panose="020B0504020202020204" pitchFamily="34" charset="77"/>
              </a:rPr>
              <a:pPr/>
              <a:t>3</a:t>
            </a:fld>
            <a:endParaRPr lang="en-US" sz="1067" dirty="0">
              <a:solidFill>
                <a:prstClr val="white">
                  <a:alpha val="50000"/>
                </a:prstClr>
              </a:solidFill>
              <a:latin typeface="Neue Haas Grotesk Text Pro" panose="020B0504020202020204" pitchFamily="34" charset="77"/>
            </a:endParaRPr>
          </a:p>
        </p:txBody>
      </p:sp>
      <p:sp>
        <p:nvSpPr>
          <p:cNvPr id="31" name="TextBox 30">
            <a:extLst>
              <a:ext uri="{FF2B5EF4-FFF2-40B4-BE49-F238E27FC236}">
                <a16:creationId xmlns:a16="http://schemas.microsoft.com/office/drawing/2014/main" xmlns="" id="{1C4A39A2-8A55-7446-8D4B-EB6B4FEE1E32}"/>
              </a:ext>
            </a:extLst>
          </p:cNvPr>
          <p:cNvSpPr txBox="1"/>
          <p:nvPr/>
        </p:nvSpPr>
        <p:spPr>
          <a:xfrm>
            <a:off x="685479" y="4500762"/>
            <a:ext cx="4800920" cy="307777"/>
          </a:xfrm>
          <a:prstGeom prst="rect">
            <a:avLst/>
          </a:prstGeom>
          <a:noFill/>
        </p:spPr>
        <p:txBody>
          <a:bodyPr wrap="square" rtlCol="0">
            <a:spAutoFit/>
          </a:bodyPr>
          <a:lstStyle/>
          <a:p>
            <a:r>
              <a:rPr lang="en-IN" sz="1400" dirty="0">
                <a:solidFill>
                  <a:schemeClr val="bg1"/>
                </a:solidFill>
                <a:latin typeface="Neue Haas Grotesk Text Pro" panose="020B0504020202020204" pitchFamily="34" charset="77"/>
                <a:cs typeface="Arial" panose="020B0604020202020204" pitchFamily="34" charset="0"/>
              </a:rPr>
              <a:t>What can be done and what should I choose and why</a:t>
            </a:r>
          </a:p>
        </p:txBody>
      </p:sp>
      <p:sp>
        <p:nvSpPr>
          <p:cNvPr id="57" name="TextBox 56">
            <a:extLst>
              <a:ext uri="{FF2B5EF4-FFF2-40B4-BE49-F238E27FC236}">
                <a16:creationId xmlns:a16="http://schemas.microsoft.com/office/drawing/2014/main" xmlns="" id="{E16560BB-6C44-9A47-8619-DDBE6C0476E3}"/>
              </a:ext>
            </a:extLst>
          </p:cNvPr>
          <p:cNvSpPr txBox="1"/>
          <p:nvPr/>
        </p:nvSpPr>
        <p:spPr>
          <a:xfrm>
            <a:off x="685479" y="1426205"/>
            <a:ext cx="4800920" cy="276999"/>
          </a:xfrm>
          <a:prstGeom prst="rect">
            <a:avLst/>
          </a:prstGeom>
          <a:noFill/>
        </p:spPr>
        <p:txBody>
          <a:bodyPr wrap="square" rtlCol="0">
            <a:spAutoFit/>
          </a:bodyPr>
          <a:lstStyle/>
          <a:p>
            <a:r>
              <a:rPr lang="en-IN" sz="1200" b="1" dirty="0">
                <a:solidFill>
                  <a:schemeClr val="accent2"/>
                </a:solidFill>
                <a:latin typeface="Neue Haas Grotesk Text Pro" panose="020B0504020202020204" pitchFamily="34" charset="77"/>
                <a:cs typeface="Arial" panose="020B0604020202020204" pitchFamily="34" charset="0"/>
              </a:rPr>
              <a:t>Exploring DS opportunities within the insurance market</a:t>
            </a:r>
            <a:endParaRPr lang="en-IN" sz="1467" b="1" dirty="0">
              <a:solidFill>
                <a:schemeClr val="accent2"/>
              </a:solidFill>
              <a:latin typeface="Neue Haas Grotesk Text Pro" panose="020B0504020202020204" pitchFamily="34" charset="77"/>
              <a:cs typeface="Arial" panose="020B0604020202020204" pitchFamily="34" charset="0"/>
            </a:endParaRPr>
          </a:p>
        </p:txBody>
      </p:sp>
      <p:cxnSp>
        <p:nvCxnSpPr>
          <p:cNvPr id="6" name="Straight Connector 5">
            <a:extLst>
              <a:ext uri="{FF2B5EF4-FFF2-40B4-BE49-F238E27FC236}">
                <a16:creationId xmlns:a16="http://schemas.microsoft.com/office/drawing/2014/main" xmlns="" id="{474C2780-2292-F77B-F75C-48AC2173CFA1}"/>
              </a:ext>
            </a:extLst>
          </p:cNvPr>
          <p:cNvCxnSpPr>
            <a:cxnSpLocks/>
          </p:cNvCxnSpPr>
          <p:nvPr/>
        </p:nvCxnSpPr>
        <p:spPr>
          <a:xfrm>
            <a:off x="767408" y="5943600"/>
            <a:ext cx="4680520" cy="0"/>
          </a:xfrm>
          <a:prstGeom prst="line">
            <a:avLst/>
          </a:prstGeom>
          <a:ln w="28575">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79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C36A1-952E-5EAC-D6DF-EBCFF1AB57BD}"/>
              </a:ext>
            </a:extLst>
          </p:cNvPr>
          <p:cNvSpPr>
            <a:spLocks noGrp="1"/>
          </p:cNvSpPr>
          <p:nvPr>
            <p:ph type="title"/>
          </p:nvPr>
        </p:nvSpPr>
        <p:spPr/>
        <p:txBody>
          <a:bodyPr/>
          <a:lstStyle/>
          <a:p>
            <a:r>
              <a:rPr lang="en-GB"/>
              <a:t>Use-Case Summary</a:t>
            </a:r>
          </a:p>
        </p:txBody>
      </p:sp>
      <p:sp>
        <p:nvSpPr>
          <p:cNvPr id="5" name="Rounded Rectangle 4">
            <a:extLst>
              <a:ext uri="{FF2B5EF4-FFF2-40B4-BE49-F238E27FC236}">
                <a16:creationId xmlns:a16="http://schemas.microsoft.com/office/drawing/2014/main" xmlns="" id="{3D056A04-CAB5-BD26-2416-E91214457E48}"/>
              </a:ext>
            </a:extLst>
          </p:cNvPr>
          <p:cNvSpPr/>
          <p:nvPr/>
        </p:nvSpPr>
        <p:spPr>
          <a:xfrm>
            <a:off x="5450400" y="1988840"/>
            <a:ext cx="1291200" cy="65314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33">
                <a:latin typeface="Neue Haas Grotesk Text Pro" panose="020B0504020202020204" pitchFamily="34" charset="77"/>
              </a:rPr>
              <a:t>Customer Segmentation</a:t>
            </a:r>
          </a:p>
        </p:txBody>
      </p:sp>
      <p:sp>
        <p:nvSpPr>
          <p:cNvPr id="12" name="Rounded Rectangle 11">
            <a:extLst>
              <a:ext uri="{FF2B5EF4-FFF2-40B4-BE49-F238E27FC236}">
                <a16:creationId xmlns:a16="http://schemas.microsoft.com/office/drawing/2014/main" xmlns="" id="{DB7D91B8-700C-39E9-1ADB-8DF02D061C74}"/>
              </a:ext>
            </a:extLst>
          </p:cNvPr>
          <p:cNvSpPr/>
          <p:nvPr/>
        </p:nvSpPr>
        <p:spPr>
          <a:xfrm>
            <a:off x="3881965" y="3647115"/>
            <a:ext cx="1296000" cy="653143"/>
          </a:xfrm>
          <a:prstGeom prst="round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33">
                <a:solidFill>
                  <a:schemeClr val="tx1"/>
                </a:solidFill>
                <a:latin typeface="Neue Haas Grotesk Text Pro" panose="020B0504020202020204" pitchFamily="34" charset="77"/>
              </a:rPr>
              <a:t>Customer Churn Prediction</a:t>
            </a:r>
          </a:p>
        </p:txBody>
      </p:sp>
      <p:sp>
        <p:nvSpPr>
          <p:cNvPr id="14" name="Rounded Rectangle 13">
            <a:extLst>
              <a:ext uri="{FF2B5EF4-FFF2-40B4-BE49-F238E27FC236}">
                <a16:creationId xmlns:a16="http://schemas.microsoft.com/office/drawing/2014/main" xmlns="" id="{B6F2679E-7E3B-0541-5C6D-E20B897E4287}"/>
              </a:ext>
            </a:extLst>
          </p:cNvPr>
          <p:cNvSpPr/>
          <p:nvPr/>
        </p:nvSpPr>
        <p:spPr>
          <a:xfrm>
            <a:off x="7007345" y="3647114"/>
            <a:ext cx="1296000" cy="653143"/>
          </a:xfrm>
          <a:prstGeom prst="round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33">
                <a:solidFill>
                  <a:schemeClr val="tx1"/>
                </a:solidFill>
                <a:latin typeface="Neue Haas Grotesk Text Pro" panose="020B0504020202020204" pitchFamily="34" charset="77"/>
              </a:rPr>
              <a:t>Usage Based Insurance </a:t>
            </a:r>
          </a:p>
        </p:txBody>
      </p:sp>
      <p:sp>
        <p:nvSpPr>
          <p:cNvPr id="15" name="Rounded Rectangle 14">
            <a:extLst>
              <a:ext uri="{FF2B5EF4-FFF2-40B4-BE49-F238E27FC236}">
                <a16:creationId xmlns:a16="http://schemas.microsoft.com/office/drawing/2014/main" xmlns="" id="{5CA1AAE4-37DC-2BFC-4973-5A11057F96B2}"/>
              </a:ext>
            </a:extLst>
          </p:cNvPr>
          <p:cNvSpPr/>
          <p:nvPr/>
        </p:nvSpPr>
        <p:spPr>
          <a:xfrm>
            <a:off x="3872210" y="4859855"/>
            <a:ext cx="1296000" cy="653143"/>
          </a:xfrm>
          <a:prstGeom prst="round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33">
                <a:solidFill>
                  <a:schemeClr val="tx1"/>
                </a:solidFill>
                <a:latin typeface="Neue Haas Grotesk Text Pro" panose="020B0504020202020204" pitchFamily="34" charset="77"/>
              </a:rPr>
              <a:t>Automated Underwriting</a:t>
            </a:r>
          </a:p>
        </p:txBody>
      </p:sp>
      <p:sp>
        <p:nvSpPr>
          <p:cNvPr id="17" name="Rounded Rectangle 16">
            <a:extLst>
              <a:ext uri="{FF2B5EF4-FFF2-40B4-BE49-F238E27FC236}">
                <a16:creationId xmlns:a16="http://schemas.microsoft.com/office/drawing/2014/main" xmlns="" id="{7EB90D84-6F96-D788-BEAB-B3F1E54B3F51}"/>
              </a:ext>
            </a:extLst>
          </p:cNvPr>
          <p:cNvSpPr/>
          <p:nvPr/>
        </p:nvSpPr>
        <p:spPr>
          <a:xfrm>
            <a:off x="7018621" y="4860735"/>
            <a:ext cx="1296000" cy="653143"/>
          </a:xfrm>
          <a:prstGeom prst="round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33">
                <a:solidFill>
                  <a:schemeClr val="tx1"/>
                </a:solidFill>
                <a:latin typeface="Neue Haas Grotesk Text Pro" panose="020B0504020202020204" pitchFamily="34" charset="77"/>
              </a:rPr>
              <a:t>Recommendation Engine</a:t>
            </a:r>
          </a:p>
        </p:txBody>
      </p:sp>
      <p:cxnSp>
        <p:nvCxnSpPr>
          <p:cNvPr id="26" name="Curved Connector 25">
            <a:extLst>
              <a:ext uri="{FF2B5EF4-FFF2-40B4-BE49-F238E27FC236}">
                <a16:creationId xmlns:a16="http://schemas.microsoft.com/office/drawing/2014/main" xmlns="" id="{446A8D16-A0AF-AFFD-59D2-E4956FC34E28}"/>
              </a:ext>
            </a:extLst>
          </p:cNvPr>
          <p:cNvCxnSpPr>
            <a:cxnSpLocks/>
            <a:endCxn id="12" idx="0"/>
          </p:cNvCxnSpPr>
          <p:nvPr/>
        </p:nvCxnSpPr>
        <p:spPr>
          <a:xfrm rot="5400000">
            <a:off x="4879255" y="2430367"/>
            <a:ext cx="867460" cy="1566036"/>
          </a:xfrm>
          <a:prstGeom prst="curved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xmlns="" id="{E46A5D82-37B4-44D1-58AF-1DBCF5D73AC0}"/>
              </a:ext>
            </a:extLst>
          </p:cNvPr>
          <p:cNvCxnSpPr>
            <a:cxnSpLocks/>
            <a:endCxn id="15" idx="0"/>
          </p:cNvCxnSpPr>
          <p:nvPr/>
        </p:nvCxnSpPr>
        <p:spPr>
          <a:xfrm rot="5400000">
            <a:off x="4268006" y="3031860"/>
            <a:ext cx="2080200" cy="1575791"/>
          </a:xfrm>
          <a:prstGeom prst="curvedConnector3">
            <a:avLst>
              <a:gd name="adj1" fmla="val 93958"/>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xmlns="" id="{AD65B394-3C8B-7CA7-2E28-29668777764C}"/>
              </a:ext>
            </a:extLst>
          </p:cNvPr>
          <p:cNvCxnSpPr>
            <a:cxnSpLocks/>
            <a:endCxn id="17" idx="0"/>
          </p:cNvCxnSpPr>
          <p:nvPr/>
        </p:nvCxnSpPr>
        <p:spPr>
          <a:xfrm rot="16200000" flipH="1">
            <a:off x="5840770" y="3034884"/>
            <a:ext cx="2081080" cy="1570620"/>
          </a:xfrm>
          <a:prstGeom prst="curvedConnector3">
            <a:avLst>
              <a:gd name="adj1" fmla="val 94396"/>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xmlns="" id="{9BD0DDA7-0C59-0F87-91AE-C23C5556B42A}"/>
              </a:ext>
            </a:extLst>
          </p:cNvPr>
          <p:cNvCxnSpPr>
            <a:cxnSpLocks/>
          </p:cNvCxnSpPr>
          <p:nvPr/>
        </p:nvCxnSpPr>
        <p:spPr>
          <a:xfrm rot="16200000" flipH="1">
            <a:off x="6445288" y="2430367"/>
            <a:ext cx="867461" cy="1566035"/>
          </a:xfrm>
          <a:prstGeom prst="curved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79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61F48-9581-E2E1-D4AF-04F0EAC9CCE7}"/>
              </a:ext>
            </a:extLst>
          </p:cNvPr>
          <p:cNvSpPr>
            <a:spLocks noGrp="1"/>
          </p:cNvSpPr>
          <p:nvPr>
            <p:ph type="title"/>
          </p:nvPr>
        </p:nvSpPr>
        <p:spPr/>
        <p:txBody>
          <a:bodyPr/>
          <a:lstStyle/>
          <a:p>
            <a:r>
              <a:rPr lang="en-GB"/>
              <a:t>Claims Fraud Prevention</a:t>
            </a:r>
          </a:p>
        </p:txBody>
      </p:sp>
      <p:sp>
        <p:nvSpPr>
          <p:cNvPr id="6" name="Rectangle 5">
            <a:extLst>
              <a:ext uri="{FF2B5EF4-FFF2-40B4-BE49-F238E27FC236}">
                <a16:creationId xmlns:a16="http://schemas.microsoft.com/office/drawing/2014/main" xmlns="" id="{40AF14BE-3481-02B7-E416-ADE9341C3A71}"/>
              </a:ext>
            </a:extLst>
          </p:cNvPr>
          <p:cNvSpPr/>
          <p:nvPr/>
        </p:nvSpPr>
        <p:spPr>
          <a:xfrm>
            <a:off x="7621977" y="1377600"/>
            <a:ext cx="4267200" cy="457556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7" name="Rectangle 6">
            <a:extLst>
              <a:ext uri="{FF2B5EF4-FFF2-40B4-BE49-F238E27FC236}">
                <a16:creationId xmlns:a16="http://schemas.microsoft.com/office/drawing/2014/main" xmlns="" id="{22A1ED18-E780-9089-2B1C-22013E47FABA}"/>
              </a:ext>
            </a:extLst>
          </p:cNvPr>
          <p:cNvSpPr/>
          <p:nvPr/>
        </p:nvSpPr>
        <p:spPr>
          <a:xfrm>
            <a:off x="7725588" y="1795201"/>
            <a:ext cx="4159633" cy="3600986"/>
          </a:xfrm>
          <a:prstGeom prst="rect">
            <a:avLst/>
          </a:prstGeom>
        </p:spPr>
        <p:txBody>
          <a:bodyPr wrap="square" anchor="t">
            <a:spAutoFit/>
          </a:bodyPr>
          <a:lstStyle/>
          <a:p>
            <a:r>
              <a:rPr lang="en-GB" sz="1200" b="1" dirty="0">
                <a:latin typeface="Neue Haas Grotesk Text Pro" panose="020B0504020202020204" pitchFamily="34" charset="77"/>
              </a:rPr>
              <a:t>Claim Information:</a:t>
            </a:r>
          </a:p>
          <a:p>
            <a:pPr marL="228594" indent="-228594">
              <a:buFont typeface="Arial" panose="020B0604020202020204" pitchFamily="34" charset="0"/>
              <a:buChar char="•"/>
            </a:pPr>
            <a:r>
              <a:rPr lang="en-GB" sz="1200" dirty="0">
                <a:latin typeface="Neue Haas Grotesk Text Pro" panose="020B0504020202020204" pitchFamily="34" charset="77"/>
              </a:rPr>
              <a:t>Claim data such as policyholder, amount and type.</a:t>
            </a:r>
          </a:p>
          <a:p>
            <a:endParaRPr lang="en-GB" sz="1200" dirty="0">
              <a:latin typeface="Neue Haas Grotesk Text Pro" panose="020B0504020202020204" pitchFamily="34" charset="77"/>
            </a:endParaRPr>
          </a:p>
          <a:p>
            <a:r>
              <a:rPr lang="en-GB" sz="1200" b="1" dirty="0">
                <a:latin typeface="Neue Haas Grotesk Text Pro" panose="020B0504020202020204" pitchFamily="34" charset="77"/>
              </a:rPr>
              <a:t>Claim Documents:</a:t>
            </a:r>
          </a:p>
          <a:p>
            <a:pPr marL="228594" indent="-228594">
              <a:buFont typeface="Arial" panose="020B0604020202020204" pitchFamily="34" charset="0"/>
              <a:buChar char="•"/>
            </a:pPr>
            <a:r>
              <a:rPr lang="en-GB" sz="1200" dirty="0">
                <a:latin typeface="Neue Haas Grotesk Text Pro" panose="020B0504020202020204" pitchFamily="34" charset="77"/>
              </a:rPr>
              <a:t>Scanned or uploaded documents related to the claim, such as photos, police reports, medical records, etc.</a:t>
            </a:r>
          </a:p>
          <a:p>
            <a:pPr marL="228594" indent="-228594">
              <a:buFont typeface="Arial" panose="020B0604020202020204" pitchFamily="34" charset="0"/>
              <a:buChar char="•"/>
            </a:pPr>
            <a:r>
              <a:rPr lang="en-GB" sz="1200" dirty="0">
                <a:solidFill>
                  <a:srgbClr val="414141"/>
                </a:solidFill>
                <a:latin typeface="Neue Haas Grotesk Text Pro" panose="020B0504020202020204" pitchFamily="34" charset="77"/>
              </a:rPr>
              <a:t>System generated document metadata, for example uploaded datetime.</a:t>
            </a:r>
          </a:p>
          <a:p>
            <a:endParaRPr lang="en-GB" sz="1200" dirty="0">
              <a:latin typeface="Neue Haas Grotesk Text Pro" panose="020B0504020202020204" pitchFamily="34" charset="77"/>
            </a:endParaRPr>
          </a:p>
          <a:p>
            <a:r>
              <a:rPr lang="en-GB" sz="1200" b="1" dirty="0">
                <a:latin typeface="Neue Haas Grotesk Text Pro" panose="020B0504020202020204" pitchFamily="34" charset="77"/>
              </a:rPr>
              <a:t>Historical Data:</a:t>
            </a:r>
          </a:p>
          <a:p>
            <a:pPr marL="228594" indent="-228594">
              <a:buFont typeface="Arial" panose="020B0604020202020204" pitchFamily="34" charset="0"/>
              <a:buChar char="•"/>
            </a:pPr>
            <a:r>
              <a:rPr lang="en-GB" sz="1200" dirty="0">
                <a:latin typeface="Neue Haas Grotesk Text Pro" panose="020B0504020202020204" pitchFamily="34" charset="77"/>
              </a:rPr>
              <a:t>Historical claims for the same policyholder and same type of insurance.</a:t>
            </a:r>
          </a:p>
          <a:p>
            <a:endParaRPr lang="en-GB" sz="1200" dirty="0">
              <a:latin typeface="Neue Haas Grotesk Text Pro" panose="020B0504020202020204" pitchFamily="34" charset="77"/>
            </a:endParaRPr>
          </a:p>
          <a:p>
            <a:r>
              <a:rPr lang="en-GB" sz="1200" b="1" dirty="0">
                <a:latin typeface="Neue Haas Grotesk Text Pro" panose="020B0504020202020204" pitchFamily="34" charset="77"/>
              </a:rPr>
              <a:t>Investigation and Decision:</a:t>
            </a:r>
          </a:p>
          <a:p>
            <a:pPr marL="228594" indent="-228594">
              <a:buFont typeface="Arial" panose="020B0604020202020204" pitchFamily="34" charset="0"/>
              <a:buChar char="•"/>
            </a:pPr>
            <a:r>
              <a:rPr lang="en-GB" sz="1200" dirty="0">
                <a:latin typeface="Neue Haas Grotesk Text Pro" panose="020B0504020202020204" pitchFamily="34" charset="77"/>
              </a:rPr>
              <a:t>Fraud Indicator: indicating whether the claim is suspected of being fraudulent. </a:t>
            </a:r>
          </a:p>
          <a:p>
            <a:pPr marL="228594" indent="-228594">
              <a:buFont typeface="Arial" panose="020B0604020202020204" pitchFamily="34" charset="0"/>
              <a:buChar char="•"/>
            </a:pPr>
            <a:r>
              <a:rPr lang="en-GB" sz="1200" dirty="0">
                <a:latin typeface="Neue Haas Grotesk Text Pro" panose="020B0504020202020204" pitchFamily="34" charset="77"/>
              </a:rPr>
              <a:t>Claim Decision: the final decision on the claim (approved, denied, pending, etc.)</a:t>
            </a:r>
          </a:p>
        </p:txBody>
      </p:sp>
      <p:sp>
        <p:nvSpPr>
          <p:cNvPr id="8" name="Rectangle 7">
            <a:extLst>
              <a:ext uri="{FF2B5EF4-FFF2-40B4-BE49-F238E27FC236}">
                <a16:creationId xmlns:a16="http://schemas.microsoft.com/office/drawing/2014/main" xmlns="" id="{67CAC630-A672-C3A2-D08D-07492986028A}"/>
              </a:ext>
            </a:extLst>
          </p:cNvPr>
          <p:cNvSpPr/>
          <p:nvPr/>
        </p:nvSpPr>
        <p:spPr>
          <a:xfrm>
            <a:off x="7725588" y="1425600"/>
            <a:ext cx="3398387" cy="338554"/>
          </a:xfrm>
          <a:prstGeom prst="rect">
            <a:avLst/>
          </a:prstGeom>
        </p:spPr>
        <p:txBody>
          <a:bodyPr wrap="square">
            <a:spAutoFit/>
          </a:bodyPr>
          <a:lstStyle/>
          <a:p>
            <a:r>
              <a:rPr lang="en-US" sz="1600" b="1" dirty="0">
                <a:latin typeface="Neue Haas Grotesk Text Pro" panose="020B0504020202020204" pitchFamily="34" charset="77"/>
              </a:rPr>
              <a:t>Typical Data Required</a:t>
            </a:r>
          </a:p>
        </p:txBody>
      </p:sp>
      <p:pic>
        <p:nvPicPr>
          <p:cNvPr id="11" name="Picture 10" descr="Binary code on screen">
            <a:extLst>
              <a:ext uri="{FF2B5EF4-FFF2-40B4-BE49-F238E27FC236}">
                <a16:creationId xmlns:a16="http://schemas.microsoft.com/office/drawing/2014/main" xmlns="" id="{78E345C0-0F86-24D8-6BF2-B6851584E2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5204"/>
          <a:stretch/>
        </p:blipFill>
        <p:spPr>
          <a:xfrm>
            <a:off x="455820" y="2449661"/>
            <a:ext cx="2520461" cy="2587200"/>
          </a:xfrm>
          <a:prstGeom prst="rect">
            <a:avLst/>
          </a:prstGeom>
        </p:spPr>
      </p:pic>
      <p:sp>
        <p:nvSpPr>
          <p:cNvPr id="9" name="Rectangle 8">
            <a:extLst>
              <a:ext uri="{FF2B5EF4-FFF2-40B4-BE49-F238E27FC236}">
                <a16:creationId xmlns:a16="http://schemas.microsoft.com/office/drawing/2014/main" xmlns="" id="{3C0C1E00-3ABE-10DE-2C63-7D2C8E88BB17}"/>
              </a:ext>
            </a:extLst>
          </p:cNvPr>
          <p:cNvSpPr/>
          <p:nvPr/>
        </p:nvSpPr>
        <p:spPr>
          <a:xfrm>
            <a:off x="455819" y="1377600"/>
            <a:ext cx="7040072" cy="910043"/>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6" name="Rectangle 15">
            <a:extLst>
              <a:ext uri="{FF2B5EF4-FFF2-40B4-BE49-F238E27FC236}">
                <a16:creationId xmlns:a16="http://schemas.microsoft.com/office/drawing/2014/main" xmlns="" id="{23607AAD-4AA6-EB37-6A22-88CFAF98A2CE}"/>
              </a:ext>
            </a:extLst>
          </p:cNvPr>
          <p:cNvSpPr/>
          <p:nvPr/>
        </p:nvSpPr>
        <p:spPr>
          <a:xfrm>
            <a:off x="455818" y="1425601"/>
            <a:ext cx="7040071" cy="830997"/>
          </a:xfrm>
          <a:prstGeom prst="rect">
            <a:avLst/>
          </a:prstGeom>
        </p:spPr>
        <p:txBody>
          <a:bodyPr wrap="square">
            <a:spAutoFit/>
          </a:bodyPr>
          <a:lstStyle/>
          <a:p>
            <a:r>
              <a:rPr lang="en-GB" sz="1200" dirty="0">
                <a:latin typeface="Neue Haas Grotesk Text Pro" panose="020B0504020202020204" pitchFamily="34" charset="77"/>
              </a:rPr>
              <a:t>Identifying patterns and spotting outliers to quickly identify claim fraud in real-time using ML and AI algorithms in the insurance industry is a crucial application for Fraud Prevention.</a:t>
            </a:r>
          </a:p>
          <a:p>
            <a:r>
              <a:rPr lang="en-GB" sz="1200" b="1" dirty="0">
                <a:latin typeface="Neue Haas Grotesk Text Pro" panose="020B0504020202020204" pitchFamily="34" charset="77"/>
              </a:rPr>
              <a:t>Business value</a:t>
            </a:r>
            <a:r>
              <a:rPr lang="en-GB" sz="1200" dirty="0">
                <a:latin typeface="Neue Haas Grotesk Text Pro" panose="020B0504020202020204" pitchFamily="34" charset="77"/>
              </a:rPr>
              <a:t>: Reduce financial losses and operational costs ; Safeguards reputation while enhancing customer trust and regulatory compliance.</a:t>
            </a:r>
          </a:p>
        </p:txBody>
      </p:sp>
      <p:sp>
        <p:nvSpPr>
          <p:cNvPr id="17" name="Rectangle 16">
            <a:extLst>
              <a:ext uri="{FF2B5EF4-FFF2-40B4-BE49-F238E27FC236}">
                <a16:creationId xmlns:a16="http://schemas.microsoft.com/office/drawing/2014/main" xmlns="" id="{78F06A08-728B-2F0E-FAB0-F8EC840CE6C4}"/>
              </a:ext>
            </a:extLst>
          </p:cNvPr>
          <p:cNvSpPr/>
          <p:nvPr/>
        </p:nvSpPr>
        <p:spPr>
          <a:xfrm>
            <a:off x="3079891" y="2434858"/>
            <a:ext cx="4416000" cy="370296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8" name="Rectangle 17">
            <a:extLst>
              <a:ext uri="{FF2B5EF4-FFF2-40B4-BE49-F238E27FC236}">
                <a16:creationId xmlns:a16="http://schemas.microsoft.com/office/drawing/2014/main" xmlns="" id="{61BE7679-92ED-DCB3-1406-DD8250DDA289}"/>
              </a:ext>
            </a:extLst>
          </p:cNvPr>
          <p:cNvSpPr/>
          <p:nvPr/>
        </p:nvSpPr>
        <p:spPr>
          <a:xfrm>
            <a:off x="3075934" y="2875396"/>
            <a:ext cx="4415997" cy="3046988"/>
          </a:xfrm>
          <a:prstGeom prst="rect">
            <a:avLst/>
          </a:prstGeom>
        </p:spPr>
        <p:txBody>
          <a:bodyPr wrap="square" anchor="t">
            <a:spAutoFit/>
          </a:bodyPr>
          <a:lstStyle/>
          <a:p>
            <a:pPr algn="l"/>
            <a:r>
              <a:rPr lang="en-GB" sz="1200" dirty="0">
                <a:latin typeface="Neue Haas Grotesk Text Pro"/>
              </a:rPr>
              <a:t>Develop and train ML models for real-time fraud detection. There are several approaches to consider:</a:t>
            </a:r>
            <a:endParaRPr lang="en-GB" sz="1200" dirty="0"/>
          </a:p>
          <a:p>
            <a:pPr algn="l"/>
            <a:endParaRPr lang="en-GB" sz="1200" dirty="0">
              <a:latin typeface="Neue Haas Grotesk Text Pro"/>
            </a:endParaRPr>
          </a:p>
          <a:p>
            <a:pPr algn="l"/>
            <a:r>
              <a:rPr lang="en-GB" sz="1200" b="1" dirty="0">
                <a:latin typeface="Neue Haas Grotesk Text Pro"/>
              </a:rPr>
              <a:t>Anomaly Detection:</a:t>
            </a:r>
            <a:endParaRPr lang="en-GB" sz="1200" dirty="0">
              <a:latin typeface="Neue Haas Grotesk Text Pro"/>
            </a:endParaRPr>
          </a:p>
          <a:p>
            <a:pPr algn="l"/>
            <a:r>
              <a:rPr lang="en-GB" sz="1200" dirty="0">
                <a:latin typeface="Neue Haas Grotesk Text Pro"/>
              </a:rPr>
              <a:t>Utilize unsupervised learning algorithms to detect anomalies or outliers in the data. Claims that deviate significantly from the norm may be flagged as potential fraud.</a:t>
            </a:r>
          </a:p>
          <a:p>
            <a:pPr marL="228594" indent="-228594">
              <a:buFont typeface="Arial" panose="020B0604020202020204" pitchFamily="34" charset="0"/>
              <a:buChar char="•"/>
            </a:pPr>
            <a:endParaRPr lang="en-GB" sz="1200" dirty="0">
              <a:latin typeface="Neue Haas Grotesk Text Pro"/>
            </a:endParaRPr>
          </a:p>
          <a:p>
            <a:pPr algn="l"/>
            <a:r>
              <a:rPr lang="en-GB" sz="1200" b="1" dirty="0">
                <a:latin typeface="Neue Haas Grotesk Text Pro"/>
              </a:rPr>
              <a:t>Supervised Learning:</a:t>
            </a:r>
            <a:endParaRPr lang="en-GB" sz="1200" dirty="0">
              <a:latin typeface="Neue Haas Grotesk Text Pro"/>
            </a:endParaRPr>
          </a:p>
          <a:p>
            <a:pPr algn="l"/>
            <a:r>
              <a:rPr lang="en-GB" sz="1200" dirty="0">
                <a:latin typeface="Neue Haas Grotesk Text Pro"/>
              </a:rPr>
              <a:t>Train a classification model on historical labelled data to predict whether a new claim is fraudulent or not.</a:t>
            </a:r>
          </a:p>
          <a:p>
            <a:pPr algn="l"/>
            <a:endParaRPr lang="en-GB" sz="1200" dirty="0">
              <a:latin typeface="Neue Haas Grotesk Text Pro" panose="020B0504020202020204" pitchFamily="34" charset="77"/>
            </a:endParaRPr>
          </a:p>
          <a:p>
            <a:r>
              <a:rPr lang="en-GB" sz="1200" b="1" dirty="0">
                <a:latin typeface="Neue Haas Grotesk Text Pro"/>
              </a:rPr>
              <a:t>Ensemble Models:</a:t>
            </a:r>
            <a:endParaRPr lang="en-GB" sz="1200" dirty="0">
              <a:latin typeface="Neue Haas Grotesk Text Pro"/>
            </a:endParaRPr>
          </a:p>
          <a:p>
            <a:r>
              <a:rPr lang="en-GB" sz="1200" dirty="0">
                <a:latin typeface="Neue Haas Grotesk Text Pro"/>
              </a:rPr>
              <a:t>Combine multiple models to improve accuracy and robustness.</a:t>
            </a:r>
          </a:p>
        </p:txBody>
      </p:sp>
      <p:sp>
        <p:nvSpPr>
          <p:cNvPr id="19" name="Rectangle 18">
            <a:extLst>
              <a:ext uri="{FF2B5EF4-FFF2-40B4-BE49-F238E27FC236}">
                <a16:creationId xmlns:a16="http://schemas.microsoft.com/office/drawing/2014/main" xmlns="" id="{D04B3E83-B4D6-7228-DB8A-76E19D4D99E5}"/>
              </a:ext>
            </a:extLst>
          </p:cNvPr>
          <p:cNvSpPr/>
          <p:nvPr/>
        </p:nvSpPr>
        <p:spPr>
          <a:xfrm>
            <a:off x="3075934" y="2505796"/>
            <a:ext cx="3607833" cy="338554"/>
          </a:xfrm>
          <a:prstGeom prst="rect">
            <a:avLst/>
          </a:prstGeom>
        </p:spPr>
        <p:txBody>
          <a:bodyPr wrap="square">
            <a:spAutoFit/>
          </a:bodyPr>
          <a:lstStyle/>
          <a:p>
            <a:r>
              <a:rPr lang="en-US" sz="1600" b="1" dirty="0">
                <a:latin typeface="Neue Haas Grotesk Text Pro" panose="020B0504020202020204" pitchFamily="34" charset="77"/>
              </a:rPr>
              <a:t>Approach</a:t>
            </a:r>
          </a:p>
        </p:txBody>
      </p:sp>
    </p:spTree>
    <p:extLst>
      <p:ext uri="{BB962C8B-B14F-4D97-AF65-F5344CB8AC3E}">
        <p14:creationId xmlns:p14="http://schemas.microsoft.com/office/powerpoint/2010/main" val="250676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55F848C-9DFD-C92D-BA43-468741C7E207}"/>
              </a:ext>
            </a:extLst>
          </p:cNvPr>
          <p:cNvSpPr/>
          <p:nvPr/>
        </p:nvSpPr>
        <p:spPr>
          <a:xfrm>
            <a:off x="3079891" y="2434858"/>
            <a:ext cx="4416000" cy="409890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pic>
        <p:nvPicPr>
          <p:cNvPr id="13" name="Picture 12" descr="Chairs in group therapy">
            <a:extLst>
              <a:ext uri="{FF2B5EF4-FFF2-40B4-BE49-F238E27FC236}">
                <a16:creationId xmlns:a16="http://schemas.microsoft.com/office/drawing/2014/main" xmlns="" id="{71ADC3A8-9FEA-4315-B5DC-34337C69E7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92" r="27376"/>
          <a:stretch/>
        </p:blipFill>
        <p:spPr>
          <a:xfrm>
            <a:off x="454232" y="2449661"/>
            <a:ext cx="2520000" cy="2587200"/>
          </a:xfrm>
          <a:prstGeom prst="rect">
            <a:avLst/>
          </a:prstGeom>
        </p:spPr>
      </p:pic>
      <p:sp>
        <p:nvSpPr>
          <p:cNvPr id="2" name="Title 1">
            <a:extLst>
              <a:ext uri="{FF2B5EF4-FFF2-40B4-BE49-F238E27FC236}">
                <a16:creationId xmlns:a16="http://schemas.microsoft.com/office/drawing/2014/main" xmlns="" id="{267C36A1-952E-5EAC-D6DF-EBCFF1AB57BD}"/>
              </a:ext>
            </a:extLst>
          </p:cNvPr>
          <p:cNvSpPr>
            <a:spLocks noGrp="1"/>
          </p:cNvSpPr>
          <p:nvPr>
            <p:ph type="title"/>
          </p:nvPr>
        </p:nvSpPr>
        <p:spPr/>
        <p:txBody>
          <a:bodyPr/>
          <a:lstStyle/>
          <a:p>
            <a:r>
              <a:rPr lang="en-GB"/>
              <a:t>Customer Segmentation</a:t>
            </a:r>
          </a:p>
        </p:txBody>
      </p:sp>
      <p:sp>
        <p:nvSpPr>
          <p:cNvPr id="5" name="Rectangle 4">
            <a:extLst>
              <a:ext uri="{FF2B5EF4-FFF2-40B4-BE49-F238E27FC236}">
                <a16:creationId xmlns:a16="http://schemas.microsoft.com/office/drawing/2014/main" xmlns="" id="{45BFD900-FED8-137D-AA79-0FAB81ECC554}"/>
              </a:ext>
            </a:extLst>
          </p:cNvPr>
          <p:cNvSpPr/>
          <p:nvPr/>
        </p:nvSpPr>
        <p:spPr>
          <a:xfrm>
            <a:off x="7621977" y="1377600"/>
            <a:ext cx="4267200" cy="515791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6" name="Rectangle 5">
            <a:extLst>
              <a:ext uri="{FF2B5EF4-FFF2-40B4-BE49-F238E27FC236}">
                <a16:creationId xmlns:a16="http://schemas.microsoft.com/office/drawing/2014/main" xmlns="" id="{C5862B14-F7DF-8D31-DFAD-BEB9BE3908F1}"/>
              </a:ext>
            </a:extLst>
          </p:cNvPr>
          <p:cNvSpPr/>
          <p:nvPr/>
        </p:nvSpPr>
        <p:spPr>
          <a:xfrm>
            <a:off x="7725588" y="1794009"/>
            <a:ext cx="4159633" cy="4524315"/>
          </a:xfrm>
          <a:prstGeom prst="rect">
            <a:avLst/>
          </a:prstGeom>
        </p:spPr>
        <p:txBody>
          <a:bodyPr wrap="square" anchor="t">
            <a:spAutoFit/>
          </a:bodyPr>
          <a:lstStyle/>
          <a:p>
            <a:r>
              <a:rPr lang="en-US" sz="1200" b="1">
                <a:latin typeface="Neue Haas Grotesk Text Pro" panose="020B0504020202020204" pitchFamily="34" charset="77"/>
              </a:rPr>
              <a:t>Customer Data </a:t>
            </a:r>
          </a:p>
          <a:p>
            <a:pPr marL="228594" indent="-228594">
              <a:buFont typeface="Arial" panose="020B0604020202020204" pitchFamily="34" charset="0"/>
              <a:buChar char="•"/>
            </a:pPr>
            <a:r>
              <a:rPr lang="en-US" sz="1200">
                <a:latin typeface="Neue Haas Grotesk Text Pro" panose="020B0504020202020204" pitchFamily="34" charset="77"/>
              </a:rPr>
              <a:t>Demographics: Age, gender, location, marital status, family size, etc.</a:t>
            </a:r>
          </a:p>
          <a:p>
            <a:pPr marL="228594" indent="-228594">
              <a:buFont typeface="Arial" panose="020B0604020202020204" pitchFamily="34" charset="0"/>
              <a:buChar char="•"/>
            </a:pPr>
            <a:r>
              <a:rPr lang="en-US" sz="1200">
                <a:latin typeface="Neue Haas Grotesk Text Pro" panose="020B0504020202020204" pitchFamily="34" charset="77"/>
              </a:rPr>
              <a:t>Policy History: Previous policies, claims history, and coverage details.</a:t>
            </a:r>
          </a:p>
          <a:p>
            <a:pPr marL="228594" indent="-228594">
              <a:buFont typeface="Arial" panose="020B0604020202020204" pitchFamily="34" charset="0"/>
              <a:buChar char="•"/>
            </a:pPr>
            <a:r>
              <a:rPr lang="en-US" sz="1200">
                <a:latin typeface="Neue Haas Grotesk Text Pro" panose="020B0504020202020204" pitchFamily="34" charset="77"/>
              </a:rPr>
              <a:t>Claims history: Information about past claims, such as the date and reason.</a:t>
            </a:r>
          </a:p>
          <a:p>
            <a:pPr marL="228594" indent="-228594">
              <a:buFont typeface="Arial" panose="020B0604020202020204" pitchFamily="34" charset="0"/>
              <a:buChar char="•"/>
            </a:pPr>
            <a:endParaRPr lang="en-US" sz="1200">
              <a:latin typeface="Neue Haas Grotesk Text Pro" panose="020B0504020202020204" pitchFamily="34" charset="77"/>
            </a:endParaRPr>
          </a:p>
          <a:p>
            <a:r>
              <a:rPr lang="en-US" sz="1200" b="1">
                <a:latin typeface="Neue Haas Grotesk Text Pro" panose="020B0504020202020204" pitchFamily="34" charset="77"/>
              </a:rPr>
              <a:t>Policy Data:</a:t>
            </a:r>
          </a:p>
          <a:p>
            <a:pPr marL="228594" indent="-228594">
              <a:buFont typeface="Arial" panose="020B0604020202020204" pitchFamily="34" charset="0"/>
              <a:buChar char="•"/>
            </a:pPr>
            <a:r>
              <a:rPr lang="en-US" sz="1200">
                <a:latin typeface="Neue Haas Grotesk Text Pro" panose="020B0504020202020204" pitchFamily="34" charset="77"/>
              </a:rPr>
              <a:t>Information about the type of insurance policy.</a:t>
            </a:r>
          </a:p>
          <a:p>
            <a:pPr marL="228594" indent="-228594">
              <a:buFont typeface="Arial" panose="020B0604020202020204" pitchFamily="34" charset="0"/>
              <a:buChar char="•"/>
            </a:pPr>
            <a:r>
              <a:rPr lang="en-US" sz="1200">
                <a:latin typeface="Neue Haas Grotesk Text Pro" panose="020B0504020202020204" pitchFamily="34" charset="77"/>
              </a:rPr>
              <a:t>Basic information about the policy, such as coverage limits and deductibles.</a:t>
            </a:r>
          </a:p>
          <a:p>
            <a:pPr marL="228594" indent="-228594">
              <a:buFont typeface="Arial" panose="020B0604020202020204" pitchFamily="34" charset="0"/>
              <a:buChar char="•"/>
            </a:pPr>
            <a:endParaRPr lang="en-US" sz="1200">
              <a:latin typeface="Neue Haas Grotesk Text Pro" panose="020B0504020202020204" pitchFamily="34" charset="77"/>
            </a:endParaRPr>
          </a:p>
          <a:p>
            <a:r>
              <a:rPr lang="en-US" sz="1200" b="1">
                <a:latin typeface="Neue Haas Grotesk Text Pro" panose="020B0504020202020204" pitchFamily="34" charset="77"/>
              </a:rPr>
              <a:t>Claim History:</a:t>
            </a:r>
          </a:p>
          <a:p>
            <a:pPr marL="228594" indent="-228594">
              <a:buFont typeface="Arial" panose="020B0604020202020204" pitchFamily="34" charset="0"/>
              <a:buChar char="•"/>
            </a:pPr>
            <a:r>
              <a:rPr lang="en-US" sz="1200">
                <a:latin typeface="Neue Haas Grotesk Text Pro" panose="020B0504020202020204" pitchFamily="34" charset="77"/>
              </a:rPr>
              <a:t>Previous claims history, including date, type of claim, and amount paid.</a:t>
            </a:r>
          </a:p>
          <a:p>
            <a:pPr marL="228594" indent="-228594">
              <a:buFont typeface="Arial" panose="020B0604020202020204" pitchFamily="34" charset="0"/>
              <a:buChar char="•"/>
            </a:pPr>
            <a:endParaRPr lang="en-GB" sz="1200" b="1">
              <a:latin typeface="Neue Haas Grotesk Text Pro" panose="020B0504020202020204" pitchFamily="34" charset="77"/>
            </a:endParaRPr>
          </a:p>
          <a:p>
            <a:pPr algn="l"/>
            <a:r>
              <a:rPr lang="en-GB" sz="1200" b="1">
                <a:latin typeface="Neue Haas Grotesk Text Pro" panose="020B0504020202020204" pitchFamily="34" charset="77"/>
              </a:rPr>
              <a:t>Interaction Data (if available):</a:t>
            </a:r>
            <a:endParaRPr lang="en-GB" sz="1200">
              <a:latin typeface="Neue Haas Grotesk Text Pro" panose="020B0504020202020204" pitchFamily="34" charset="77"/>
            </a:endParaRPr>
          </a:p>
          <a:p>
            <a:pPr marL="228594" indent="-228594">
              <a:buFont typeface="Arial" panose="020B0604020202020204" pitchFamily="34" charset="0"/>
              <a:buChar char="•"/>
            </a:pPr>
            <a:r>
              <a:rPr lang="en-GB" sz="1200">
                <a:latin typeface="Neue Haas Grotesk Text Pro" panose="020B0504020202020204" pitchFamily="34" charset="77"/>
              </a:rPr>
              <a:t>Customer Inquiries or Service Requests (e.g., number of calls, emails, or online chats).</a:t>
            </a:r>
          </a:p>
          <a:p>
            <a:pPr marL="228594" indent="-228594">
              <a:buFont typeface="Arial" panose="020B0604020202020204" pitchFamily="34" charset="0"/>
              <a:buChar char="•"/>
            </a:pPr>
            <a:endParaRPr lang="en-GB" sz="1200">
              <a:latin typeface="Neue Haas Grotesk Text Pro" panose="020B0504020202020204" pitchFamily="34" charset="77"/>
            </a:endParaRPr>
          </a:p>
          <a:p>
            <a:pPr algn="l"/>
            <a:r>
              <a:rPr lang="en-GB" sz="1200" b="1">
                <a:latin typeface="Neue Haas Grotesk Text Pro" panose="020B0504020202020204" pitchFamily="34" charset="77"/>
              </a:rPr>
              <a:t>External Data (if available):</a:t>
            </a:r>
            <a:endParaRPr lang="en-GB" sz="1200">
              <a:latin typeface="Neue Haas Grotesk Text Pro" panose="020B0504020202020204" pitchFamily="34" charset="77"/>
            </a:endParaRPr>
          </a:p>
          <a:p>
            <a:pPr marL="228594" indent="-228594">
              <a:buFont typeface="Arial" panose="020B0604020202020204" pitchFamily="34" charset="0"/>
              <a:buChar char="•"/>
            </a:pPr>
            <a:r>
              <a:rPr lang="en-GB" sz="1200">
                <a:latin typeface="Neue Haas Grotesk Text Pro" panose="020B0504020202020204" pitchFamily="34" charset="77"/>
              </a:rPr>
              <a:t>Credit Score (if available, for risk assessment).</a:t>
            </a:r>
          </a:p>
          <a:p>
            <a:pPr marL="228594" indent="-228594">
              <a:buFont typeface="Arial" panose="020B0604020202020204" pitchFamily="34" charset="0"/>
              <a:buChar char="•"/>
            </a:pPr>
            <a:r>
              <a:rPr lang="en-GB" sz="1200">
                <a:latin typeface="Neue Haas Grotesk Text Pro" panose="020B0504020202020204" pitchFamily="34" charset="77"/>
              </a:rPr>
              <a:t>Vehicle Type (if auto insurance, for risk assessment).</a:t>
            </a:r>
          </a:p>
        </p:txBody>
      </p:sp>
      <p:sp>
        <p:nvSpPr>
          <p:cNvPr id="7" name="Rectangle 6">
            <a:extLst>
              <a:ext uri="{FF2B5EF4-FFF2-40B4-BE49-F238E27FC236}">
                <a16:creationId xmlns:a16="http://schemas.microsoft.com/office/drawing/2014/main" xmlns="" id="{A754DBA7-99DF-1ECE-2E00-624374E2CA92}"/>
              </a:ext>
            </a:extLst>
          </p:cNvPr>
          <p:cNvSpPr/>
          <p:nvPr/>
        </p:nvSpPr>
        <p:spPr>
          <a:xfrm>
            <a:off x="7725588" y="1425600"/>
            <a:ext cx="3398387" cy="338554"/>
          </a:xfrm>
          <a:prstGeom prst="rect">
            <a:avLst/>
          </a:prstGeom>
        </p:spPr>
        <p:txBody>
          <a:bodyPr wrap="square">
            <a:spAutoFit/>
          </a:bodyPr>
          <a:lstStyle/>
          <a:p>
            <a:r>
              <a:rPr lang="en-US" sz="1600" b="1">
                <a:latin typeface="Neue Haas Grotesk Text Pro" panose="020B0504020202020204" pitchFamily="34" charset="77"/>
              </a:rPr>
              <a:t>Typical Data Required</a:t>
            </a:r>
          </a:p>
        </p:txBody>
      </p:sp>
      <p:sp>
        <p:nvSpPr>
          <p:cNvPr id="10" name="TextBox 9">
            <a:extLst>
              <a:ext uri="{FF2B5EF4-FFF2-40B4-BE49-F238E27FC236}">
                <a16:creationId xmlns:a16="http://schemas.microsoft.com/office/drawing/2014/main" xmlns="" id="{39FD630B-C229-AB4C-56DB-BD3E746BAC60}"/>
              </a:ext>
            </a:extLst>
          </p:cNvPr>
          <p:cNvSpPr txBox="1"/>
          <p:nvPr/>
        </p:nvSpPr>
        <p:spPr>
          <a:xfrm>
            <a:off x="3075933" y="2855471"/>
            <a:ext cx="4416000" cy="3046988"/>
          </a:xfrm>
          <a:prstGeom prst="rect">
            <a:avLst/>
          </a:prstGeom>
          <a:noFill/>
        </p:spPr>
        <p:txBody>
          <a:bodyPr wrap="square">
            <a:spAutoFit/>
          </a:bodyPr>
          <a:lstStyle/>
          <a:p>
            <a:r>
              <a:rPr lang="en-GB" sz="1200">
                <a:latin typeface="Neue Haas Grotesk Text Pro" panose="020B0504020202020204" pitchFamily="34" charset="77"/>
              </a:rPr>
              <a:t>Supervised and/or Unsupervised Learning can be applied during the discovery phase of work.</a:t>
            </a:r>
          </a:p>
          <a:p>
            <a:endParaRPr lang="en-GB" sz="1200">
              <a:latin typeface="Neue Haas Grotesk Text Pro" panose="020B0504020202020204" pitchFamily="34" charset="77"/>
            </a:endParaRPr>
          </a:p>
          <a:p>
            <a:r>
              <a:rPr lang="en-GB" sz="1200" b="1">
                <a:latin typeface="Neue Haas Grotesk Text Pro" panose="020B0504020202020204" pitchFamily="34" charset="77"/>
              </a:rPr>
              <a:t>Unsupervised learning</a:t>
            </a:r>
            <a:r>
              <a:rPr lang="en-GB" sz="1200">
                <a:latin typeface="Neue Haas Grotesk Text Pro" panose="020B0504020202020204" pitchFamily="34" charset="77"/>
              </a:rPr>
              <a:t>:</a:t>
            </a:r>
          </a:p>
          <a:p>
            <a:r>
              <a:rPr lang="en-GB" sz="1200">
                <a:latin typeface="Neue Haas Grotesk Text Pro" panose="020B0504020202020204" pitchFamily="34" charset="77"/>
              </a:rPr>
              <a:t>These techniques for customer segmentation can help discover hidden patterns or groupings within customer data without the need for predefined labels.</a:t>
            </a:r>
          </a:p>
          <a:p>
            <a:endParaRPr lang="en-GB" sz="1200" b="1">
              <a:latin typeface="Neue Haas Grotesk Text Pro" panose="020B0504020202020204" pitchFamily="34" charset="77"/>
            </a:endParaRPr>
          </a:p>
          <a:p>
            <a:r>
              <a:rPr lang="en-GB" sz="1200" b="1">
                <a:latin typeface="Neue Haas Grotesk Text Pro" panose="020B0504020202020204" pitchFamily="34" charset="77"/>
              </a:rPr>
              <a:t>Supervised learning:</a:t>
            </a:r>
          </a:p>
          <a:p>
            <a:r>
              <a:rPr lang="en-GB" sz="1200">
                <a:latin typeface="Neue Haas Grotesk Text Pro" panose="020B0504020202020204" pitchFamily="34" charset="77"/>
              </a:rPr>
              <a:t>These techniques for customer segmentation allow to leverage historical data to predict customer segments. They can be particularly useful when there is a predefined set of segments to classify customers into.</a:t>
            </a:r>
          </a:p>
          <a:p>
            <a:endParaRPr lang="en-GB" sz="1200">
              <a:latin typeface="Neue Haas Grotesk Text Pro" panose="020B0504020202020204" pitchFamily="34" charset="77"/>
            </a:endParaRPr>
          </a:p>
          <a:p>
            <a:r>
              <a:rPr lang="en-GB" sz="1200">
                <a:latin typeface="Neue Haas Grotesk Text Pro" panose="020B0504020202020204" pitchFamily="34" charset="77"/>
              </a:rPr>
              <a:t>Customer Segmentation is an initial use-case that supports many (if not all) of the other use-cases presented.</a:t>
            </a:r>
          </a:p>
        </p:txBody>
      </p:sp>
      <p:sp>
        <p:nvSpPr>
          <p:cNvPr id="4" name="Rectangle 3">
            <a:extLst>
              <a:ext uri="{FF2B5EF4-FFF2-40B4-BE49-F238E27FC236}">
                <a16:creationId xmlns:a16="http://schemas.microsoft.com/office/drawing/2014/main" xmlns="" id="{909D86C8-7215-4FF0-B3D2-FA75A19EAAEE}"/>
              </a:ext>
            </a:extLst>
          </p:cNvPr>
          <p:cNvSpPr/>
          <p:nvPr/>
        </p:nvSpPr>
        <p:spPr>
          <a:xfrm>
            <a:off x="3075934" y="2505796"/>
            <a:ext cx="3607833" cy="338554"/>
          </a:xfrm>
          <a:prstGeom prst="rect">
            <a:avLst/>
          </a:prstGeom>
        </p:spPr>
        <p:txBody>
          <a:bodyPr wrap="square">
            <a:spAutoFit/>
          </a:bodyPr>
          <a:lstStyle/>
          <a:p>
            <a:r>
              <a:rPr lang="en-US" sz="1600" b="1">
                <a:latin typeface="Neue Haas Grotesk Text Pro" panose="020B0504020202020204" pitchFamily="34" charset="77"/>
              </a:rPr>
              <a:t>Approach</a:t>
            </a:r>
          </a:p>
        </p:txBody>
      </p:sp>
      <p:sp>
        <p:nvSpPr>
          <p:cNvPr id="11" name="Rectangle 10">
            <a:extLst>
              <a:ext uri="{FF2B5EF4-FFF2-40B4-BE49-F238E27FC236}">
                <a16:creationId xmlns:a16="http://schemas.microsoft.com/office/drawing/2014/main" xmlns="" id="{CA730750-0D87-37EA-1E75-AA42272B6210}"/>
              </a:ext>
            </a:extLst>
          </p:cNvPr>
          <p:cNvSpPr/>
          <p:nvPr/>
        </p:nvSpPr>
        <p:spPr>
          <a:xfrm>
            <a:off x="455819" y="1377600"/>
            <a:ext cx="7040072" cy="103830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2" name="Rectangle 11">
            <a:extLst>
              <a:ext uri="{FF2B5EF4-FFF2-40B4-BE49-F238E27FC236}">
                <a16:creationId xmlns:a16="http://schemas.microsoft.com/office/drawing/2014/main" xmlns="" id="{8208EAE8-C3B3-E36C-5760-53C943A2AAA7}"/>
              </a:ext>
            </a:extLst>
          </p:cNvPr>
          <p:cNvSpPr/>
          <p:nvPr/>
        </p:nvSpPr>
        <p:spPr>
          <a:xfrm>
            <a:off x="455818" y="1425601"/>
            <a:ext cx="7040071" cy="1015663"/>
          </a:xfrm>
          <a:prstGeom prst="rect">
            <a:avLst/>
          </a:prstGeom>
        </p:spPr>
        <p:txBody>
          <a:bodyPr wrap="square">
            <a:spAutoFit/>
          </a:bodyPr>
          <a:lstStyle/>
          <a:p>
            <a:r>
              <a:rPr lang="en-GB" sz="1200">
                <a:latin typeface="Neue Haas Grotesk Text Pro" panose="020B0504020202020204" pitchFamily="34" charset="77"/>
              </a:rPr>
              <a:t>Customer Segmentation can be implemented in the insurance industry to better understand and cater to the diverse needs of policyholders. AI/ML algorithms can significantly enhance customer segmentation for more targeted and efficient customer servicing.</a:t>
            </a:r>
          </a:p>
          <a:p>
            <a:r>
              <a:rPr lang="en-GB" sz="1200" b="1">
                <a:latin typeface="Neue Haas Grotesk Text Pro" panose="020B0504020202020204" pitchFamily="34" charset="77"/>
              </a:rPr>
              <a:t>Business value</a:t>
            </a:r>
            <a:r>
              <a:rPr lang="en-GB" sz="1200">
                <a:latin typeface="Neue Haas Grotesk Text Pro" panose="020B0504020202020204" pitchFamily="34" charset="77"/>
              </a:rPr>
              <a:t>: Enhanced customer understanding ; </a:t>
            </a:r>
            <a:r>
              <a:rPr lang="en-US" sz="1200">
                <a:latin typeface="Neue Haas Grotesk Text Pro" panose="020B0504020202020204" pitchFamily="34" charset="77"/>
              </a:rPr>
              <a:t>Targeted marketing ; Cross-selling opportunities ; Market expansion and entry.</a:t>
            </a:r>
            <a:endParaRPr lang="en-GB" sz="1200">
              <a:latin typeface="Neue Haas Grotesk Text Pro" panose="020B0504020202020204" pitchFamily="34" charset="77"/>
            </a:endParaRPr>
          </a:p>
        </p:txBody>
      </p:sp>
    </p:spTree>
    <p:extLst>
      <p:ext uri="{BB962C8B-B14F-4D97-AF65-F5344CB8AC3E}">
        <p14:creationId xmlns:p14="http://schemas.microsoft.com/office/powerpoint/2010/main" val="321247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0A61E-15CE-EA2A-3D6F-ADAF1910C3EC}"/>
              </a:ext>
            </a:extLst>
          </p:cNvPr>
          <p:cNvSpPr>
            <a:spLocks noGrp="1"/>
          </p:cNvSpPr>
          <p:nvPr>
            <p:ph type="title"/>
          </p:nvPr>
        </p:nvSpPr>
        <p:spPr/>
        <p:txBody>
          <a:bodyPr/>
          <a:lstStyle/>
          <a:p>
            <a:r>
              <a:rPr lang="en-GB"/>
              <a:t>Customer Churn Prediction</a:t>
            </a:r>
          </a:p>
        </p:txBody>
      </p:sp>
      <p:sp>
        <p:nvSpPr>
          <p:cNvPr id="7" name="Rectangle 6">
            <a:extLst>
              <a:ext uri="{FF2B5EF4-FFF2-40B4-BE49-F238E27FC236}">
                <a16:creationId xmlns:a16="http://schemas.microsoft.com/office/drawing/2014/main" xmlns="" id="{4F721352-54C3-5C04-7A6D-6D2B1359FE3E}"/>
              </a:ext>
            </a:extLst>
          </p:cNvPr>
          <p:cNvSpPr/>
          <p:nvPr/>
        </p:nvSpPr>
        <p:spPr>
          <a:xfrm>
            <a:off x="7621977" y="1377600"/>
            <a:ext cx="4267200" cy="476022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8" name="Rectangle 7">
            <a:extLst>
              <a:ext uri="{FF2B5EF4-FFF2-40B4-BE49-F238E27FC236}">
                <a16:creationId xmlns:a16="http://schemas.microsoft.com/office/drawing/2014/main" xmlns="" id="{67B90F10-6BD1-DAD8-44C2-1E30CF7CE874}"/>
              </a:ext>
            </a:extLst>
          </p:cNvPr>
          <p:cNvSpPr/>
          <p:nvPr/>
        </p:nvSpPr>
        <p:spPr>
          <a:xfrm>
            <a:off x="7725588" y="1795201"/>
            <a:ext cx="4159633" cy="4339650"/>
          </a:xfrm>
          <a:prstGeom prst="rect">
            <a:avLst/>
          </a:prstGeom>
        </p:spPr>
        <p:txBody>
          <a:bodyPr wrap="square" anchor="t">
            <a:spAutoFit/>
          </a:bodyPr>
          <a:lstStyle/>
          <a:p>
            <a:pPr algn="l"/>
            <a:r>
              <a:rPr lang="en-GB" sz="1200" b="1">
                <a:latin typeface="Neue Haas Grotesk Text Pro" panose="020B0504020202020204" pitchFamily="34" charset="77"/>
              </a:rPr>
              <a:t>Customer Data:</a:t>
            </a:r>
          </a:p>
          <a:p>
            <a:pPr marL="228594" indent="-228594">
              <a:buFont typeface="Arial" panose="020B0604020202020204" pitchFamily="34" charset="0"/>
              <a:buChar char="•"/>
            </a:pPr>
            <a:r>
              <a:rPr lang="en-US" sz="1200">
                <a:latin typeface="Neue Haas Grotesk Text Pro" panose="020B0504020202020204" pitchFamily="34" charset="77"/>
              </a:rPr>
              <a:t>Demographics: Age, gender, location, marital status, family size, etc.</a:t>
            </a:r>
          </a:p>
          <a:p>
            <a:pPr marL="228594" indent="-228594">
              <a:buFont typeface="Arial" panose="020B0604020202020204" pitchFamily="34" charset="0"/>
              <a:buChar char="•"/>
            </a:pPr>
            <a:r>
              <a:rPr lang="en-US" sz="1200">
                <a:latin typeface="Neue Haas Grotesk Text Pro" panose="020B0504020202020204" pitchFamily="34" charset="77"/>
              </a:rPr>
              <a:t>Policy History: Previous policies, claims history, loans history, and coverage details.</a:t>
            </a:r>
          </a:p>
          <a:p>
            <a:pPr marL="228594" indent="-228594">
              <a:buFont typeface="Arial" panose="020B0604020202020204" pitchFamily="34" charset="0"/>
              <a:buChar char="•"/>
            </a:pPr>
            <a:endParaRPr lang="en-GB" sz="1200">
              <a:latin typeface="Neue Haas Grotesk Text Pro" panose="020B0504020202020204" pitchFamily="34" charset="77"/>
            </a:endParaRPr>
          </a:p>
          <a:p>
            <a:pPr algn="l"/>
            <a:r>
              <a:rPr lang="en-GB" sz="1200" b="1">
                <a:latin typeface="Neue Haas Grotesk Text Pro" panose="020B0504020202020204" pitchFamily="34" charset="77"/>
              </a:rPr>
              <a:t>Policy Information:</a:t>
            </a:r>
          </a:p>
          <a:p>
            <a:pPr marL="228594" indent="-228594">
              <a:buFont typeface="Arial" panose="020B0604020202020204" pitchFamily="34" charset="0"/>
              <a:buChar char="•"/>
            </a:pPr>
            <a:r>
              <a:rPr lang="en-GB" sz="1200">
                <a:latin typeface="Neue Haas Grotesk Text Pro" panose="020B0504020202020204" pitchFamily="34" charset="77"/>
              </a:rPr>
              <a:t>Policy type.</a:t>
            </a:r>
          </a:p>
          <a:p>
            <a:pPr marL="228594" indent="-228594">
              <a:buFont typeface="Arial" panose="020B0604020202020204" pitchFamily="34" charset="0"/>
              <a:buChar char="•"/>
            </a:pPr>
            <a:r>
              <a:rPr lang="en-GB" sz="1200">
                <a:latin typeface="Neue Haas Grotesk Text Pro" panose="020B0504020202020204" pitchFamily="34" charset="77"/>
              </a:rPr>
              <a:t>Coverage details (including start and end date).</a:t>
            </a:r>
          </a:p>
          <a:p>
            <a:pPr marL="228594" indent="-228594">
              <a:buFont typeface="Arial" panose="020B0604020202020204" pitchFamily="34" charset="0"/>
              <a:buChar char="•"/>
            </a:pPr>
            <a:r>
              <a:rPr lang="en-GB" sz="1200">
                <a:latin typeface="Neue Haas Grotesk Text Pro" panose="020B0504020202020204" pitchFamily="34" charset="77"/>
              </a:rPr>
              <a:t>Where the policy was purchased (e.g. through comparison site) </a:t>
            </a:r>
          </a:p>
          <a:p>
            <a:pPr algn="l"/>
            <a:endParaRPr lang="en-GB" sz="1200">
              <a:latin typeface="Neue Haas Grotesk Text Pro" panose="020B0504020202020204" pitchFamily="34" charset="77"/>
            </a:endParaRPr>
          </a:p>
          <a:p>
            <a:pPr algn="l"/>
            <a:r>
              <a:rPr lang="en-GB" sz="1200" b="1">
                <a:latin typeface="Neue Haas Grotesk Text Pro" panose="020B0504020202020204" pitchFamily="34" charset="77"/>
              </a:rPr>
              <a:t>Premium and Pricing:</a:t>
            </a:r>
          </a:p>
          <a:p>
            <a:pPr marL="228594" indent="-228594">
              <a:buFont typeface="Arial" panose="020B0604020202020204" pitchFamily="34" charset="0"/>
              <a:buChar char="•"/>
            </a:pPr>
            <a:r>
              <a:rPr lang="en-GB" sz="1200">
                <a:latin typeface="Neue Haas Grotesk Text Pro" panose="020B0504020202020204" pitchFamily="34" charset="77"/>
              </a:rPr>
              <a:t>Any discounts or promotions applied.</a:t>
            </a:r>
          </a:p>
          <a:p>
            <a:pPr marL="228594" indent="-228594">
              <a:buFont typeface="Arial" panose="020B0604020202020204" pitchFamily="34" charset="0"/>
              <a:buChar char="•"/>
            </a:pPr>
            <a:r>
              <a:rPr lang="en-GB" sz="1200">
                <a:latin typeface="Neue Haas Grotesk Text Pro" panose="020B0504020202020204" pitchFamily="34" charset="77"/>
              </a:rPr>
              <a:t>Price changes or rate adjustments over time.</a:t>
            </a:r>
          </a:p>
          <a:p>
            <a:pPr marL="228594" indent="-228594">
              <a:buFont typeface="Arial" panose="020B0604020202020204" pitchFamily="34" charset="0"/>
              <a:buChar char="•"/>
            </a:pPr>
            <a:endParaRPr lang="en-GB" sz="1200">
              <a:latin typeface="Neue Haas Grotesk Text Pro" panose="020B0504020202020204" pitchFamily="34" charset="77"/>
            </a:endParaRPr>
          </a:p>
          <a:p>
            <a:pPr algn="l"/>
            <a:r>
              <a:rPr lang="en-GB" sz="1200" b="1">
                <a:latin typeface="Neue Haas Grotesk Text Pro" panose="020B0504020202020204" pitchFamily="34" charset="77"/>
              </a:rPr>
              <a:t>Interaction History:</a:t>
            </a:r>
          </a:p>
          <a:p>
            <a:pPr marL="228594" indent="-228594">
              <a:buFont typeface="Arial" panose="020B0604020202020204" pitchFamily="34" charset="0"/>
              <a:buChar char="•"/>
            </a:pPr>
            <a:r>
              <a:rPr lang="en-GB" sz="1200">
                <a:latin typeface="Neue Haas Grotesk Text Pro" panose="020B0504020202020204" pitchFamily="34" charset="77"/>
              </a:rPr>
              <a:t>Frequency of contact with the company (e.g., number of calls, email inquiries).</a:t>
            </a:r>
          </a:p>
          <a:p>
            <a:pPr marL="228594" indent="-228594">
              <a:buFont typeface="Arial" panose="020B0604020202020204" pitchFamily="34" charset="0"/>
              <a:buChar char="•"/>
            </a:pPr>
            <a:endParaRPr lang="en-GB" sz="1200">
              <a:latin typeface="Neue Haas Grotesk Text Pro" panose="020B0504020202020204" pitchFamily="34" charset="77"/>
            </a:endParaRPr>
          </a:p>
          <a:p>
            <a:pPr algn="l"/>
            <a:r>
              <a:rPr lang="en-GB" sz="1200" b="1">
                <a:latin typeface="Neue Haas Grotesk Text Pro" panose="020B0504020202020204" pitchFamily="34" charset="77"/>
              </a:rPr>
              <a:t>Churn Date or Timeframe: </a:t>
            </a:r>
          </a:p>
          <a:p>
            <a:pPr marL="228594" indent="-228594">
              <a:buFont typeface="Arial" panose="020B0604020202020204" pitchFamily="34" charset="0"/>
              <a:buChar char="•"/>
            </a:pPr>
            <a:r>
              <a:rPr lang="en-GB" sz="1200">
                <a:latin typeface="Neue Haas Grotesk Text Pro" panose="020B0504020202020204" pitchFamily="34" charset="77"/>
              </a:rPr>
              <a:t>If available, the date or timeframe when the customer churned.</a:t>
            </a:r>
          </a:p>
        </p:txBody>
      </p:sp>
      <p:sp>
        <p:nvSpPr>
          <p:cNvPr id="9" name="Rectangle 8">
            <a:extLst>
              <a:ext uri="{FF2B5EF4-FFF2-40B4-BE49-F238E27FC236}">
                <a16:creationId xmlns:a16="http://schemas.microsoft.com/office/drawing/2014/main" xmlns="" id="{249A98AE-9AA1-DCB7-BDEC-39A8EC4FBEE6}"/>
              </a:ext>
            </a:extLst>
          </p:cNvPr>
          <p:cNvSpPr/>
          <p:nvPr/>
        </p:nvSpPr>
        <p:spPr>
          <a:xfrm>
            <a:off x="7725588" y="1425600"/>
            <a:ext cx="3398387" cy="338554"/>
          </a:xfrm>
          <a:prstGeom prst="rect">
            <a:avLst/>
          </a:prstGeom>
        </p:spPr>
        <p:txBody>
          <a:bodyPr wrap="square">
            <a:spAutoFit/>
          </a:bodyPr>
          <a:lstStyle/>
          <a:p>
            <a:r>
              <a:rPr lang="en-US" sz="1600" b="1">
                <a:latin typeface="Neue Haas Grotesk Text Pro" panose="020B0504020202020204" pitchFamily="34" charset="77"/>
              </a:rPr>
              <a:t>Typical Data Required</a:t>
            </a:r>
          </a:p>
        </p:txBody>
      </p:sp>
      <p:pic>
        <p:nvPicPr>
          <p:cNvPr id="4" name="Picture 3" descr="Person holding smiling emoji">
            <a:extLst>
              <a:ext uri="{FF2B5EF4-FFF2-40B4-BE49-F238E27FC236}">
                <a16:creationId xmlns:a16="http://schemas.microsoft.com/office/drawing/2014/main" xmlns="" id="{DF563774-1BEB-7720-770B-1CD6B816AC07}"/>
              </a:ext>
            </a:extLst>
          </p:cNvPr>
          <p:cNvPicPr>
            <a:picLocks noChangeAspect="1"/>
          </p:cNvPicPr>
          <p:nvPr/>
        </p:nvPicPr>
        <p:blipFill rotWithShape="1">
          <a:blip r:embed="rId3" cstate="print">
            <a:alphaModFix/>
            <a:extLst>
              <a:ext uri="{28A0092B-C50C-407E-A947-70E740481C1C}">
                <a14:useLocalDpi xmlns:a14="http://schemas.microsoft.com/office/drawing/2010/main" val="0"/>
              </a:ext>
            </a:extLst>
          </a:blip>
          <a:srcRect l="34154" r="10792"/>
          <a:stretch/>
        </p:blipFill>
        <p:spPr>
          <a:xfrm>
            <a:off x="451920" y="2435024"/>
            <a:ext cx="2532185" cy="2587200"/>
          </a:xfrm>
          <a:prstGeom prst="rect">
            <a:avLst/>
          </a:prstGeom>
        </p:spPr>
      </p:pic>
      <p:sp>
        <p:nvSpPr>
          <p:cNvPr id="10" name="Rectangle 9">
            <a:extLst>
              <a:ext uri="{FF2B5EF4-FFF2-40B4-BE49-F238E27FC236}">
                <a16:creationId xmlns:a16="http://schemas.microsoft.com/office/drawing/2014/main" xmlns="" id="{4ABE0707-455F-1E87-AFF7-886331BAD82D}"/>
              </a:ext>
            </a:extLst>
          </p:cNvPr>
          <p:cNvSpPr/>
          <p:nvPr/>
        </p:nvSpPr>
        <p:spPr>
          <a:xfrm>
            <a:off x="455819" y="1377600"/>
            <a:ext cx="7040072" cy="910043"/>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6" name="Rectangle 15">
            <a:extLst>
              <a:ext uri="{FF2B5EF4-FFF2-40B4-BE49-F238E27FC236}">
                <a16:creationId xmlns:a16="http://schemas.microsoft.com/office/drawing/2014/main" xmlns="" id="{EA36B34E-1D16-F0F1-9F5B-D74914790432}"/>
              </a:ext>
            </a:extLst>
          </p:cNvPr>
          <p:cNvSpPr/>
          <p:nvPr/>
        </p:nvSpPr>
        <p:spPr>
          <a:xfrm>
            <a:off x="455818" y="1425601"/>
            <a:ext cx="7040071" cy="830997"/>
          </a:xfrm>
          <a:prstGeom prst="rect">
            <a:avLst/>
          </a:prstGeom>
        </p:spPr>
        <p:txBody>
          <a:bodyPr wrap="square">
            <a:spAutoFit/>
          </a:bodyPr>
          <a:lstStyle/>
          <a:p>
            <a:r>
              <a:rPr lang="en-GB" sz="1200">
                <a:latin typeface="Neue Haas Grotesk Text Pro"/>
              </a:rPr>
              <a:t>Customer Churn modelling in the insurance industry refers to the process of analysing and predicting when customers terminate their relationship with an insurance company by cancelling their policies or not renewing them.</a:t>
            </a:r>
          </a:p>
          <a:p>
            <a:r>
              <a:rPr lang="en-GB" sz="1200" b="1">
                <a:latin typeface="Neue Haas Grotesk Text Pro"/>
              </a:rPr>
              <a:t>Business value</a:t>
            </a:r>
            <a:r>
              <a:rPr lang="en-GB" sz="1200">
                <a:latin typeface="Neue Haas Grotesk Text Pro"/>
              </a:rPr>
              <a:t>: Identify relevant patterns, factors, indicators ; Allow for preventive measures.</a:t>
            </a:r>
            <a:endParaRPr lang="en-GB" sz="1200">
              <a:latin typeface="Neue Haas Grotesk Text Pro" panose="020B0504020202020204" pitchFamily="34" charset="77"/>
            </a:endParaRPr>
          </a:p>
        </p:txBody>
      </p:sp>
      <p:sp>
        <p:nvSpPr>
          <p:cNvPr id="17" name="Rectangle 16">
            <a:extLst>
              <a:ext uri="{FF2B5EF4-FFF2-40B4-BE49-F238E27FC236}">
                <a16:creationId xmlns:a16="http://schemas.microsoft.com/office/drawing/2014/main" xmlns="" id="{B6F5393D-1D59-951A-D5A5-A459E8D8447A}"/>
              </a:ext>
            </a:extLst>
          </p:cNvPr>
          <p:cNvSpPr/>
          <p:nvPr/>
        </p:nvSpPr>
        <p:spPr>
          <a:xfrm>
            <a:off x="3079891" y="2434858"/>
            <a:ext cx="4416000" cy="370296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8" name="Rectangle 17">
            <a:extLst>
              <a:ext uri="{FF2B5EF4-FFF2-40B4-BE49-F238E27FC236}">
                <a16:creationId xmlns:a16="http://schemas.microsoft.com/office/drawing/2014/main" xmlns="" id="{67151DE2-5D21-762A-D162-632CEA72AF66}"/>
              </a:ext>
            </a:extLst>
          </p:cNvPr>
          <p:cNvSpPr/>
          <p:nvPr/>
        </p:nvSpPr>
        <p:spPr>
          <a:xfrm>
            <a:off x="3075934" y="2875396"/>
            <a:ext cx="4415997" cy="3231654"/>
          </a:xfrm>
          <a:prstGeom prst="rect">
            <a:avLst/>
          </a:prstGeom>
        </p:spPr>
        <p:txBody>
          <a:bodyPr wrap="square" anchor="t">
            <a:spAutoFit/>
          </a:bodyPr>
          <a:lstStyle/>
          <a:p>
            <a:r>
              <a:rPr lang="en-GB" sz="1200">
                <a:latin typeface="Neue Haas Grotesk Text Pro"/>
              </a:rPr>
              <a:t>Customer churn can be mitigated by early detection, enabling the company to take proactive measures to prevent it. There are two components to modelling customer churn:</a:t>
            </a:r>
          </a:p>
          <a:p>
            <a:endParaRPr lang="en-GB" sz="1200">
              <a:latin typeface="Neue Haas Grotesk Text Pro"/>
            </a:endParaRPr>
          </a:p>
          <a:p>
            <a:r>
              <a:rPr lang="en-GB" sz="1200" b="1">
                <a:solidFill>
                  <a:srgbClr val="414141"/>
                </a:solidFill>
                <a:latin typeface="Neue Haas Grotesk Text Pro" panose="020B0504020202020204" pitchFamily="34" charset="77"/>
              </a:rPr>
              <a:t>Prediction of </a:t>
            </a:r>
            <a:r>
              <a:rPr lang="en-GB" sz="1200" b="1">
                <a:solidFill>
                  <a:srgbClr val="414141"/>
                </a:solidFill>
                <a:latin typeface="Neue Haas Grotesk Text Pro"/>
              </a:rPr>
              <a:t>“if” a customer will leave:</a:t>
            </a:r>
          </a:p>
          <a:p>
            <a:r>
              <a:rPr lang="en-GB" sz="1200">
                <a:latin typeface="Neue Haas Grotesk Text Pro"/>
              </a:rPr>
              <a:t>Analyse the likelihood of a customer leaving based on their own demographic and historic data.</a:t>
            </a:r>
          </a:p>
          <a:p>
            <a:endParaRPr lang="en-GB" sz="1200">
              <a:latin typeface="Neue Haas Grotesk Text Pro"/>
            </a:endParaRPr>
          </a:p>
          <a:p>
            <a:r>
              <a:rPr lang="en-GB" sz="1200" b="1">
                <a:solidFill>
                  <a:srgbClr val="414141"/>
                </a:solidFill>
                <a:latin typeface="Neue Haas Grotesk Text Pro" panose="020B0504020202020204" pitchFamily="34" charset="77"/>
              </a:rPr>
              <a:t>Prediction of </a:t>
            </a:r>
            <a:r>
              <a:rPr lang="en-GB" sz="1200" b="1">
                <a:solidFill>
                  <a:srgbClr val="414141"/>
                </a:solidFill>
                <a:latin typeface="Neue Haas Grotesk Text Pro"/>
              </a:rPr>
              <a:t>“when” a customer will leave:</a:t>
            </a:r>
          </a:p>
          <a:p>
            <a:r>
              <a:rPr lang="en-GB" sz="1200">
                <a:latin typeface="Neue Haas Grotesk Text Pro"/>
              </a:rPr>
              <a:t>Estimate when a customer might leave, so an action plan can be prepared in a timely manner.</a:t>
            </a:r>
          </a:p>
          <a:p>
            <a:endParaRPr lang="en-GB" sz="1200">
              <a:latin typeface="Neue Haas Grotesk Text Pro"/>
            </a:endParaRPr>
          </a:p>
          <a:p>
            <a:r>
              <a:rPr lang="en-GB" sz="1200" b="1">
                <a:solidFill>
                  <a:srgbClr val="414141"/>
                </a:solidFill>
                <a:latin typeface="Neue Haas Grotesk Text Pro" panose="020B0504020202020204" pitchFamily="34" charset="77"/>
              </a:rPr>
              <a:t>Recommendation of an action plan:</a:t>
            </a:r>
          </a:p>
          <a:p>
            <a:r>
              <a:rPr lang="en-GB" sz="1200">
                <a:latin typeface="Neue Haas Grotesk Text Pro"/>
              </a:rPr>
              <a:t>To mitigate customer churn, actions such as suggesting discounts or proposing more attractive coverage plans may be offered to customers.</a:t>
            </a:r>
          </a:p>
        </p:txBody>
      </p:sp>
      <p:sp>
        <p:nvSpPr>
          <p:cNvPr id="19" name="Rectangle 18">
            <a:extLst>
              <a:ext uri="{FF2B5EF4-FFF2-40B4-BE49-F238E27FC236}">
                <a16:creationId xmlns:a16="http://schemas.microsoft.com/office/drawing/2014/main" xmlns="" id="{7039A9EF-81C2-EEBB-5EB2-CA3B0A4A4FE0}"/>
              </a:ext>
            </a:extLst>
          </p:cNvPr>
          <p:cNvSpPr/>
          <p:nvPr/>
        </p:nvSpPr>
        <p:spPr>
          <a:xfrm>
            <a:off x="3075934" y="2505796"/>
            <a:ext cx="3607833" cy="338554"/>
          </a:xfrm>
          <a:prstGeom prst="rect">
            <a:avLst/>
          </a:prstGeom>
        </p:spPr>
        <p:txBody>
          <a:bodyPr wrap="square">
            <a:spAutoFit/>
          </a:bodyPr>
          <a:lstStyle/>
          <a:p>
            <a:r>
              <a:rPr lang="en-US" sz="1600" b="1">
                <a:latin typeface="Neue Haas Grotesk Text Pro" panose="020B0504020202020204" pitchFamily="34" charset="77"/>
              </a:rPr>
              <a:t>Approach</a:t>
            </a:r>
          </a:p>
        </p:txBody>
      </p:sp>
    </p:spTree>
    <p:extLst>
      <p:ext uri="{BB962C8B-B14F-4D97-AF65-F5344CB8AC3E}">
        <p14:creationId xmlns:p14="http://schemas.microsoft.com/office/powerpoint/2010/main" val="405186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64978-052E-8151-87E3-67122E103FD5}"/>
              </a:ext>
            </a:extLst>
          </p:cNvPr>
          <p:cNvSpPr>
            <a:spLocks noGrp="1"/>
          </p:cNvSpPr>
          <p:nvPr>
            <p:ph type="title"/>
          </p:nvPr>
        </p:nvSpPr>
        <p:spPr/>
        <p:txBody>
          <a:bodyPr/>
          <a:lstStyle/>
          <a:p>
            <a:r>
              <a:rPr lang="en-GB"/>
              <a:t>Recommendation Engine</a:t>
            </a:r>
          </a:p>
        </p:txBody>
      </p:sp>
      <p:sp>
        <p:nvSpPr>
          <p:cNvPr id="5" name="Rectangle 4">
            <a:extLst>
              <a:ext uri="{FF2B5EF4-FFF2-40B4-BE49-F238E27FC236}">
                <a16:creationId xmlns:a16="http://schemas.microsoft.com/office/drawing/2014/main" xmlns="" id="{52B65A80-DEAA-3418-C333-9175788F69D6}"/>
              </a:ext>
            </a:extLst>
          </p:cNvPr>
          <p:cNvSpPr/>
          <p:nvPr/>
        </p:nvSpPr>
        <p:spPr>
          <a:xfrm>
            <a:off x="7621977" y="1375852"/>
            <a:ext cx="4267200" cy="5315973"/>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6" name="Rectangle 5">
            <a:extLst>
              <a:ext uri="{FF2B5EF4-FFF2-40B4-BE49-F238E27FC236}">
                <a16:creationId xmlns:a16="http://schemas.microsoft.com/office/drawing/2014/main" xmlns="" id="{83E60173-8669-CD2C-49F0-F8C1F7E94008}"/>
              </a:ext>
            </a:extLst>
          </p:cNvPr>
          <p:cNvSpPr/>
          <p:nvPr/>
        </p:nvSpPr>
        <p:spPr>
          <a:xfrm>
            <a:off x="7725588" y="1794009"/>
            <a:ext cx="4159633" cy="4185761"/>
          </a:xfrm>
          <a:prstGeom prst="rect">
            <a:avLst/>
          </a:prstGeom>
        </p:spPr>
        <p:txBody>
          <a:bodyPr wrap="square" lIns="121920" tIns="60960" rIns="121920" bIns="60960" anchor="t">
            <a:spAutoFit/>
          </a:bodyPr>
          <a:lstStyle/>
          <a:p>
            <a:r>
              <a:rPr lang="en-US" sz="1200" b="1">
                <a:latin typeface="Neue Haas Grotesk Text Pro"/>
              </a:rPr>
              <a:t>Customer Data: </a:t>
            </a:r>
            <a:endParaRPr lang="en-US" sz="1200" b="1">
              <a:latin typeface="Neue Haas Grotesk Text Pro" panose="020B0504020202020204" pitchFamily="34" charset="77"/>
            </a:endParaRPr>
          </a:p>
          <a:p>
            <a:pPr marL="228594" indent="-228594">
              <a:buFont typeface="Arial" panose="020B0604020202020204" pitchFamily="34" charset="0"/>
              <a:buChar char="•"/>
            </a:pPr>
            <a:r>
              <a:rPr lang="en-US" sz="1200">
                <a:latin typeface="Neue Haas Grotesk Text Pro"/>
              </a:rPr>
              <a:t>Demographics: Age, gender, location, marital status, family size, etc.</a:t>
            </a:r>
          </a:p>
          <a:p>
            <a:pPr marL="228594" indent="-228594">
              <a:buFont typeface="Arial" panose="020B0604020202020204" pitchFamily="34" charset="0"/>
              <a:buChar char="•"/>
            </a:pPr>
            <a:r>
              <a:rPr lang="en-US" sz="1200">
                <a:latin typeface="Neue Haas Grotesk Text Pro"/>
              </a:rPr>
              <a:t>Policy History: Previous policies, claims history, and coverage details.</a:t>
            </a:r>
          </a:p>
          <a:p>
            <a:pPr marL="228594" indent="-228594">
              <a:buFont typeface="Arial" panose="020B0604020202020204" pitchFamily="34" charset="0"/>
              <a:buChar char="•"/>
            </a:pPr>
            <a:r>
              <a:rPr lang="en-US" sz="1200">
                <a:latin typeface="Neue Haas Grotesk Text Pro"/>
              </a:rPr>
              <a:t>Claims history: Information about past claims, such as the date and reason.</a:t>
            </a:r>
          </a:p>
          <a:p>
            <a:endParaRPr lang="en-US" sz="1200">
              <a:latin typeface="Neue Haas Grotesk Text Pro" panose="020B0504020202020204" pitchFamily="34" charset="77"/>
            </a:endParaRPr>
          </a:p>
          <a:p>
            <a:r>
              <a:rPr lang="en-US" sz="1200" b="1">
                <a:latin typeface="Neue Haas Grotesk Text Pro"/>
              </a:rPr>
              <a:t>Policy Data:</a:t>
            </a:r>
          </a:p>
          <a:p>
            <a:pPr marL="228594" indent="-228594">
              <a:buFont typeface="Arial" panose="020B0604020202020204" pitchFamily="34" charset="0"/>
              <a:buChar char="•"/>
            </a:pPr>
            <a:r>
              <a:rPr lang="en-US" sz="1200">
                <a:latin typeface="Neue Haas Grotesk Text Pro"/>
              </a:rPr>
              <a:t>Information about the type of insurance policy.</a:t>
            </a:r>
          </a:p>
          <a:p>
            <a:pPr marL="228594" indent="-228594">
              <a:buFont typeface="Arial" panose="020B0604020202020204" pitchFamily="34" charset="0"/>
              <a:buChar char="•"/>
            </a:pPr>
            <a:r>
              <a:rPr lang="en-US" sz="1200">
                <a:latin typeface="Neue Haas Grotesk Text Pro"/>
              </a:rPr>
              <a:t>Basic information about the policy, such as coverage limits and deductibles.</a:t>
            </a:r>
          </a:p>
          <a:p>
            <a:pPr marL="228594" indent="-228594">
              <a:buFont typeface="Arial" panose="020B0604020202020204" pitchFamily="34" charset="0"/>
              <a:buChar char="•"/>
            </a:pPr>
            <a:endParaRPr lang="en-US" sz="1200">
              <a:latin typeface="Neue Haas Grotesk Text Pro" panose="020B0504020202020204" pitchFamily="34" charset="77"/>
            </a:endParaRPr>
          </a:p>
          <a:p>
            <a:r>
              <a:rPr lang="en-US" sz="1200" b="1">
                <a:latin typeface="Neue Haas Grotesk Text Pro"/>
              </a:rPr>
              <a:t>External Data:</a:t>
            </a:r>
          </a:p>
          <a:p>
            <a:pPr marL="228594" indent="-228594">
              <a:buFont typeface="Arial" panose="020B0604020202020204" pitchFamily="34" charset="0"/>
              <a:buChar char="•"/>
            </a:pPr>
            <a:r>
              <a:rPr lang="en-US" sz="1200">
                <a:latin typeface="Neue Haas Grotesk Text Pro"/>
              </a:rPr>
              <a:t>Market data that may influence insurance purchases.</a:t>
            </a:r>
          </a:p>
          <a:p>
            <a:pPr marL="228594" indent="-228594">
              <a:buFont typeface="Arial" panose="020B0604020202020204" pitchFamily="34" charset="0"/>
              <a:buChar char="•"/>
            </a:pPr>
            <a:r>
              <a:rPr lang="en-US" sz="1200">
                <a:latin typeface="Neue Haas Grotesk Text Pro"/>
              </a:rPr>
              <a:t>Location data (if doing property insurance).</a:t>
            </a:r>
          </a:p>
          <a:p>
            <a:pPr marL="228594" indent="-228594">
              <a:buFont typeface="Arial" panose="020B0604020202020204" pitchFamily="34" charset="0"/>
              <a:buChar char="•"/>
            </a:pPr>
            <a:endParaRPr lang="en-US" sz="1200">
              <a:latin typeface="Neue Haas Grotesk Text Pro" panose="020B0504020202020204" pitchFamily="34" charset="77"/>
            </a:endParaRPr>
          </a:p>
          <a:p>
            <a:r>
              <a:rPr lang="en-US" sz="1200" b="1">
                <a:latin typeface="Neue Haas Grotesk Text Pro"/>
              </a:rPr>
              <a:t>Compliance and Regulatory Data:</a:t>
            </a:r>
          </a:p>
          <a:p>
            <a:pPr marL="228594" indent="-228594">
              <a:buFont typeface="Arial,Sans-Serif"/>
              <a:buChar char="•"/>
            </a:pPr>
            <a:r>
              <a:rPr lang="en-US" sz="1200">
                <a:latin typeface="Neue Haas Grotesk Text Pro"/>
                <a:cs typeface="Arial"/>
              </a:rPr>
              <a:t>Possible constraints on the search domain based on insurance policy and legal framework.</a:t>
            </a:r>
            <a:endParaRPr lang="en-US" sz="2400">
              <a:latin typeface="Neue Haas Grotesk Text Pro"/>
            </a:endParaRPr>
          </a:p>
          <a:p>
            <a:endParaRPr lang="en-US" sz="1200" b="1">
              <a:latin typeface="Neue Haas Grotesk Text Pro"/>
            </a:endParaRPr>
          </a:p>
        </p:txBody>
      </p:sp>
      <p:sp>
        <p:nvSpPr>
          <p:cNvPr id="7" name="Rectangle 6">
            <a:extLst>
              <a:ext uri="{FF2B5EF4-FFF2-40B4-BE49-F238E27FC236}">
                <a16:creationId xmlns:a16="http://schemas.microsoft.com/office/drawing/2014/main" xmlns="" id="{09116F14-A1B5-80BD-6F4F-F769E040B4DB}"/>
              </a:ext>
            </a:extLst>
          </p:cNvPr>
          <p:cNvSpPr/>
          <p:nvPr/>
        </p:nvSpPr>
        <p:spPr>
          <a:xfrm>
            <a:off x="7725588" y="1427474"/>
            <a:ext cx="3398387" cy="338554"/>
          </a:xfrm>
          <a:prstGeom prst="rect">
            <a:avLst/>
          </a:prstGeom>
        </p:spPr>
        <p:txBody>
          <a:bodyPr wrap="square">
            <a:spAutoFit/>
          </a:bodyPr>
          <a:lstStyle/>
          <a:p>
            <a:r>
              <a:rPr lang="en-US" sz="1600" b="1">
                <a:latin typeface="Neue Haas Grotesk Text Pro" panose="020B0504020202020204" pitchFamily="34" charset="77"/>
              </a:rPr>
              <a:t>Typical Data Required</a:t>
            </a:r>
          </a:p>
        </p:txBody>
      </p:sp>
      <p:pic>
        <p:nvPicPr>
          <p:cNvPr id="4" name="Picture 3" descr="Two business people communicating and sharing">
            <a:extLst>
              <a:ext uri="{FF2B5EF4-FFF2-40B4-BE49-F238E27FC236}">
                <a16:creationId xmlns:a16="http://schemas.microsoft.com/office/drawing/2014/main" xmlns="" id="{BD46456B-B04E-8032-4E9C-DF41F18A79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422" r="6746"/>
          <a:stretch/>
        </p:blipFill>
        <p:spPr>
          <a:xfrm>
            <a:off x="459703" y="2449661"/>
            <a:ext cx="2518485" cy="2587200"/>
          </a:xfrm>
          <a:prstGeom prst="rect">
            <a:avLst/>
          </a:prstGeom>
        </p:spPr>
      </p:pic>
      <p:sp>
        <p:nvSpPr>
          <p:cNvPr id="16" name="Rectangle 15">
            <a:extLst>
              <a:ext uri="{FF2B5EF4-FFF2-40B4-BE49-F238E27FC236}">
                <a16:creationId xmlns:a16="http://schemas.microsoft.com/office/drawing/2014/main" xmlns="" id="{A8612709-B3E4-DD1C-D71F-B9FDC2D08629}"/>
              </a:ext>
            </a:extLst>
          </p:cNvPr>
          <p:cNvSpPr/>
          <p:nvPr/>
        </p:nvSpPr>
        <p:spPr>
          <a:xfrm>
            <a:off x="455819" y="1377600"/>
            <a:ext cx="7040072" cy="910043"/>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8" name="Rectangle 17">
            <a:extLst>
              <a:ext uri="{FF2B5EF4-FFF2-40B4-BE49-F238E27FC236}">
                <a16:creationId xmlns:a16="http://schemas.microsoft.com/office/drawing/2014/main" xmlns="" id="{ECF1FBD5-8B66-6F22-A6E2-D01673A4165A}"/>
              </a:ext>
            </a:extLst>
          </p:cNvPr>
          <p:cNvSpPr/>
          <p:nvPr/>
        </p:nvSpPr>
        <p:spPr>
          <a:xfrm>
            <a:off x="455818" y="1425601"/>
            <a:ext cx="7040071" cy="646331"/>
          </a:xfrm>
          <a:prstGeom prst="rect">
            <a:avLst/>
          </a:prstGeom>
        </p:spPr>
        <p:txBody>
          <a:bodyPr wrap="square">
            <a:spAutoFit/>
          </a:bodyPr>
          <a:lstStyle/>
          <a:p>
            <a:r>
              <a:rPr lang="en-GB" sz="1200">
                <a:latin typeface="Neue Haas Grotesk Text Pro"/>
              </a:rPr>
              <a:t>A Recommendation Engine provides personalized suggestions and guidance to customers, agents, or underwriters based on specific needs and circumstances.</a:t>
            </a:r>
          </a:p>
          <a:p>
            <a:r>
              <a:rPr lang="en-GB" sz="1200" b="1">
                <a:latin typeface="Neue Haas Grotesk Text Pro"/>
              </a:rPr>
              <a:t>Business value</a:t>
            </a:r>
            <a:r>
              <a:rPr lang="en-GB" sz="1200">
                <a:latin typeface="Neue Haas Grotesk Text Pro"/>
              </a:rPr>
              <a:t>: Increase revenue ; Improve customer satisfaction. </a:t>
            </a:r>
            <a:endParaRPr lang="en-GB" sz="1200">
              <a:latin typeface="Neue Haas Grotesk Text Pro" panose="020B0504020202020204" pitchFamily="34" charset="77"/>
            </a:endParaRPr>
          </a:p>
        </p:txBody>
      </p:sp>
      <p:sp>
        <p:nvSpPr>
          <p:cNvPr id="19" name="Rectangle 18">
            <a:extLst>
              <a:ext uri="{FF2B5EF4-FFF2-40B4-BE49-F238E27FC236}">
                <a16:creationId xmlns:a16="http://schemas.microsoft.com/office/drawing/2014/main" xmlns="" id="{F093A77E-1036-469E-04B1-F1CC5381298A}"/>
              </a:ext>
            </a:extLst>
          </p:cNvPr>
          <p:cNvSpPr/>
          <p:nvPr/>
        </p:nvSpPr>
        <p:spPr>
          <a:xfrm>
            <a:off x="3075931" y="2449662"/>
            <a:ext cx="4416000" cy="4242164"/>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20" name="Rectangle 19">
            <a:extLst>
              <a:ext uri="{FF2B5EF4-FFF2-40B4-BE49-F238E27FC236}">
                <a16:creationId xmlns:a16="http://schemas.microsoft.com/office/drawing/2014/main" xmlns="" id="{843E228A-3233-3BA1-5C56-3C2EBBA2FC16}"/>
              </a:ext>
            </a:extLst>
          </p:cNvPr>
          <p:cNvSpPr/>
          <p:nvPr/>
        </p:nvSpPr>
        <p:spPr>
          <a:xfrm>
            <a:off x="3075934" y="2875397"/>
            <a:ext cx="4415997" cy="3785652"/>
          </a:xfrm>
          <a:prstGeom prst="rect">
            <a:avLst/>
          </a:prstGeom>
        </p:spPr>
        <p:txBody>
          <a:bodyPr wrap="square" anchor="t">
            <a:spAutoFit/>
          </a:bodyPr>
          <a:lstStyle/>
          <a:p>
            <a:r>
              <a:rPr lang="en-GB" sz="1200">
                <a:latin typeface="Neue Haas Grotesk Text Pro"/>
              </a:rPr>
              <a:t>Examples of applications include (but are not limited to):</a:t>
            </a:r>
          </a:p>
          <a:p>
            <a:endParaRPr lang="en-GB" sz="1200">
              <a:latin typeface="Neue Haas Grotesk Text Pro"/>
            </a:endParaRPr>
          </a:p>
          <a:p>
            <a:r>
              <a:rPr lang="en-GB" sz="1200" b="1">
                <a:latin typeface="Neue Haas Grotesk Text Pro"/>
              </a:rPr>
              <a:t>Insurance Products:</a:t>
            </a:r>
          </a:p>
          <a:p>
            <a:pPr algn="l"/>
            <a:r>
              <a:rPr lang="en-GB" sz="1200">
                <a:latin typeface="Neue Haas Grotesk Text Pro"/>
              </a:rPr>
              <a:t>Suggest insurance policies, add-ons or products that match the customer's profile.</a:t>
            </a:r>
          </a:p>
          <a:p>
            <a:pPr algn="l"/>
            <a:endParaRPr lang="en-GB" sz="1200">
              <a:latin typeface="Neue Haas Grotesk Text Pro"/>
            </a:endParaRPr>
          </a:p>
          <a:p>
            <a:pPr algn="l"/>
            <a:r>
              <a:rPr lang="en-GB" sz="1200" b="1">
                <a:latin typeface="Neue Haas Grotesk Text Pro"/>
              </a:rPr>
              <a:t>Coverage Levels:</a:t>
            </a:r>
          </a:p>
          <a:p>
            <a:pPr algn="l"/>
            <a:r>
              <a:rPr lang="en-GB" sz="1200">
                <a:latin typeface="Neue Haas Grotesk Text Pro"/>
              </a:rPr>
              <a:t>Provide guidance on appropriate coverage levels and limits based on the customer's assets, liabilities, and lifestyle.</a:t>
            </a:r>
          </a:p>
          <a:p>
            <a:pPr algn="l"/>
            <a:r>
              <a:rPr lang="en-GB" sz="1200">
                <a:latin typeface="Neue Haas Grotesk Text Pro"/>
              </a:rPr>
              <a:t>Recommend deductible and premium combinations that balance cost and coverage.</a:t>
            </a:r>
          </a:p>
          <a:p>
            <a:pPr algn="l"/>
            <a:endParaRPr lang="en-GB" sz="1200">
              <a:latin typeface="Neue Haas Grotesk Text Pro"/>
            </a:endParaRPr>
          </a:p>
          <a:p>
            <a:pPr algn="l"/>
            <a:r>
              <a:rPr lang="en-GB" sz="1200" b="1">
                <a:latin typeface="Neue Haas Grotesk Text Pro"/>
              </a:rPr>
              <a:t>Policy Bundling:</a:t>
            </a:r>
          </a:p>
          <a:p>
            <a:pPr algn="l"/>
            <a:r>
              <a:rPr lang="en-GB" sz="1200">
                <a:latin typeface="Neue Haas Grotesk Text Pro"/>
              </a:rPr>
              <a:t>Suggest bundling multiple insurance policies to potentially save money through multi-policy discounts.</a:t>
            </a:r>
          </a:p>
          <a:p>
            <a:pPr algn="l"/>
            <a:endParaRPr lang="en-GB" sz="1200">
              <a:latin typeface="Neue Haas Grotesk Text Pro"/>
            </a:endParaRPr>
          </a:p>
          <a:p>
            <a:pPr algn="l"/>
            <a:r>
              <a:rPr lang="en-GB" sz="1200" b="1">
                <a:latin typeface="Neue Haas Grotesk Text Pro"/>
              </a:rPr>
              <a:t>Risk Mitigation:</a:t>
            </a:r>
          </a:p>
          <a:p>
            <a:r>
              <a:rPr lang="en-GB" sz="1200">
                <a:latin typeface="Neue Haas Grotesk Text Pro"/>
              </a:rPr>
              <a:t>Recommend risk mitigation strategies or safety measures that can reduce premium values, such as installing security systems, smoke detectors, or safe driving habits.</a:t>
            </a:r>
          </a:p>
        </p:txBody>
      </p:sp>
      <p:sp>
        <p:nvSpPr>
          <p:cNvPr id="21" name="Rectangle 20">
            <a:extLst>
              <a:ext uri="{FF2B5EF4-FFF2-40B4-BE49-F238E27FC236}">
                <a16:creationId xmlns:a16="http://schemas.microsoft.com/office/drawing/2014/main" xmlns="" id="{6703F3EA-3B10-BA4A-5975-A07B798A8FAA}"/>
              </a:ext>
            </a:extLst>
          </p:cNvPr>
          <p:cNvSpPr/>
          <p:nvPr/>
        </p:nvSpPr>
        <p:spPr>
          <a:xfrm>
            <a:off x="3075934" y="2505796"/>
            <a:ext cx="3607833" cy="338554"/>
          </a:xfrm>
          <a:prstGeom prst="rect">
            <a:avLst/>
          </a:prstGeom>
        </p:spPr>
        <p:txBody>
          <a:bodyPr wrap="square">
            <a:spAutoFit/>
          </a:bodyPr>
          <a:lstStyle/>
          <a:p>
            <a:r>
              <a:rPr lang="en-US" sz="1600" b="1">
                <a:latin typeface="Neue Haas Grotesk Text Pro" panose="020B0504020202020204" pitchFamily="34" charset="77"/>
              </a:rPr>
              <a:t>Approach</a:t>
            </a:r>
          </a:p>
        </p:txBody>
      </p:sp>
    </p:spTree>
    <p:extLst>
      <p:ext uri="{BB962C8B-B14F-4D97-AF65-F5344CB8AC3E}">
        <p14:creationId xmlns:p14="http://schemas.microsoft.com/office/powerpoint/2010/main" val="203353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C1FC7-0646-10B9-3F87-D1CC9991C1EE}"/>
              </a:ext>
            </a:extLst>
          </p:cNvPr>
          <p:cNvSpPr>
            <a:spLocks noGrp="1"/>
          </p:cNvSpPr>
          <p:nvPr>
            <p:ph type="title"/>
          </p:nvPr>
        </p:nvSpPr>
        <p:spPr/>
        <p:txBody>
          <a:bodyPr/>
          <a:lstStyle/>
          <a:p>
            <a:r>
              <a:rPr lang="en-GB"/>
              <a:t>Automated Underwriting</a:t>
            </a:r>
          </a:p>
        </p:txBody>
      </p:sp>
      <p:sp>
        <p:nvSpPr>
          <p:cNvPr id="5" name="Rectangle 4">
            <a:extLst>
              <a:ext uri="{FF2B5EF4-FFF2-40B4-BE49-F238E27FC236}">
                <a16:creationId xmlns:a16="http://schemas.microsoft.com/office/drawing/2014/main" xmlns="" id="{C07E8490-B985-1273-9F54-44E66F4B09E1}"/>
              </a:ext>
            </a:extLst>
          </p:cNvPr>
          <p:cNvSpPr/>
          <p:nvPr/>
        </p:nvSpPr>
        <p:spPr>
          <a:xfrm>
            <a:off x="7621977" y="1377600"/>
            <a:ext cx="4267200" cy="420622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6" name="Rectangle 5">
            <a:extLst>
              <a:ext uri="{FF2B5EF4-FFF2-40B4-BE49-F238E27FC236}">
                <a16:creationId xmlns:a16="http://schemas.microsoft.com/office/drawing/2014/main" xmlns="" id="{3324D0AA-212D-1513-0F1E-5ED1B9A96F8B}"/>
              </a:ext>
            </a:extLst>
          </p:cNvPr>
          <p:cNvSpPr/>
          <p:nvPr/>
        </p:nvSpPr>
        <p:spPr>
          <a:xfrm>
            <a:off x="7725588" y="1795200"/>
            <a:ext cx="4159633" cy="3785652"/>
          </a:xfrm>
          <a:prstGeom prst="rect">
            <a:avLst/>
          </a:prstGeom>
        </p:spPr>
        <p:txBody>
          <a:bodyPr wrap="square" anchor="t">
            <a:spAutoFit/>
          </a:bodyPr>
          <a:lstStyle/>
          <a:p>
            <a:r>
              <a:rPr lang="en-GB" sz="1200" b="1">
                <a:latin typeface="Neue Haas Grotesk Text Pro" panose="020B0504020202020204" pitchFamily="34" charset="77"/>
              </a:rPr>
              <a:t>Customer Data:</a:t>
            </a:r>
          </a:p>
          <a:p>
            <a:pPr marL="228594" indent="-228594">
              <a:buFont typeface="Arial" panose="020B0604020202020204" pitchFamily="34" charset="0"/>
              <a:buChar char="•"/>
            </a:pPr>
            <a:r>
              <a:rPr lang="en-US" sz="1200">
                <a:latin typeface="Neue Haas Grotesk Text Pro" panose="020B0504020202020204" pitchFamily="34" charset="77"/>
              </a:rPr>
              <a:t>Demographics: Age, gender, location, marital status, family size, etc.</a:t>
            </a:r>
          </a:p>
          <a:p>
            <a:pPr marL="228594" indent="-228594">
              <a:buFont typeface="Arial" panose="020B0604020202020204" pitchFamily="34" charset="0"/>
              <a:buChar char="•"/>
            </a:pPr>
            <a:r>
              <a:rPr lang="en-US" sz="1200">
                <a:latin typeface="Neue Haas Grotesk Text Pro" panose="020B0504020202020204" pitchFamily="34" charset="77"/>
              </a:rPr>
              <a:t>Policy History: Previous policies, loans history, and coverage details.</a:t>
            </a:r>
          </a:p>
          <a:p>
            <a:pPr marL="228594" indent="-228594">
              <a:buFont typeface="Arial" panose="020B0604020202020204" pitchFamily="34" charset="0"/>
              <a:buChar char="•"/>
            </a:pPr>
            <a:r>
              <a:rPr lang="en-US" sz="1200">
                <a:latin typeface="Neue Haas Grotesk Text Pro" panose="020B0504020202020204" pitchFamily="34" charset="77"/>
              </a:rPr>
              <a:t>Claims history: Information about past claims, such as the date and reason.</a:t>
            </a:r>
          </a:p>
          <a:p>
            <a:pPr marL="228594" indent="-228594">
              <a:buFont typeface="Arial" panose="020B0604020202020204" pitchFamily="34" charset="0"/>
              <a:buChar char="•"/>
            </a:pPr>
            <a:r>
              <a:rPr lang="en-GB" sz="1200">
                <a:latin typeface="Neue Haas Grotesk Text Pro" panose="020B0504020202020204" pitchFamily="34" charset="77"/>
              </a:rPr>
              <a:t>Occupation and Income: Applicant's occupation or employment status. Income and financial information relevant to the insurance coverage.</a:t>
            </a:r>
          </a:p>
          <a:p>
            <a:endParaRPr lang="en-US" sz="1200">
              <a:latin typeface="Neue Haas Grotesk Text Pro" panose="020B0504020202020204" pitchFamily="34" charset="77"/>
            </a:endParaRPr>
          </a:p>
          <a:p>
            <a:pPr algn="l"/>
            <a:r>
              <a:rPr lang="en-GB" sz="1200" b="1">
                <a:latin typeface="Neue Haas Grotesk Text Pro" panose="020B0504020202020204" pitchFamily="34" charset="77"/>
              </a:rPr>
              <a:t>Policy Details</a:t>
            </a:r>
            <a:r>
              <a:rPr lang="en-GB" sz="1200">
                <a:latin typeface="Neue Haas Grotesk Text Pro" panose="020B0504020202020204" pitchFamily="34" charset="77"/>
              </a:rPr>
              <a:t>:</a:t>
            </a:r>
          </a:p>
          <a:p>
            <a:pPr marL="228594" indent="-228594">
              <a:buFont typeface="Arial" panose="020B0604020202020204" pitchFamily="34" charset="0"/>
              <a:buChar char="•"/>
            </a:pPr>
            <a:r>
              <a:rPr lang="en-GB" sz="1200">
                <a:latin typeface="Neue Haas Grotesk Text Pro" panose="020B0504020202020204" pitchFamily="34" charset="77"/>
              </a:rPr>
              <a:t>Type of insurance coverage being applied for.</a:t>
            </a:r>
          </a:p>
          <a:p>
            <a:pPr algn="l"/>
            <a:endParaRPr lang="en-GB" sz="1200">
              <a:latin typeface="Neue Haas Grotesk Text Pro" panose="020B0504020202020204" pitchFamily="34" charset="77"/>
            </a:endParaRPr>
          </a:p>
          <a:p>
            <a:r>
              <a:rPr lang="en-US" sz="1200" b="1">
                <a:latin typeface="Neue Haas Grotesk Text Pro" panose="020B0504020202020204" pitchFamily="34" charset="77"/>
              </a:rPr>
              <a:t>Relevant information for policy</a:t>
            </a:r>
          </a:p>
          <a:p>
            <a:pPr marL="228594" indent="-228594">
              <a:buFont typeface="Arial" panose="020B0604020202020204" pitchFamily="34" charset="0"/>
              <a:buChar char="•"/>
            </a:pPr>
            <a:r>
              <a:rPr lang="en-US" sz="1200">
                <a:latin typeface="Neue Haas Grotesk Text Pro" panose="020B0504020202020204" pitchFamily="34" charset="77"/>
              </a:rPr>
              <a:t>Medical condition, driving, travel frequency, etc.</a:t>
            </a:r>
          </a:p>
          <a:p>
            <a:pPr algn="l"/>
            <a:endParaRPr lang="en-GB" sz="1200">
              <a:latin typeface="Neue Haas Grotesk Text Pro" panose="020B0504020202020204" pitchFamily="34" charset="77"/>
            </a:endParaRPr>
          </a:p>
          <a:p>
            <a:pPr algn="l"/>
            <a:r>
              <a:rPr lang="en-GB" sz="1200" b="1">
                <a:latin typeface="Neue Haas Grotesk Text Pro" panose="020B0504020202020204" pitchFamily="34" charset="77"/>
              </a:rPr>
              <a:t>Risk Factors</a:t>
            </a:r>
            <a:r>
              <a:rPr lang="en-GB" sz="1200">
                <a:latin typeface="Neue Haas Grotesk Text Pro" panose="020B0504020202020204" pitchFamily="34" charset="77"/>
              </a:rPr>
              <a:t>:</a:t>
            </a:r>
          </a:p>
          <a:p>
            <a:pPr marL="228594" indent="-228594">
              <a:buFont typeface="Arial" panose="020B0604020202020204" pitchFamily="34" charset="0"/>
              <a:buChar char="•"/>
            </a:pPr>
            <a:r>
              <a:rPr lang="en-GB" sz="1200">
                <a:latin typeface="Neue Haas Grotesk Text Pro" panose="020B0504020202020204" pitchFamily="34" charset="77"/>
              </a:rPr>
              <a:t>Other relevant risk factors specific to the insurance type being applied for.</a:t>
            </a:r>
            <a:endParaRPr lang="en-GB" sz="1200" b="1">
              <a:latin typeface="Neue Haas Grotesk Text Pro" panose="020B0504020202020204" pitchFamily="34" charset="77"/>
            </a:endParaRPr>
          </a:p>
        </p:txBody>
      </p:sp>
      <p:sp>
        <p:nvSpPr>
          <p:cNvPr id="7" name="Rectangle 6">
            <a:extLst>
              <a:ext uri="{FF2B5EF4-FFF2-40B4-BE49-F238E27FC236}">
                <a16:creationId xmlns:a16="http://schemas.microsoft.com/office/drawing/2014/main" xmlns="" id="{7AD8CC72-6A92-2C6A-869B-DE460046880A}"/>
              </a:ext>
            </a:extLst>
          </p:cNvPr>
          <p:cNvSpPr/>
          <p:nvPr/>
        </p:nvSpPr>
        <p:spPr>
          <a:xfrm>
            <a:off x="7725588" y="1425600"/>
            <a:ext cx="3398387" cy="338554"/>
          </a:xfrm>
          <a:prstGeom prst="rect">
            <a:avLst/>
          </a:prstGeom>
        </p:spPr>
        <p:txBody>
          <a:bodyPr wrap="square">
            <a:spAutoFit/>
          </a:bodyPr>
          <a:lstStyle/>
          <a:p>
            <a:r>
              <a:rPr lang="en-US" sz="1600" b="1">
                <a:latin typeface="Neue Haas Grotesk Text Pro" panose="020B0504020202020204" pitchFamily="34" charset="77"/>
              </a:rPr>
              <a:t>Typical Data Required</a:t>
            </a:r>
          </a:p>
        </p:txBody>
      </p:sp>
      <p:pic>
        <p:nvPicPr>
          <p:cNvPr id="8" name="Picture 7" descr="Business people giving thumbs up">
            <a:extLst>
              <a:ext uri="{FF2B5EF4-FFF2-40B4-BE49-F238E27FC236}">
                <a16:creationId xmlns:a16="http://schemas.microsoft.com/office/drawing/2014/main" xmlns="" id="{3978D224-5365-4E86-5E9C-7EA7D7ACD9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521" r="17075"/>
          <a:stretch/>
        </p:blipFill>
        <p:spPr>
          <a:xfrm>
            <a:off x="455820" y="2449661"/>
            <a:ext cx="2520461" cy="2587200"/>
          </a:xfrm>
          <a:prstGeom prst="rect">
            <a:avLst/>
          </a:prstGeom>
        </p:spPr>
      </p:pic>
      <p:sp>
        <p:nvSpPr>
          <p:cNvPr id="3" name="Rectangle 2">
            <a:extLst>
              <a:ext uri="{FF2B5EF4-FFF2-40B4-BE49-F238E27FC236}">
                <a16:creationId xmlns:a16="http://schemas.microsoft.com/office/drawing/2014/main" xmlns="" id="{FBB6607A-5376-8026-A969-2A699ADAA78C}"/>
              </a:ext>
            </a:extLst>
          </p:cNvPr>
          <p:cNvSpPr/>
          <p:nvPr/>
        </p:nvSpPr>
        <p:spPr>
          <a:xfrm>
            <a:off x="455819" y="1386369"/>
            <a:ext cx="7040072" cy="102953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1" name="Rectangle 10">
            <a:extLst>
              <a:ext uri="{FF2B5EF4-FFF2-40B4-BE49-F238E27FC236}">
                <a16:creationId xmlns:a16="http://schemas.microsoft.com/office/drawing/2014/main" xmlns="" id="{D66BF11D-BE61-7421-09F4-57FB583D6D2A}"/>
              </a:ext>
            </a:extLst>
          </p:cNvPr>
          <p:cNvSpPr/>
          <p:nvPr/>
        </p:nvSpPr>
        <p:spPr>
          <a:xfrm>
            <a:off x="455818" y="1425601"/>
            <a:ext cx="7040071" cy="1015663"/>
          </a:xfrm>
          <a:prstGeom prst="rect">
            <a:avLst/>
          </a:prstGeom>
        </p:spPr>
        <p:txBody>
          <a:bodyPr wrap="square">
            <a:spAutoFit/>
          </a:bodyPr>
          <a:lstStyle/>
          <a:p>
            <a:r>
              <a:rPr lang="en-GB" sz="1200">
                <a:latin typeface="Neue Haas Grotesk Text Pro"/>
              </a:rPr>
              <a:t>Automated Underwriting is a process in the insurance industry that uses data and technology to assess and evaluate a customer's eligibility for a loan, insurance policy, or other financial products.</a:t>
            </a:r>
          </a:p>
          <a:p>
            <a:r>
              <a:rPr lang="en-GB" sz="1200" b="1">
                <a:latin typeface="Neue Haas Grotesk Text Pro"/>
              </a:rPr>
              <a:t>Business value</a:t>
            </a:r>
            <a:r>
              <a:rPr lang="en-GB" sz="1200">
                <a:latin typeface="Neue Haas Grotesk Text Pro"/>
              </a:rPr>
              <a:t>: Remove entry barriers ; Attract customers ; Reduce human error and bias in the underwriting process. </a:t>
            </a:r>
            <a:endParaRPr lang="en-GB" sz="1200">
              <a:latin typeface="Neue Haas Grotesk Text Pro" panose="020B0504020202020204" pitchFamily="34" charset="77"/>
            </a:endParaRPr>
          </a:p>
        </p:txBody>
      </p:sp>
      <p:sp>
        <p:nvSpPr>
          <p:cNvPr id="12" name="Rectangle 11">
            <a:extLst>
              <a:ext uri="{FF2B5EF4-FFF2-40B4-BE49-F238E27FC236}">
                <a16:creationId xmlns:a16="http://schemas.microsoft.com/office/drawing/2014/main" xmlns="" id="{5303AE19-EF69-D20D-E8A8-4520970C98CF}"/>
              </a:ext>
            </a:extLst>
          </p:cNvPr>
          <p:cNvSpPr/>
          <p:nvPr/>
        </p:nvSpPr>
        <p:spPr>
          <a:xfrm>
            <a:off x="3079891" y="2434859"/>
            <a:ext cx="4416000" cy="314897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endParaRPr lang="en-US">
              <a:solidFill>
                <a:schemeClr val="tx1"/>
              </a:solidFill>
              <a:latin typeface="Neue Haas Grotesk Text Pro" panose="020B0504020202020204" pitchFamily="34" charset="77"/>
            </a:endParaRPr>
          </a:p>
        </p:txBody>
      </p:sp>
      <p:sp>
        <p:nvSpPr>
          <p:cNvPr id="16" name="Rectangle 15">
            <a:extLst>
              <a:ext uri="{FF2B5EF4-FFF2-40B4-BE49-F238E27FC236}">
                <a16:creationId xmlns:a16="http://schemas.microsoft.com/office/drawing/2014/main" xmlns="" id="{EF3BEFB5-5C6E-C6C5-8F05-9C353BA1420B}"/>
              </a:ext>
            </a:extLst>
          </p:cNvPr>
          <p:cNvSpPr/>
          <p:nvPr/>
        </p:nvSpPr>
        <p:spPr>
          <a:xfrm>
            <a:off x="3075934" y="2875396"/>
            <a:ext cx="4415997" cy="2677656"/>
          </a:xfrm>
          <a:prstGeom prst="rect">
            <a:avLst/>
          </a:prstGeom>
        </p:spPr>
        <p:txBody>
          <a:bodyPr wrap="square" anchor="t">
            <a:spAutoFit/>
          </a:bodyPr>
          <a:lstStyle/>
          <a:p>
            <a:r>
              <a:rPr lang="en-GB" sz="1200">
                <a:solidFill>
                  <a:srgbClr val="414141"/>
                </a:solidFill>
                <a:latin typeface="Neue Haas Grotesk Text Pro" panose="020B0504020202020204" pitchFamily="34" charset="77"/>
              </a:rPr>
              <a:t>Machine learning models can be developed to automate the underwriting process. Key components may typically include:</a:t>
            </a:r>
          </a:p>
          <a:p>
            <a:endParaRPr lang="en-GB" sz="1200">
              <a:latin typeface="Neue Haas Grotesk Text Pro"/>
            </a:endParaRPr>
          </a:p>
          <a:p>
            <a:pPr defTabSz="1219170">
              <a:defRPr/>
            </a:pPr>
            <a:r>
              <a:rPr lang="en-GB" sz="1200" b="1">
                <a:solidFill>
                  <a:srgbClr val="414141"/>
                </a:solidFill>
                <a:latin typeface="Neue Haas Grotesk Text Pro" panose="020B0504020202020204" pitchFamily="34" charset="77"/>
              </a:rPr>
              <a:t>Prediction of underwriting approval:</a:t>
            </a:r>
            <a:endParaRPr lang="en-GB" sz="1200">
              <a:solidFill>
                <a:srgbClr val="414141"/>
              </a:solidFill>
              <a:latin typeface="Neue Haas Grotesk Text Pro" panose="020B0504020202020204" pitchFamily="34" charset="77"/>
            </a:endParaRPr>
          </a:p>
          <a:p>
            <a:pPr defTabSz="1219170">
              <a:defRPr/>
            </a:pPr>
            <a:r>
              <a:rPr lang="en-GB" sz="1200">
                <a:solidFill>
                  <a:srgbClr val="414141"/>
                </a:solidFill>
                <a:latin typeface="Neue Haas Grotesk Text Pro" panose="020B0504020202020204" pitchFamily="34" charset="77"/>
              </a:rPr>
              <a:t>Analyse whether customers are likely or not to repay the loan within the contractually defined deadline or if they meet the insurance policy requirements they apply for.</a:t>
            </a:r>
            <a:endParaRPr lang="en-GB" sz="1200">
              <a:solidFill>
                <a:srgbClr val="414141"/>
              </a:solidFill>
              <a:latin typeface="Neue Haas Grotesk Text Pro"/>
            </a:endParaRPr>
          </a:p>
          <a:p>
            <a:pPr defTabSz="1219170">
              <a:defRPr/>
            </a:pPr>
            <a:endParaRPr lang="en-GB" sz="1200">
              <a:latin typeface="Neue Haas Grotesk Text Pro"/>
            </a:endParaRPr>
          </a:p>
          <a:p>
            <a:r>
              <a:rPr lang="en-GB" sz="1200" b="1">
                <a:solidFill>
                  <a:srgbClr val="414141"/>
                </a:solidFill>
                <a:latin typeface="Neue Haas Grotesk Text Pro" panose="020B0504020202020204" pitchFamily="34" charset="77"/>
              </a:rPr>
              <a:t>Risk analysis:</a:t>
            </a:r>
            <a:endParaRPr lang="en-GB" sz="1200">
              <a:solidFill>
                <a:srgbClr val="414141"/>
              </a:solidFill>
              <a:latin typeface="Neue Haas Grotesk Text Pro" panose="020B0504020202020204" pitchFamily="34" charset="77"/>
            </a:endParaRPr>
          </a:p>
          <a:p>
            <a:r>
              <a:rPr lang="en-GB" sz="1200">
                <a:latin typeface="Neue Haas Grotesk Text Pro"/>
              </a:rPr>
              <a:t>Risk analysis is a fundamental component of these models, as they evaluate the likelihood of the customer filing a claim and the potential financial impact and other collaterals on the insurance provider.</a:t>
            </a:r>
          </a:p>
        </p:txBody>
      </p:sp>
      <p:sp>
        <p:nvSpPr>
          <p:cNvPr id="17" name="Rectangle 16">
            <a:extLst>
              <a:ext uri="{FF2B5EF4-FFF2-40B4-BE49-F238E27FC236}">
                <a16:creationId xmlns:a16="http://schemas.microsoft.com/office/drawing/2014/main" xmlns="" id="{A88CE9F1-14E0-F70D-58DE-2B8796E80537}"/>
              </a:ext>
            </a:extLst>
          </p:cNvPr>
          <p:cNvSpPr/>
          <p:nvPr/>
        </p:nvSpPr>
        <p:spPr>
          <a:xfrm>
            <a:off x="3075934" y="2505796"/>
            <a:ext cx="3607833" cy="338554"/>
          </a:xfrm>
          <a:prstGeom prst="rect">
            <a:avLst/>
          </a:prstGeom>
        </p:spPr>
        <p:txBody>
          <a:bodyPr wrap="square">
            <a:spAutoFit/>
          </a:bodyPr>
          <a:lstStyle/>
          <a:p>
            <a:r>
              <a:rPr lang="en-US" sz="1600" b="1">
                <a:latin typeface="Neue Haas Grotesk Text Pro" panose="020B0504020202020204" pitchFamily="34" charset="77"/>
              </a:rPr>
              <a:t>Approach</a:t>
            </a:r>
          </a:p>
        </p:txBody>
      </p:sp>
    </p:spTree>
    <p:extLst>
      <p:ext uri="{BB962C8B-B14F-4D97-AF65-F5344CB8AC3E}">
        <p14:creationId xmlns:p14="http://schemas.microsoft.com/office/powerpoint/2010/main" val="370306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1765</Words>
  <Application>Microsoft Office PowerPoint</Application>
  <PresentationFormat>Widescreen</PresentationFormat>
  <Paragraphs>231</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Arial,Sans-Serif</vt:lpstr>
      <vt:lpstr>Calibri</vt:lpstr>
      <vt:lpstr>Calibri Light</vt:lpstr>
      <vt:lpstr>Neue Haas Grotesk Text Pro</vt:lpstr>
      <vt:lpstr>Times New Roman</vt:lpstr>
      <vt:lpstr>Office Theme</vt:lpstr>
      <vt:lpstr>Insurance use case exploration</vt:lpstr>
      <vt:lpstr>Content</vt:lpstr>
      <vt:lpstr>PowerPoint Presentation</vt:lpstr>
      <vt:lpstr>Use-Case Summary</vt:lpstr>
      <vt:lpstr>Claims Fraud Prevention</vt:lpstr>
      <vt:lpstr>Customer Segmentation</vt:lpstr>
      <vt:lpstr>Customer Churn Prediction</vt:lpstr>
      <vt:lpstr>Recommendation Engine</vt:lpstr>
      <vt:lpstr>Automated Underwriting</vt:lpstr>
      <vt:lpstr>Usage Based Insurance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use case exploration</dc:title>
  <dc:creator>Chinchila</dc:creator>
  <cp:lastModifiedBy>Chinchila</cp:lastModifiedBy>
  <cp:revision>2</cp:revision>
  <dcterms:created xsi:type="dcterms:W3CDTF">2024-03-01T15:39:19Z</dcterms:created>
  <dcterms:modified xsi:type="dcterms:W3CDTF">2024-03-01T15:57:10Z</dcterms:modified>
</cp:coreProperties>
</file>