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9" r:id="rId5"/>
  </p:sldMasterIdLst>
  <p:notesMasterIdLst>
    <p:notesMasterId r:id="rId7"/>
  </p:notes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92"/>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pati12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hyperlink" Target="https://github.com/abhishek3110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3195389188"/>
              </p:ext>
            </p:extLst>
          </p:nvPr>
        </p:nvGraphicFramePr>
        <p:xfrm>
          <a:off x="9241791" y="1184912"/>
          <a:ext cx="2990538" cy="5018932"/>
        </p:xfrm>
        <a:graphic>
          <a:graphicData uri="http://schemas.openxmlformats.org/drawingml/2006/table">
            <a:tbl>
              <a:tblPr firstRow="1" bandRow="1">
                <a:noFill/>
                <a:tableStyleId>{F3958360-5B90-4246-8843-5B4384386CDC}</a:tableStyleId>
              </a:tblPr>
              <a:tblGrid>
                <a:gridCol w="1393094">
                  <a:extLst>
                    <a:ext uri="{9D8B030D-6E8A-4147-A177-3AD203B41FA5}">
                      <a16:colId xmlns:a16="http://schemas.microsoft.com/office/drawing/2014/main" val="20000"/>
                    </a:ext>
                  </a:extLst>
                </a:gridCol>
                <a:gridCol w="1597444">
                  <a:extLst>
                    <a:ext uri="{9D8B030D-6E8A-4147-A177-3AD203B41FA5}">
                      <a16:colId xmlns:a16="http://schemas.microsoft.com/office/drawing/2014/main" val="20001"/>
                    </a:ext>
                  </a:extLst>
                </a:gridCol>
              </a:tblGrid>
              <a:tr h="773320">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Basics, OOPS, Exception Handling ,Arrays ,Collection and Generics.</a:t>
                      </a:r>
                      <a:endParaRPr dirty="0"/>
                    </a:p>
                  </a:txBody>
                  <a:tcPr marL="91450" marR="91450" marT="45725" marB="45725"/>
                </a:tc>
                <a:extLst>
                  <a:ext uri="{0D108BD9-81ED-4DB2-BD59-A6C34878D82A}">
                    <a16:rowId xmlns:a16="http://schemas.microsoft.com/office/drawing/2014/main" val="10000"/>
                  </a:ext>
                </a:extLst>
              </a:tr>
              <a:tr h="1142320">
                <a:tc>
                  <a:txBody>
                    <a:bodyPr/>
                    <a:lstStyle/>
                    <a:p>
                      <a:pPr marL="0" marR="0" lvl="0" indent="0" algn="l" rtl="0">
                        <a:spcBef>
                          <a:spcPts val="0"/>
                        </a:spcBef>
                        <a:spcAft>
                          <a:spcPts val="0"/>
                        </a:spcAft>
                        <a:buNone/>
                      </a:pPr>
                      <a:r>
                        <a:rPr lang="en-IN" sz="1100" b="0" i="0" u="none" strike="noStrike" cap="none" dirty="0">
                          <a:solidFill>
                            <a:srgbClr val="000000"/>
                          </a:solidFill>
                          <a:latin typeface="Verdana"/>
                          <a:ea typeface="Verdana"/>
                          <a:cs typeface="Verdana"/>
                          <a:sym typeface="Verdana"/>
                        </a:rPr>
                        <a:t> Angular</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Verdana"/>
                        <a:buNone/>
                        <a:tabLst/>
                        <a:defRPr/>
                      </a:pPr>
                      <a:r>
                        <a:rPr lang="en-IN" sz="1100" dirty="0"/>
                        <a:t>Components, services, Modules, Routing, Forms and Validation</a:t>
                      </a:r>
                    </a:p>
                    <a:p>
                      <a:pPr marL="0" marR="0" lvl="0" indent="0" algn="l" rtl="0">
                        <a:lnSpc>
                          <a:spcPct val="100000"/>
                        </a:lnSpc>
                        <a:spcBef>
                          <a:spcPts val="0"/>
                        </a:spcBef>
                        <a:spcAft>
                          <a:spcPts val="0"/>
                        </a:spcAft>
                        <a:buClr>
                          <a:schemeClr val="dk1"/>
                        </a:buClr>
                        <a:buSzPts val="1100"/>
                        <a:buFont typeface="Verdana"/>
                        <a:buNone/>
                      </a:pPr>
                      <a:endParaRPr dirty="0"/>
                    </a:p>
                  </a:txBody>
                  <a:tcPr marL="91450" marR="91450" marT="45725" marB="45725"/>
                </a:tc>
                <a:extLst>
                  <a:ext uri="{0D108BD9-81ED-4DB2-BD59-A6C34878D82A}">
                    <a16:rowId xmlns:a16="http://schemas.microsoft.com/office/drawing/2014/main" val="4044077264"/>
                  </a:ext>
                </a:extLst>
              </a:tr>
              <a:tr h="749689">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.NET Framework</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a:ea typeface="Verdana"/>
                          <a:cs typeface="Verdana"/>
                          <a:sym typeface="Verdana"/>
                        </a:rPr>
                        <a:t>ADO.NET, .NET 6 WEB API, Entity Framework , ASP .NET with MVC5.</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254901">
                <a:tc>
                  <a:txBody>
                    <a:bodyPr/>
                    <a:lstStyle/>
                    <a:p>
                      <a:pPr marL="0" marR="0" lvl="0" indent="0" algn="l" rtl="0">
                        <a:spcBef>
                          <a:spcPts val="0"/>
                        </a:spcBef>
                        <a:spcAft>
                          <a:spcPts val="0"/>
                        </a:spcAft>
                        <a:buNone/>
                      </a:pP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254901">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 SQL </a:t>
                      </a:r>
                      <a:endParaRPr dirty="0"/>
                    </a:p>
                  </a:txBody>
                  <a:tcPr marL="91450" marR="91450" marT="45725" marB="45725"/>
                </a:tc>
                <a:extLst>
                  <a:ext uri="{0D108BD9-81ED-4DB2-BD59-A6C34878D82A}">
                    <a16:rowId xmlns:a16="http://schemas.microsoft.com/office/drawing/2014/main" val="10003"/>
                  </a:ext>
                </a:extLst>
              </a:tr>
              <a:tr h="584760">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GIT,POSTMAN, VISUAL STUDIO,SSMS.</a:t>
                      </a:r>
                      <a:endParaRPr dirty="0"/>
                    </a:p>
                  </a:txBody>
                  <a:tcPr marL="91450" marR="91450" marT="45725" marB="45725"/>
                </a:tc>
                <a:extLst>
                  <a:ext uri="{0D108BD9-81ED-4DB2-BD59-A6C34878D82A}">
                    <a16:rowId xmlns:a16="http://schemas.microsoft.com/office/drawing/2014/main" val="10004"/>
                  </a:ext>
                </a:extLst>
              </a:tr>
              <a:tr h="419830">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HTML5 ,CSS &amp; Angular</a:t>
                      </a:r>
                      <a:endParaRPr dirty="0"/>
                    </a:p>
                  </a:txBody>
                  <a:tcPr marL="91450" marR="91450" marT="45725" marB="45725"/>
                </a:tc>
                <a:extLst>
                  <a:ext uri="{0D108BD9-81ED-4DB2-BD59-A6C34878D82A}">
                    <a16:rowId xmlns:a16="http://schemas.microsoft.com/office/drawing/2014/main" val="10005"/>
                  </a:ext>
                </a:extLst>
              </a:tr>
              <a:tr h="802002">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Management</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974980" y="2950733"/>
            <a:ext cx="4008437" cy="17163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endParaRPr lang="en-US" sz="1200" dirty="0">
              <a:solidFill>
                <a:srgbClr val="242424"/>
              </a:solidFill>
              <a:latin typeface="Times New Roman"/>
              <a:ea typeface="Times New Roman"/>
              <a:cs typeface="Times New Roman"/>
              <a:sym typeface="Times New Roman"/>
            </a:endParaRPr>
          </a:p>
          <a:p>
            <a:pPr marL="0" indent="0">
              <a:lnSpc>
                <a:spcPct val="100000"/>
              </a:lnSpc>
              <a:spcBef>
                <a:spcPts val="0"/>
              </a:spcBef>
              <a:buSzPts val="1200"/>
            </a:pPr>
            <a:r>
              <a:rPr lang="en-US" sz="1200" b="1" dirty="0">
                <a:solidFill>
                  <a:srgbClr val="242424"/>
                </a:solidFill>
                <a:latin typeface="Times New Roman"/>
                <a:cs typeface="Times New Roman"/>
                <a:sym typeface="Times New Roman"/>
              </a:rPr>
              <a:t>ROLLOFF MANAGEMENT</a:t>
            </a:r>
          </a:p>
          <a:p>
            <a:pPr marL="0" indent="0">
              <a:lnSpc>
                <a:spcPct val="100000"/>
              </a:lnSpc>
              <a:spcBef>
                <a:spcPts val="0"/>
              </a:spcBef>
              <a:buSzPts val="1200"/>
            </a:pPr>
            <a:endParaRPr lang="en-US" sz="1200" b="1" dirty="0">
              <a:solidFill>
                <a:srgbClr val="242424"/>
              </a:solidFill>
              <a:latin typeface="Times New Roman"/>
              <a:cs typeface="Times New Roman"/>
              <a:sym typeface="Times New Roman"/>
            </a:endParaRPr>
          </a:p>
          <a:p>
            <a:pPr marL="0" indent="0">
              <a:lnSpc>
                <a:spcPct val="100000"/>
              </a:lnSpc>
              <a:spcBef>
                <a:spcPts val="0"/>
              </a:spcBef>
              <a:buSzPts val="1200"/>
            </a:pPr>
            <a:r>
              <a:rPr lang="en-US" sz="1200" dirty="0">
                <a:latin typeface="Times New Roman"/>
                <a:ea typeface="Times New Roman"/>
                <a:cs typeface="Times New Roman"/>
                <a:sym typeface="Times New Roman"/>
              </a:rPr>
              <a:t>Developed a WEB APPLICATION as part of case study using .NET WEBAPI , Swagger, responsive UI with HTML, CSS &amp; ANGULAR</a:t>
            </a:r>
            <a:r>
              <a:rPr lang="en-US" sz="1200" dirty="0">
                <a:solidFill>
                  <a:srgbClr val="242424"/>
                </a:solidFill>
                <a:latin typeface="Times New Roman"/>
                <a:ea typeface="Times New Roman"/>
                <a:cs typeface="Times New Roman"/>
                <a:sym typeface="Times New Roman"/>
              </a:rPr>
              <a:t> used for User Interface.</a:t>
            </a:r>
          </a:p>
          <a:p>
            <a:pPr marL="0" indent="0">
              <a:lnSpc>
                <a:spcPct val="100000"/>
              </a:lnSpc>
              <a:spcBef>
                <a:spcPts val="0"/>
              </a:spcBef>
              <a:buSzPts val="1200"/>
            </a:pPr>
            <a:endParaRPr lang="en-US" sz="1200" dirty="0">
              <a:solidFill>
                <a:srgbClr val="242424"/>
              </a:solidFill>
              <a:latin typeface="Times New Roman"/>
              <a:ea typeface="Times New Roman"/>
              <a:cs typeface="Times New Roman"/>
              <a:sym typeface="Times New Roman"/>
            </a:endParaRPr>
          </a:p>
          <a:p>
            <a:pPr marL="0" indent="0">
              <a:lnSpc>
                <a:spcPct val="100000"/>
              </a:lnSpc>
              <a:spcBef>
                <a:spcPts val="0"/>
              </a:spcBef>
              <a:buSzPts val="1200"/>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It is implemented to make roll off process easier for all departments involved and reduce the repetitive tasks.</a:t>
            </a:r>
            <a:endParaRPr lang="en-IN" sz="1200" b="1" dirty="0">
              <a:solidFill>
                <a:schemeClr val="hlink"/>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Clr>
                <a:schemeClr val="dk1"/>
              </a:buClr>
              <a:buSzPts val="1200"/>
              <a:buNone/>
            </a:pPr>
            <a:endParaRPr lang="en-US" sz="1200" dirty="0">
              <a:solidFill>
                <a:srgbClr val="242424"/>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200"/>
              <a:buNone/>
            </a:pPr>
            <a:endParaRPr lang="en-US" sz="1200" u="sng" dirty="0">
              <a:solidFill>
                <a:srgbClr val="242424"/>
              </a:solidFill>
              <a:highlight>
                <a:srgbClr val="FFFF00"/>
              </a:highlight>
              <a:latin typeface="Times New Roman"/>
              <a:cs typeface="Times New Roman"/>
              <a:sym typeface="Times New Roman"/>
            </a:endParaRPr>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r>
              <a:rPr lang="en-IN" dirty="0"/>
              <a:t>		</a:t>
            </a:r>
            <a:endParaRPr dirty="0"/>
          </a:p>
          <a:p>
            <a:pPr marL="0" lvl="0" indent="0" algn="l" rtl="0">
              <a:lnSpc>
                <a:spcPct val="114000"/>
              </a:lnSpc>
              <a:spcBef>
                <a:spcPts val="1000"/>
              </a:spcBef>
              <a:spcAft>
                <a:spcPts val="0"/>
              </a:spcAft>
              <a:buClr>
                <a:schemeClr val="dk1"/>
              </a:buClr>
              <a:buSzPts val="1000"/>
              <a:buNone/>
            </a:pPr>
            <a:endParaRPr dirty="0"/>
          </a:p>
          <a:p>
            <a:pPr marL="0" indent="0">
              <a:lnSpc>
                <a:spcPct val="114000"/>
              </a:lnSpc>
            </a:pPr>
            <a:r>
              <a:rPr lang="en-IN" dirty="0"/>
              <a:t>                            </a:t>
            </a:r>
            <a:r>
              <a:rPr lang="en-US" u="sng" dirty="0">
                <a:solidFill>
                  <a:schemeClr val="hlink"/>
                </a:solidFill>
                <a:latin typeface="Verdana"/>
                <a:ea typeface="Verdana"/>
                <a:cs typeface="Verdana"/>
                <a:sym typeface="Verdana"/>
                <a:hlinkClick r:id="rId3"/>
              </a:rPr>
              <a:t>GitHub Link </a:t>
            </a:r>
            <a:r>
              <a:rPr lang="en-US" dirty="0">
                <a:latin typeface="Verdana"/>
                <a:ea typeface="Verdana"/>
                <a:cs typeface="Verdana"/>
                <a:sym typeface="Verdana"/>
              </a:rPr>
              <a:t> </a:t>
            </a:r>
            <a:endParaRPr lang="en-US"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822969"/>
            <a:ext cx="6056312" cy="307776"/>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Analyst/Software Engineer</a:t>
            </a:r>
            <a:endParaRPr dirty="0"/>
          </a:p>
        </p:txBody>
      </p:sp>
      <p:sp>
        <p:nvSpPr>
          <p:cNvPr id="219" name="Google Shape;219;p1"/>
          <p:cNvSpPr txBox="1">
            <a:spLocks noGrp="1"/>
          </p:cNvSpPr>
          <p:nvPr>
            <p:ph type="body" idx="6"/>
          </p:nvPr>
        </p:nvSpPr>
        <p:spPr>
          <a:xfrm>
            <a:off x="3276599" y="1582805"/>
            <a:ext cx="3092669" cy="20611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aishwarya-dilip.patil@capgemini.com</a:t>
            </a:r>
            <a:endParaRPr dirty="0"/>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+91 9049237802</a:t>
            </a:r>
            <a:endParaRPr dirty="0"/>
          </a:p>
        </p:txBody>
      </p:sp>
      <p:sp>
        <p:nvSpPr>
          <p:cNvPr id="221" name="Google Shape;221;p1"/>
          <p:cNvSpPr txBox="1">
            <a:spLocks noGrp="1"/>
          </p:cNvSpPr>
          <p:nvPr>
            <p:ph type="body" idx="8"/>
          </p:nvPr>
        </p:nvSpPr>
        <p:spPr>
          <a:xfrm>
            <a:off x="518736" y="2773544"/>
            <a:ext cx="3978346" cy="326148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 Full Stack Developer</a:t>
            </a:r>
          </a:p>
          <a:p>
            <a:pPr marL="0" lvl="0" indent="0" algn="l" rtl="0">
              <a:lnSpc>
                <a:spcPct val="114000"/>
              </a:lnSpc>
              <a:spcBef>
                <a:spcPts val="0"/>
              </a:spcBef>
              <a:spcAft>
                <a:spcPts val="0"/>
              </a:spcAft>
              <a:buClr>
                <a:schemeClr val="dk1"/>
              </a:buClr>
              <a:buSzPts val="1100"/>
              <a:buNone/>
            </a:pPr>
            <a:endParaRPr lang="en-US" sz="1100" b="1"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dirty="0"/>
              <a:t>Hands on experience on C#, ADO.NET,  Entity Framework, SQL server, ASP.NET MVC5 with WEB API.</a:t>
            </a:r>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endParaRPr lang="en-US"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dirty="0"/>
              <a:t>Experience in creating Single Page Web application in Angular. Hands on experience in developing web pages using HTML5,CSS3,Typescript,JSON.Good understanding of Document Object Model(DOM).</a:t>
            </a:r>
            <a:endParaRPr lang="en-US" sz="1100" b="1" dirty="0"/>
          </a:p>
          <a:p>
            <a:pPr marL="171450" lvl="0" indent="-171450" algn="l" rtl="0">
              <a:lnSpc>
                <a:spcPct val="114000"/>
              </a:lnSpc>
              <a:spcBef>
                <a:spcPts val="1000"/>
              </a:spcBef>
              <a:spcAft>
                <a:spcPts val="0"/>
              </a:spcAft>
              <a:buClr>
                <a:schemeClr val="dk1"/>
              </a:buClr>
              <a:buSzPts val="1000"/>
              <a:buFont typeface="Arial"/>
              <a:buChar char="•"/>
            </a:pPr>
            <a:r>
              <a:rPr lang="en-US" dirty="0"/>
              <a:t>Understanding of </a:t>
            </a:r>
            <a:r>
              <a:rPr lang="en-US" b="1" dirty="0"/>
              <a:t>RDBMS </a:t>
            </a:r>
            <a:r>
              <a:rPr lang="en-US" dirty="0"/>
              <a:t>concepts using </a:t>
            </a:r>
            <a:r>
              <a:rPr lang="en-US" b="1" dirty="0"/>
              <a:t>SQL Server.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endParaRPr dirty="0"/>
          </a:p>
          <a:p>
            <a:pPr marL="0" lvl="0" indent="0" algn="l" rtl="0">
              <a:lnSpc>
                <a:spcPct val="114000"/>
              </a:lnSpc>
              <a:spcBef>
                <a:spcPts val="1000"/>
              </a:spcBef>
              <a:spcAft>
                <a:spcPts val="0"/>
              </a:spcAft>
              <a:buClr>
                <a:schemeClr val="dk1"/>
              </a:buClr>
              <a:buSzPts val="1000"/>
            </a:pPr>
            <a:endParaRPr lang="en-US" b="1" dirty="0"/>
          </a:p>
          <a:p>
            <a:pPr marL="0" lvl="0" indent="0" algn="l" rtl="0">
              <a:lnSpc>
                <a:spcPct val="114000"/>
              </a:lnSpc>
              <a:spcBef>
                <a:spcPts val="1000"/>
              </a:spcBef>
              <a:spcAft>
                <a:spcPts val="0"/>
              </a:spcAft>
              <a:buClr>
                <a:schemeClr val="dk1"/>
              </a:buClr>
              <a:buSzPts val="1000"/>
            </a:pPr>
            <a:endParaRPr lang="en-US" b="1" dirty="0"/>
          </a:p>
          <a:p>
            <a:pPr marL="0" indent="0"/>
            <a:r>
              <a:rPr lang="en-US" b="1" dirty="0"/>
              <a:t>     </a:t>
            </a:r>
          </a:p>
          <a:p>
            <a:pPr marL="0" indent="0"/>
            <a:r>
              <a:rPr lang="en-US" b="1" dirty="0"/>
              <a:t> </a:t>
            </a:r>
          </a:p>
          <a:p>
            <a:pPr marL="171450" lvl="0" indent="-171450" algn="l" rtl="0">
              <a:lnSpc>
                <a:spcPct val="114000"/>
              </a:lnSpc>
              <a:spcBef>
                <a:spcPts val="1000"/>
              </a:spcBef>
              <a:spcAft>
                <a:spcPts val="0"/>
              </a:spcAft>
              <a:buClr>
                <a:schemeClr val="dk1"/>
              </a:buClr>
              <a:buSzPts val="1000"/>
              <a:buFont typeface="Arial"/>
              <a:buChar char="•"/>
            </a:pPr>
            <a:endParaRPr dirty="0"/>
          </a:p>
          <a:p>
            <a:pPr marL="171450" lvl="0" indent="-107950" algn="l" rtl="0">
              <a:lnSpc>
                <a:spcPct val="114000"/>
              </a:lnSpc>
              <a:spcBef>
                <a:spcPts val="1000"/>
              </a:spcBef>
              <a:spcAft>
                <a:spcPts val="0"/>
              </a:spcAft>
              <a:buClr>
                <a:schemeClr val="dk1"/>
              </a:buClr>
              <a:buSzPts val="1000"/>
              <a:buFont typeface="Arial"/>
              <a:buNone/>
            </a:pP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2" name="Google Shape;222;p1"/>
          <p:cNvSpPr txBox="1">
            <a:spLocks noGrp="1"/>
          </p:cNvSpPr>
          <p:nvPr>
            <p:ph type="body" idx="2"/>
          </p:nvPr>
        </p:nvSpPr>
        <p:spPr>
          <a:xfrm>
            <a:off x="2468563" y="467252"/>
            <a:ext cx="6223000" cy="12964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Aishwarya Patil</a:t>
            </a:r>
            <a:endParaRPr dirty="0"/>
          </a:p>
        </p:txBody>
      </p:sp>
      <p:pic>
        <p:nvPicPr>
          <p:cNvPr id="223" name="Google Shape;223;p1">
            <a:hlinkClick r:id="rId4"/>
          </p:cNvPr>
          <p:cNvPicPr preferRelativeResize="0"/>
          <p:nvPr/>
        </p:nvPicPr>
        <p:blipFill rotWithShape="1">
          <a:blip r:embed="rId5">
            <a:alphaModFix/>
          </a:blip>
          <a:srcRect l="23582" t="2057" r="24331" b="4875"/>
          <a:stretch/>
        </p:blipFill>
        <p:spPr>
          <a:xfrm>
            <a:off x="6369268" y="6251297"/>
            <a:ext cx="441007" cy="471488"/>
          </a:xfrm>
          <a:prstGeom prst="rect">
            <a:avLst/>
          </a:prstGeom>
          <a:noFill/>
          <a:ln>
            <a:noFill/>
          </a:ln>
        </p:spPr>
      </p:pic>
      <p:sp>
        <p:nvSpPr>
          <p:cNvPr id="224" name="Google Shape;224;p1"/>
          <p:cNvSpPr txBox="1"/>
          <p:nvPr/>
        </p:nvSpPr>
        <p:spPr>
          <a:xfrm>
            <a:off x="3015894" y="1934765"/>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5" name="Google Shape;225;p1"/>
          <p:cNvSpPr/>
          <p:nvPr/>
        </p:nvSpPr>
        <p:spPr>
          <a:xfrm>
            <a:off x="9337045" y="544227"/>
            <a:ext cx="2895283" cy="443158"/>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dirty="0">
                <a:solidFill>
                  <a:schemeClr val="dk1"/>
                </a:solidFill>
                <a:latin typeface="Verdana"/>
                <a:ea typeface="Verdana"/>
                <a:cs typeface="Verdana"/>
                <a:sym typeface="Verdana"/>
              </a:rPr>
              <a:t>Bachelor of Eng</a:t>
            </a:r>
            <a:r>
              <a:rPr lang="en-US" sz="1000" dirty="0">
                <a:solidFill>
                  <a:schemeClr val="dk1"/>
                </a:solidFill>
                <a:latin typeface="Verdana"/>
                <a:ea typeface="Verdana"/>
                <a:cs typeface="Verdana"/>
                <a:sym typeface="Verdana"/>
              </a:rPr>
              <a:t>ineering</a:t>
            </a:r>
            <a:r>
              <a:rPr lang="en-US" sz="1000" b="0" i="0" u="none" strike="noStrike" cap="none" dirty="0">
                <a:solidFill>
                  <a:schemeClr val="dk1"/>
                </a:solidFill>
                <a:latin typeface="Verdana"/>
                <a:ea typeface="Verdana"/>
                <a:cs typeface="Verdana"/>
                <a:sym typeface="Verdana"/>
              </a:rPr>
              <a:t>,</a:t>
            </a: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E&amp;TC  </a:t>
            </a:r>
            <a:r>
              <a:rPr lang="en-US" sz="1000" b="0" i="0" u="none" strike="noStrike" cap="none" dirty="0">
                <a:solidFill>
                  <a:schemeClr val="dk1"/>
                </a:solidFill>
                <a:latin typeface="Verdana"/>
                <a:ea typeface="Verdana"/>
                <a:cs typeface="Verdana"/>
                <a:sym typeface="Verdana"/>
              </a:rPr>
              <a:t>: </a:t>
            </a:r>
            <a:r>
              <a:rPr lang="en-US" sz="1000" dirty="0">
                <a:solidFill>
                  <a:schemeClr val="dk1"/>
                </a:solidFill>
                <a:latin typeface="Verdana"/>
                <a:ea typeface="Verdana"/>
                <a:cs typeface="Verdana"/>
                <a:sym typeface="Verdana"/>
              </a:rPr>
              <a:t>2018-22</a:t>
            </a:r>
            <a:endParaRPr sz="1000" b="0" i="0" u="none" strike="noStrike" cap="none" dirty="0">
              <a:solidFill>
                <a:schemeClr val="dk1"/>
              </a:solidFill>
              <a:latin typeface="Verdana"/>
              <a:ea typeface="Verdana"/>
              <a:cs typeface="Verdana"/>
              <a:sym typeface="Verdana"/>
            </a:endParaRPr>
          </a:p>
        </p:txBody>
      </p:sp>
      <p:sp>
        <p:nvSpPr>
          <p:cNvPr id="226" name="Google Shape;226;p1"/>
          <p:cNvSpPr/>
          <p:nvPr/>
        </p:nvSpPr>
        <p:spPr>
          <a:xfrm>
            <a:off x="9241790" y="93980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sp>
        <p:nvSpPr>
          <p:cNvPr id="229" name="Google Shape;229;p1"/>
          <p:cNvSpPr txBox="1"/>
          <p:nvPr/>
        </p:nvSpPr>
        <p:spPr>
          <a:xfrm>
            <a:off x="3549869" y="1279863"/>
            <a:ext cx="1734208"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dirty="0">
                <a:solidFill>
                  <a:schemeClr val="bg1"/>
                </a:solidFill>
                <a:latin typeface="Verdana" panose="020B0604030504040204" pitchFamily="34" charset="0"/>
                <a:ea typeface="Verdana" panose="020B0604030504040204" pitchFamily="34" charset="0"/>
                <a:cs typeface="Calibri" panose="020F0502020204030204" pitchFamily="34" charset="0"/>
              </a:rPr>
              <a:t>Mumbai</a:t>
            </a:r>
            <a:endParaRPr sz="1050" b="1"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sp>
        <p:nvSpPr>
          <p:cNvPr id="4" name="Google Shape;227;p1">
            <a:extLst>
              <a:ext uri="{FF2B5EF4-FFF2-40B4-BE49-F238E27FC236}">
                <a16:creationId xmlns:a16="http://schemas.microsoft.com/office/drawing/2014/main" id="{91462D2F-53DA-28E0-27F3-2EB1371769FE}"/>
              </a:ext>
            </a:extLst>
          </p:cNvPr>
          <p:cNvSpPr txBox="1"/>
          <p:nvPr/>
        </p:nvSpPr>
        <p:spPr>
          <a:xfrm>
            <a:off x="3015894" y="1925928"/>
            <a:ext cx="3793970" cy="4204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pic>
        <p:nvPicPr>
          <p:cNvPr id="10" name="Picture Placeholder 9">
            <a:extLst>
              <a:ext uri="{FF2B5EF4-FFF2-40B4-BE49-F238E27FC236}">
                <a16:creationId xmlns:a16="http://schemas.microsoft.com/office/drawing/2014/main" id="{BDB8C2A8-1E10-7AFD-0DFD-614A5F3872BE}"/>
              </a:ext>
            </a:extLst>
          </p:cNvPr>
          <p:cNvPicPr>
            <a:picLocks noGrp="1" noChangeAspect="1"/>
          </p:cNvPicPr>
          <p:nvPr>
            <p:ph type="pic" idx="5"/>
          </p:nvPr>
        </p:nvPicPr>
        <p:blipFill>
          <a:blip r:embed="rId6"/>
          <a:srcRect/>
          <a:stretch/>
        </p:blipFill>
        <p:spPr>
          <a:xfrm>
            <a:off x="537540" y="287492"/>
            <a:ext cx="1425646" cy="1735628"/>
          </a:xfr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67EB88EF5487488C471159CB3A1F5C" ma:contentTypeVersion="9" ma:contentTypeDescription="Create a new document." ma:contentTypeScope="" ma:versionID="91bf1393dd07cd4800370f42f4531769">
  <xsd:schema xmlns:xsd="http://www.w3.org/2001/XMLSchema" xmlns:xs="http://www.w3.org/2001/XMLSchema" xmlns:p="http://schemas.microsoft.com/office/2006/metadata/properties" xmlns:ns3="610ad93f-db5a-4fc9-9b71-8cf5ae22f50d" xmlns:ns4="6d2ece1e-d4a3-4d52-b60d-71ea2d072f04" targetNamespace="http://schemas.microsoft.com/office/2006/metadata/properties" ma:root="true" ma:fieldsID="36827432fcf4868222d25de4a93a49a6" ns3:_="" ns4:_="">
    <xsd:import namespace="610ad93f-db5a-4fc9-9b71-8cf5ae22f50d"/>
    <xsd:import namespace="6d2ece1e-d4a3-4d52-b60d-71ea2d072f0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DateTaken"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0ad93f-db5a-4fc9-9b71-8cf5ae22f5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d2ece1e-d4a3-4d52-b60d-71ea2d072f0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10ad93f-db5a-4fc9-9b71-8cf5ae22f50d" xsi:nil="true"/>
  </documentManagement>
</p:properties>
</file>

<file path=customXml/itemProps1.xml><?xml version="1.0" encoding="utf-8"?>
<ds:datastoreItem xmlns:ds="http://schemas.openxmlformats.org/officeDocument/2006/customXml" ds:itemID="{2A6D70FA-821B-4D6C-8D3A-C6C0CB94F9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0ad93f-db5a-4fc9-9b71-8cf5ae22f50d"/>
    <ds:schemaRef ds:uri="6d2ece1e-d4a3-4d52-b60d-71ea2d072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85AEE0-B7CA-43E7-95FC-4D8EC2EA6A31}">
  <ds:schemaRefs>
    <ds:schemaRef ds:uri="http://schemas.microsoft.com/sharepoint/v3/contenttype/forms"/>
  </ds:schemaRefs>
</ds:datastoreItem>
</file>

<file path=customXml/itemProps3.xml><?xml version="1.0" encoding="utf-8"?>
<ds:datastoreItem xmlns:ds="http://schemas.openxmlformats.org/officeDocument/2006/customXml" ds:itemID="{C11338D4-D47C-4973-8ADC-AE47306F2768}">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d2ece1e-d4a3-4d52-b60d-71ea2d072f04"/>
    <ds:schemaRef ds:uri="http://schemas.microsoft.com/office/2006/documentManagement/types"/>
    <ds:schemaRef ds:uri="610ad93f-db5a-4fc9-9b71-8cf5ae22f50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69</TotalTime>
  <Words>250</Words>
  <Application>Microsoft Office PowerPoint</Application>
  <PresentationFormat>Widescreen</PresentationFormat>
  <Paragraphs>53</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PATIL, AISHWARYA DILIP</cp:lastModifiedBy>
  <cp:revision>8</cp:revision>
  <dcterms:created xsi:type="dcterms:W3CDTF">2020-09-22T06:24:00Z</dcterms:created>
  <dcterms:modified xsi:type="dcterms:W3CDTF">2023-03-09T02:01:58Z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0x0101005A67EB88EF5487488C471159CB3A1F5C</vt:lpwstr>
  </property>
  <property fmtid="{D5CDD505-2E9C-101B-9397-08002B2CF9AE}" pid="3" name="KSOProductBuildVer">
    <vt:lpwstr>1033-11.2.0.10152</vt:lpwstr>
  </property>
</Properties>
</file>