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8288000" cy="10287000"/>
  <p:notesSz cx="6858000" cy="9144000"/>
  <p:embeddedFontLst>
    <p:embeddedFont>
      <p:font typeface="TT Rounds Condensed" panose="020B0604020202020204" charset="0"/>
      <p:regular r:id="rId23"/>
    </p:embeddedFont>
    <p:embeddedFont>
      <p:font typeface="TT Rounds Condensed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0FB149-8B27-414A-B923-C41A72544230}" v="195" dt="2025-01-15T03:15:37.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 Sebastian Mistica" userId="S::jjmistica@student.apc.edu.ph::e5393a23-68bd-45c4-b491-fff9c946e5aa" providerId="AD" clId="Web-{2D0FB149-8B27-414A-B923-C41A72544230}"/>
    <pc:docChg chg="modSld">
      <pc:chgData name="Julian Sebastian Mistica" userId="S::jjmistica@student.apc.edu.ph::e5393a23-68bd-45c4-b491-fff9c946e5aa" providerId="AD" clId="Web-{2D0FB149-8B27-414A-B923-C41A72544230}" dt="2025-01-15T03:15:37.792" v="113" actId="1076"/>
      <pc:docMkLst>
        <pc:docMk/>
      </pc:docMkLst>
      <pc:sldChg chg="addSp delSp modSp">
        <pc:chgData name="Julian Sebastian Mistica" userId="S::jjmistica@student.apc.edu.ph::e5393a23-68bd-45c4-b491-fff9c946e5aa" providerId="AD" clId="Web-{2D0FB149-8B27-414A-B923-C41A72544230}" dt="2025-01-15T03:15:37.792" v="113" actId="1076"/>
        <pc:sldMkLst>
          <pc:docMk/>
          <pc:sldMk cId="0" sldId="257"/>
        </pc:sldMkLst>
        <pc:spChg chg="add del mod">
          <ac:chgData name="Julian Sebastian Mistica" userId="S::jjmistica@student.apc.edu.ph::e5393a23-68bd-45c4-b491-fff9c946e5aa" providerId="AD" clId="Web-{2D0FB149-8B27-414A-B923-C41A72544230}" dt="2025-01-15T03:14:40.275" v="86"/>
          <ac:spMkLst>
            <pc:docMk/>
            <pc:sldMk cId="0" sldId="257"/>
            <ac:spMk id="9" creationId="{ED37ED4A-838C-F2A2-3BA0-9F2AEA233D21}"/>
          </ac:spMkLst>
        </pc:spChg>
        <pc:spChg chg="add del">
          <ac:chgData name="Julian Sebastian Mistica" userId="S::jjmistica@student.apc.edu.ph::e5393a23-68bd-45c4-b491-fff9c946e5aa" providerId="AD" clId="Web-{2D0FB149-8B27-414A-B923-C41A72544230}" dt="2025-01-15T03:14:32.571" v="82"/>
          <ac:spMkLst>
            <pc:docMk/>
            <pc:sldMk cId="0" sldId="257"/>
            <ac:spMk id="10" creationId="{334E63D4-8199-A3E6-4B5A-83561DC736AF}"/>
          </ac:spMkLst>
        </pc:spChg>
        <pc:spChg chg="add mod">
          <ac:chgData name="Julian Sebastian Mistica" userId="S::jjmistica@student.apc.edu.ph::e5393a23-68bd-45c4-b491-fff9c946e5aa" providerId="AD" clId="Web-{2D0FB149-8B27-414A-B923-C41A72544230}" dt="2025-01-15T03:15:35.526" v="112" actId="1076"/>
          <ac:spMkLst>
            <pc:docMk/>
            <pc:sldMk cId="0" sldId="257"/>
            <ac:spMk id="11" creationId="{6CE1567B-8ACD-3934-D38E-FDE0FDB70E8C}"/>
          </ac:spMkLst>
        </pc:spChg>
        <pc:spChg chg="add mod">
          <ac:chgData name="Julian Sebastian Mistica" userId="S::jjmistica@student.apc.edu.ph::e5393a23-68bd-45c4-b491-fff9c946e5aa" providerId="AD" clId="Web-{2D0FB149-8B27-414A-B923-C41A72544230}" dt="2025-01-15T03:15:37.792" v="113" actId="1076"/>
          <ac:spMkLst>
            <pc:docMk/>
            <pc:sldMk cId="0" sldId="257"/>
            <ac:spMk id="12" creationId="{02F6FDFA-2303-0B27-CFC1-90E3131C4C73}"/>
          </ac:spMkLst>
        </pc:spChg>
        <pc:grpChg chg="mod">
          <ac:chgData name="Julian Sebastian Mistica" userId="S::jjmistica@student.apc.edu.ph::e5393a23-68bd-45c4-b491-fff9c946e5aa" providerId="AD" clId="Web-{2D0FB149-8B27-414A-B923-C41A72544230}" dt="2025-01-15T03:15:13.776" v="97" actId="1076"/>
          <ac:grpSpMkLst>
            <pc:docMk/>
            <pc:sldMk cId="0" sldId="257"/>
            <ac:grpSpMk id="4" creationId="{00000000-0000-0000-0000-00000000000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14.01.2025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Good Afternoon everyone! Our team nameless consisting of Jay </a:t>
            </a:r>
            <a:r>
              <a:rPr lang="en-US" dirty="0" err="1"/>
              <a:t>Pardines</a:t>
            </a:r>
            <a:r>
              <a:rPr lang="en-US" dirty="0"/>
              <a:t>, Julian Mistica, Klarenz Jasme, and Noel Francisco will be presenting our project titled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Cryptographic failures remain one of the most pressing vulnerabilities in web application security today. Despite advances in technology, issues in cryptography are still ranked as the number two risk on the OWASP Top 10 list of web application security threats. These failures often lead to sensitive data exposure, posing significant risks to both users and organizations. This highlights the importance of implementing robust encryption methods and following best practices to protect against data breaches.</a:t>
            </a:r>
          </a:p>
          <a:p>
            <a:r>
              <a:rPr lang="en-US"/>
              <a:t> </a:t>
            </a:r>
          </a:p>
          <a:p>
            <a:r>
              <a:rPr lang="en-US"/>
              <a:t>Now that we've seen how cryptographic failures are a major vulnerability, particularly with the potential for sensitive data exposure, let's look at our project's objectives to address this issue.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Cryptographic failures remain one of the most pressing vulnerabilities in web application security today. Despite advances in technology, issues in cryptography are still ranked as the number two risk on the OWASP Top 10 list of web application security threats. These failures often lead to sensitive data exposure, posing significant risks to both users and organizations. This highlights the importance of implementing robust encryption methods and following best practices to protect against data breaches.</a:t>
            </a:r>
          </a:p>
          <a:p>
            <a:r>
              <a:rPr lang="en-US"/>
              <a:t> </a:t>
            </a:r>
          </a:p>
          <a:p>
            <a:r>
              <a:rPr lang="en-US"/>
              <a:t>Now that we've seen how cryptographic failures are a major vulnerability, particularly with the potential for sensitive data exposure, let's look at our project's objectives to address this issue.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Cryptographic failures remain one of the most pressing vulnerabilities in web application security today. Despite advances in technology, issues in cryptography are still ranked as the number two risk on the OWASP Top 10 list of web application security threats. These failures often lead to sensitive data exposure, posing significant risks to both users and organizations. This highlights the importance of implementing robust encryption methods and following best practices to protect against data breaches.</a:t>
            </a:r>
          </a:p>
          <a:p>
            <a:r>
              <a:rPr lang="en-US"/>
              <a:t> </a:t>
            </a:r>
          </a:p>
          <a:p>
            <a:r>
              <a:rPr lang="en-US"/>
              <a:t>Now that we've seen how cryptographic failures are a major vulnerability, particularly with the potential for sensitive data exposure, let's look at our project's objectives to address this issue.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Cryptographic failures remain one of the most pressing vulnerabilities in web application security today. Despite advances in technology, issues in cryptography are still ranked as the number two risk on the OWASP Top 10 list of web application security threats. These failures often lead to sensitive data exposure, posing significant risks to both users and organizations. This highlights the importance of implementing robust encryption methods and following best practices to protect against data breaches.</a:t>
            </a:r>
          </a:p>
          <a:p>
            <a:r>
              <a:rPr lang="en-US"/>
              <a:t> </a:t>
            </a:r>
          </a:p>
          <a:p>
            <a:r>
              <a:rPr lang="en-US"/>
              <a:t>Now that we've seen how cryptographic failures are a major vulnerability, particularly with the potential for sensitive data exposure, let's look at our project's objectives to address this issue.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Cryptographic failures remain one of the most pressing vulnerabilities in web application security today. Despite advances in technology, issues in cryptography are still ranked as the number two risk on the OWASP Top 10 list of web application security threats. These failures often lead to sensitive data exposure, posing significant risks to both users and organizations. This highlights the importance of implementing robust encryption methods and following best practices to protect against data breaches.</a:t>
            </a:r>
          </a:p>
          <a:p>
            <a:r>
              <a:rPr lang="en-US"/>
              <a:t> </a:t>
            </a:r>
          </a:p>
          <a:p>
            <a:r>
              <a:rPr lang="en-US"/>
              <a:t>Now that we've seen how cryptographic failures are a major vulnerability, particularly with the potential for sensitive data exposure, let's look at our project's objectives to address this issue.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Cryptographic failures remain one of the most pressing vulnerabilities in web application security today. Despite advances in technology, issues in cryptography are still ranked as the number two risk on the OWASP Top 10 list of web application security threats. These failures often lead to sensitive data exposure, posing significant risks to both users and organizations. This highlights the importance of implementing robust encryption methods and following best practices to protect against data breaches.</a:t>
            </a:r>
          </a:p>
          <a:p>
            <a:r>
              <a:rPr lang="en-US"/>
              <a:t> </a:t>
            </a:r>
          </a:p>
          <a:p>
            <a:r>
              <a:rPr lang="en-US"/>
              <a:t>Now that we've seen how cryptographic failures are a major vulnerability, particularly with the potential for sensitive data exposure, let's look at our project's objectives to address this issue.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Cryptographic failures remain one of the most pressing vulnerabilities in web application security today. Despite advances in technology, issues in cryptography are still ranked as the number two risk on the OWASP Top 10 list of web application security threats. These failures often lead to sensitive data exposure, posing significant risks to both users and organizations. This highlights the importance of implementing robust encryption methods and following best practices to protect against data breaches.</a:t>
            </a:r>
          </a:p>
          <a:p>
            <a:r>
              <a:rPr lang="en-US"/>
              <a:t> </a:t>
            </a:r>
          </a:p>
          <a:p>
            <a:r>
              <a:rPr lang="en-US"/>
              <a:t>Now that we've seen how cryptographic failures are a major vulnerability, particularly with the potential for sensitive data exposure, let's look at our project's objectives to address this issue.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Data Protection Model: Enhancing Security Measures for Personal and Sensitive Information of Health Care Records in Telehealth.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Cryptographic failures remain one of the most pressing vulnerabilities in web application security today. Despite advances in technology, issues in cryptography are still ranked as the number two risk on the OWASP Top 10 list of web application security threats. These failures often lead to sensitive data exposure, posing significant risks to both users and organizations. This highlights the importance of implementing robust encryption methods and following best practices to protect against data breaches.</a:t>
            </a:r>
          </a:p>
          <a:p>
            <a:r>
              <a:rPr lang="en-US"/>
              <a:t> </a:t>
            </a:r>
          </a:p>
          <a:p>
            <a:r>
              <a:rPr lang="en-US"/>
              <a:t>Now that we've seen how cryptographic failures are a major vulnerability, particularly with the potential for sensitive data exposure, let's look at our project's objectives to address this issue.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Cryptographic failures remain one of the most pressing vulnerabilities in web application security today. Despite advances in technology, issues in cryptography are still ranked as the number two risk on the OWASP Top 10 list of web application security threats. These failures often lead to sensitive data exposure, posing significant risks to both users and organizations. This highlights the importance of implementing robust encryption methods and following best practices to protect against data breaches.</a:t>
            </a:r>
          </a:p>
          <a:p>
            <a:r>
              <a:rPr lang="en-US"/>
              <a:t> </a:t>
            </a:r>
          </a:p>
          <a:p>
            <a:r>
              <a:rPr lang="en-US"/>
              <a:t>Now that we've seen how cryptographic failures are a major vulnerability, particularly with the potential for sensitive data exposure, let's look at our project's objectives to address this issue.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Cryptographic failures remain one of the most pressing vulnerabilities in web application security today. Despite advances in technology, issues in cryptography are still ranked as the number two risk on the OWASP Top 10 list of web application security threats. These failures often lead to sensitive data exposure, posing significant risks to both users and organizations. This highlights the importance of implementing robust encryption methods and following best practices to protect against data breaches.</a:t>
            </a:r>
          </a:p>
          <a:p>
            <a:r>
              <a:rPr lang="en-US"/>
              <a:t> </a:t>
            </a:r>
          </a:p>
          <a:p>
            <a:r>
              <a:rPr lang="en-US"/>
              <a:t>Now that we've seen how cryptographic failures are a major vulnerability, particularly with the potential for sensitive data exposure, let's look at our project's objectives to address this issue.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Cryptographic failures remain one of the most pressing vulnerabilities in web application security today. Despite advances in technology, issues in cryptography are still ranked as the number two risk on the OWASP Top 10 list of web application security threats. These failures often lead to sensitive data exposure, posing significant risks to both users and organizations. This highlights the importance of implementing robust encryption methods and following best practices to protect against data breaches.</a:t>
            </a:r>
          </a:p>
          <a:p>
            <a:r>
              <a:rPr lang="en-US"/>
              <a:t> </a:t>
            </a:r>
          </a:p>
          <a:p>
            <a:r>
              <a:rPr lang="en-US"/>
              <a:t>Now that we've seen how cryptographic failures are a major vulnerability, particularly with the potential for sensitive data exposure, let's look at our project's objectives to address this issue.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Cryptographic failures remain one of the most pressing vulnerabilities in web application security today. Despite advances in technology, issues in cryptography are still ranked as the number two risk on the OWASP Top 10 list of web application security threats. These failures often lead to sensitive data exposure, posing significant risks to both users and organizations. This highlights the importance of implementing robust encryption methods and following best practices to protect against data breaches.</a:t>
            </a:r>
          </a:p>
          <a:p>
            <a:r>
              <a:rPr lang="en-US"/>
              <a:t> </a:t>
            </a:r>
          </a:p>
          <a:p>
            <a:r>
              <a:rPr lang="en-US"/>
              <a:t>Now that we've seen how cryptographic failures are a major vulnerability, particularly with the potential for sensitive data exposure, let's look at our project's objectives to address this issue.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Cryptographic failures remain one of the most pressing vulnerabilities in web application security today. Despite advances in technology, issues in cryptography are still ranked as the number two risk on the OWASP Top 10 list of web application security threats. These failures often lead to sensitive data exposure, posing significant risks to both users and organizations. This highlights the importance of implementing robust encryption methods and following best practices to protect against data breaches.</a:t>
            </a:r>
          </a:p>
          <a:p>
            <a:r>
              <a:rPr lang="en-US"/>
              <a:t> </a:t>
            </a:r>
          </a:p>
          <a:p>
            <a:r>
              <a:rPr lang="en-US"/>
              <a:t>Now that we've seen how cryptographic failures are a major vulnerability, particularly with the potential for sensitive data exposure, let's look at our project's objectives to address this issue.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Cryptographic failures remain one of the most pressing vulnerabilities in web application security today. Despite advances in technology, issues in cryptography are still ranked as the number two risk on the OWASP Top 10 list of web application security threats. These failures often lead to sensitive data exposure, posing significant risks to both users and organizations. This highlights the importance of implementing robust encryption methods and following best practices to protect against data breaches.</a:t>
            </a:r>
          </a:p>
          <a:p>
            <a:r>
              <a:rPr lang="en-US"/>
              <a:t> </a:t>
            </a:r>
          </a:p>
          <a:p>
            <a:r>
              <a:rPr lang="en-US"/>
              <a:t>Now that we've seen how cryptographic failures are a major vulnerability, particularly with the potential for sensitive data exposure, let's look at our project's objectives to address this issue.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3.sv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3.sv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3.sv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3.sv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3.sv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3.sv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Text  Description automatically generated"/>
          <p:cNvSpPr/>
          <p:nvPr/>
        </p:nvSpPr>
        <p:spPr>
          <a:xfrm>
            <a:off x="280" y="158"/>
            <a:ext cx="18287442" cy="10286686"/>
          </a:xfrm>
          <a:custGeom>
            <a:avLst/>
            <a:gdLst/>
            <a:ahLst/>
            <a:cxnLst/>
            <a:rect l="l" t="t" r="r" b="b"/>
            <a:pathLst>
              <a:path w="18287442" h="10286686">
                <a:moveTo>
                  <a:pt x="0" y="0"/>
                </a:moveTo>
                <a:lnTo>
                  <a:pt x="18287443" y="0"/>
                </a:lnTo>
                <a:lnTo>
                  <a:pt x="18287443" y="10286686"/>
                </a:lnTo>
                <a:lnTo>
                  <a:pt x="0" y="10286686"/>
                </a:lnTo>
                <a:lnTo>
                  <a:pt x="0" y="0"/>
                </a:lnTo>
                <a:close/>
              </a:path>
            </a:pathLst>
          </a:custGeom>
          <a:blipFill>
            <a:blip r:embed="rId3"/>
            <a:stretch>
              <a:fillRect/>
            </a:stretch>
          </a:blipFill>
        </p:spPr>
      </p:sp>
      <p:sp>
        <p:nvSpPr>
          <p:cNvPr id="3" name="Freeform 3"/>
          <p:cNvSpPr/>
          <p:nvPr/>
        </p:nvSpPr>
        <p:spPr>
          <a:xfrm>
            <a:off x="1" y="8729049"/>
            <a:ext cx="1678497" cy="1610952"/>
          </a:xfrm>
          <a:custGeom>
            <a:avLst/>
            <a:gdLst/>
            <a:ahLst/>
            <a:cxnLst/>
            <a:rect l="l" t="t" r="r" b="b"/>
            <a:pathLst>
              <a:path w="1678497" h="1610952">
                <a:moveTo>
                  <a:pt x="0" y="0"/>
                </a:moveTo>
                <a:lnTo>
                  <a:pt x="1678498" y="0"/>
                </a:lnTo>
                <a:lnTo>
                  <a:pt x="1678498" y="1610952"/>
                </a:lnTo>
                <a:lnTo>
                  <a:pt x="0" y="1610952"/>
                </a:lnTo>
                <a:lnTo>
                  <a:pt x="0" y="0"/>
                </a:lnTo>
                <a:close/>
              </a:path>
            </a:pathLst>
          </a:custGeom>
          <a:blipFill>
            <a:blip r:embed="rId4">
              <a:extLst>
                <a:ext uri="{96DAC541-7B7A-43D3-8B79-37D633B846F1}">
                  <asvg:svgBlip xmlns:asvg="http://schemas.microsoft.com/office/drawing/2016/SVG/main" r:embed="rId5"/>
                </a:ext>
              </a:extLst>
            </a:blip>
            <a:stretch>
              <a:fillRect t="-36" b="-36"/>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rot="-1560000">
            <a:off x="-1738846" y="-3398375"/>
            <a:ext cx="20329593" cy="17817465"/>
          </a:xfrm>
          <a:prstGeom prst="rect">
            <a:avLst/>
          </a:prstGeom>
        </p:spPr>
        <p:txBody>
          <a:bodyPr lIns="0" tIns="0" rIns="0" bIns="0" rtlCol="0" anchor="t">
            <a:spAutoFit/>
          </a:bodyPr>
          <a:lstStyle/>
          <a:p>
            <a:pPr algn="l">
              <a:lnSpc>
                <a:spcPts val="12960"/>
              </a:lnSpc>
            </a:pPr>
            <a:r>
              <a:rPr lang="en-US" sz="5400" spc="-32">
                <a:solidFill>
                  <a:srgbClr val="F2F2F2"/>
                </a:solidFill>
                <a:latin typeface="TT Rounds Condensed"/>
                <a:ea typeface="TT Rounds Condensed"/>
                <a:cs typeface="TT Rounds Condensed"/>
                <a:sym typeface="TT Rounds Condensed"/>
              </a:rPr>
              <a:t>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NOT FOR SALE  ASIA PACIFIC COLLEGE  ASIA PACIFIC </a:t>
            </a:r>
          </a:p>
        </p:txBody>
      </p:sp>
      <p:sp>
        <p:nvSpPr>
          <p:cNvPr id="3" name="AutoShape 3"/>
          <p:cNvSpPr/>
          <p:nvPr/>
        </p:nvSpPr>
        <p:spPr>
          <a:xfrm rot="2700000">
            <a:off x="575464" y="2013296"/>
            <a:ext cx="26941" cy="0"/>
          </a:xfrm>
          <a:prstGeom prst="line">
            <a:avLst/>
          </a:prstGeom>
          <a:ln w="9525" cap="rnd">
            <a:solidFill>
              <a:srgbClr val="000000"/>
            </a:solidFill>
            <a:prstDash val="solid"/>
            <a:headEnd type="none" w="sm" len="sm"/>
            <a:tailEnd type="none" w="sm" len="sm"/>
          </a:ln>
        </p:spPr>
      </p:sp>
      <p:sp>
        <p:nvSpPr>
          <p:cNvPr id="4" name="AutoShape 4"/>
          <p:cNvSpPr/>
          <p:nvPr/>
        </p:nvSpPr>
        <p:spPr>
          <a:xfrm rot="5393645">
            <a:off x="-3451555" y="5143500"/>
            <a:ext cx="10306068" cy="0"/>
          </a:xfrm>
          <a:prstGeom prst="line">
            <a:avLst/>
          </a:prstGeom>
          <a:ln w="9525" cap="rnd">
            <a:solidFill>
              <a:srgbClr val="000000"/>
            </a:solidFill>
            <a:prstDash val="solid"/>
            <a:headEnd type="none" w="sm" len="sm"/>
            <a:tailEnd type="none" w="sm" len="sm"/>
          </a:ln>
        </p:spPr>
      </p:sp>
      <p:sp>
        <p:nvSpPr>
          <p:cNvPr id="5" name="Freeform 5"/>
          <p:cNvSpPr/>
          <p:nvPr/>
        </p:nvSpPr>
        <p:spPr>
          <a:xfrm>
            <a:off x="300554" y="396700"/>
            <a:ext cx="1216521" cy="1216521"/>
          </a:xfrm>
          <a:custGeom>
            <a:avLst/>
            <a:gdLst/>
            <a:ahLst/>
            <a:cxnLst/>
            <a:rect l="l" t="t" r="r" b="b"/>
            <a:pathLst>
              <a:path w="1216521" h="1216521">
                <a:moveTo>
                  <a:pt x="0" y="0"/>
                </a:moveTo>
                <a:lnTo>
                  <a:pt x="1216520" y="0"/>
                </a:lnTo>
                <a:lnTo>
                  <a:pt x="1216520" y="1216522"/>
                </a:lnTo>
                <a:lnTo>
                  <a:pt x="0" y="1216522"/>
                </a:lnTo>
                <a:lnTo>
                  <a:pt x="0" y="0"/>
                </a:lnTo>
                <a:close/>
              </a:path>
            </a:pathLst>
          </a:custGeom>
          <a:blipFill>
            <a:blip r:embed="rId3"/>
            <a:stretch>
              <a:fillRect/>
            </a:stretch>
          </a:blipFill>
        </p:spPr>
      </p:sp>
      <p:sp>
        <p:nvSpPr>
          <p:cNvPr id="6" name="Freeform 6"/>
          <p:cNvSpPr/>
          <p:nvPr/>
        </p:nvSpPr>
        <p:spPr>
          <a:xfrm>
            <a:off x="1" y="8729049"/>
            <a:ext cx="1678497" cy="1610952"/>
          </a:xfrm>
          <a:custGeom>
            <a:avLst/>
            <a:gdLst/>
            <a:ahLst/>
            <a:cxnLst/>
            <a:rect l="l" t="t" r="r" b="b"/>
            <a:pathLst>
              <a:path w="1678497" h="1610952">
                <a:moveTo>
                  <a:pt x="0" y="0"/>
                </a:moveTo>
                <a:lnTo>
                  <a:pt x="1678498" y="0"/>
                </a:lnTo>
                <a:lnTo>
                  <a:pt x="1678498" y="1610952"/>
                </a:lnTo>
                <a:lnTo>
                  <a:pt x="0" y="1610952"/>
                </a:lnTo>
                <a:lnTo>
                  <a:pt x="0" y="0"/>
                </a:lnTo>
                <a:close/>
              </a:path>
            </a:pathLst>
          </a:custGeom>
          <a:blipFill>
            <a:blip r:embed="rId4">
              <a:extLst>
                <a:ext uri="{96DAC541-7B7A-43D3-8B79-37D633B846F1}">
                  <asvg:svgBlip xmlns:asvg="http://schemas.microsoft.com/office/drawing/2016/SVG/main" r:embed="rId5"/>
                </a:ext>
              </a:extLst>
            </a:blip>
            <a:stretch>
              <a:fillRect t="-36" b="-36"/>
            </a:stretch>
          </a:blipFill>
        </p:spPr>
      </p:sp>
      <p:sp>
        <p:nvSpPr>
          <p:cNvPr id="7" name="Freeform 7"/>
          <p:cNvSpPr/>
          <p:nvPr/>
        </p:nvSpPr>
        <p:spPr>
          <a:xfrm>
            <a:off x="2191029" y="2503629"/>
            <a:ext cx="8909437" cy="6386036"/>
          </a:xfrm>
          <a:custGeom>
            <a:avLst/>
            <a:gdLst/>
            <a:ahLst/>
            <a:cxnLst/>
            <a:rect l="l" t="t" r="r" b="b"/>
            <a:pathLst>
              <a:path w="8909437" h="6386036">
                <a:moveTo>
                  <a:pt x="0" y="0"/>
                </a:moveTo>
                <a:lnTo>
                  <a:pt x="8909436" y="0"/>
                </a:lnTo>
                <a:lnTo>
                  <a:pt x="8909436" y="6386036"/>
                </a:lnTo>
                <a:lnTo>
                  <a:pt x="0" y="6386036"/>
                </a:lnTo>
                <a:lnTo>
                  <a:pt x="0" y="0"/>
                </a:lnTo>
                <a:close/>
              </a:path>
            </a:pathLst>
          </a:custGeom>
          <a:blipFill>
            <a:blip r:embed="rId6"/>
            <a:stretch>
              <a:fillRect/>
            </a:stretch>
          </a:blipFill>
        </p:spPr>
      </p:sp>
      <p:sp>
        <p:nvSpPr>
          <p:cNvPr id="8" name="Freeform 8"/>
          <p:cNvSpPr/>
          <p:nvPr/>
        </p:nvSpPr>
        <p:spPr>
          <a:xfrm>
            <a:off x="11109990" y="2261363"/>
            <a:ext cx="6984525" cy="6628302"/>
          </a:xfrm>
          <a:custGeom>
            <a:avLst/>
            <a:gdLst/>
            <a:ahLst/>
            <a:cxnLst/>
            <a:rect l="l" t="t" r="r" b="b"/>
            <a:pathLst>
              <a:path w="6984525" h="6628302">
                <a:moveTo>
                  <a:pt x="0" y="0"/>
                </a:moveTo>
                <a:lnTo>
                  <a:pt x="6984526" y="0"/>
                </a:lnTo>
                <a:lnTo>
                  <a:pt x="6984526" y="6628302"/>
                </a:lnTo>
                <a:lnTo>
                  <a:pt x="0" y="6628302"/>
                </a:lnTo>
                <a:lnTo>
                  <a:pt x="0" y="0"/>
                </a:lnTo>
                <a:close/>
              </a:path>
            </a:pathLst>
          </a:custGeom>
          <a:blipFill>
            <a:blip r:embed="rId7"/>
            <a:stretch>
              <a:fillRect/>
            </a:stretch>
          </a:blipFill>
        </p:spPr>
      </p:sp>
      <p:sp>
        <p:nvSpPr>
          <p:cNvPr id="9" name="TextBox 9"/>
          <p:cNvSpPr txBox="1"/>
          <p:nvPr/>
        </p:nvSpPr>
        <p:spPr>
          <a:xfrm>
            <a:off x="2440983" y="1016980"/>
            <a:ext cx="14589720" cy="950595"/>
          </a:xfrm>
          <a:prstGeom prst="rect">
            <a:avLst/>
          </a:prstGeom>
        </p:spPr>
        <p:txBody>
          <a:bodyPr lIns="0" tIns="0" rIns="0" bIns="0" rtlCol="0" anchor="t">
            <a:spAutoFit/>
          </a:bodyPr>
          <a:lstStyle/>
          <a:p>
            <a:pPr algn="l">
              <a:lnSpc>
                <a:spcPts val="7290"/>
              </a:lnSpc>
            </a:pPr>
            <a:r>
              <a:rPr lang="en-US" sz="6750" b="1" spc="-41">
                <a:solidFill>
                  <a:srgbClr val="BF9000"/>
                </a:solidFill>
                <a:latin typeface="TT Rounds Condensed Bold"/>
                <a:ea typeface="TT Rounds Condensed Bold"/>
                <a:cs typeface="TT Rounds Condensed Bold"/>
                <a:sym typeface="TT Rounds Condensed Bold"/>
              </a:rPr>
              <a:t>Test Case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rot="-1560000">
            <a:off x="-1738846" y="-3398375"/>
            <a:ext cx="20329593" cy="17817465"/>
          </a:xfrm>
          <a:prstGeom prst="rect">
            <a:avLst/>
          </a:prstGeom>
        </p:spPr>
        <p:txBody>
          <a:bodyPr lIns="0" tIns="0" rIns="0" bIns="0" rtlCol="0" anchor="t">
            <a:spAutoFit/>
          </a:bodyPr>
          <a:lstStyle/>
          <a:p>
            <a:pPr algn="l">
              <a:lnSpc>
                <a:spcPts val="12960"/>
              </a:lnSpc>
            </a:pPr>
            <a:r>
              <a:rPr lang="en-US" sz="5400" spc="-32">
                <a:solidFill>
                  <a:srgbClr val="F2F2F2"/>
                </a:solidFill>
                <a:latin typeface="TT Rounds Condensed"/>
                <a:ea typeface="TT Rounds Condensed"/>
                <a:cs typeface="TT Rounds Condensed"/>
                <a:sym typeface="TT Rounds Condensed"/>
              </a:rPr>
              <a:t>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NOT FOR SALE  ASIA PACIFIC COLLEGE  ASIA PACIFIC </a:t>
            </a:r>
          </a:p>
        </p:txBody>
      </p:sp>
      <p:sp>
        <p:nvSpPr>
          <p:cNvPr id="3" name="AutoShape 3"/>
          <p:cNvSpPr/>
          <p:nvPr/>
        </p:nvSpPr>
        <p:spPr>
          <a:xfrm rot="2700000">
            <a:off x="575464" y="2013296"/>
            <a:ext cx="26941" cy="0"/>
          </a:xfrm>
          <a:prstGeom prst="line">
            <a:avLst/>
          </a:prstGeom>
          <a:ln w="9525" cap="rnd">
            <a:solidFill>
              <a:srgbClr val="000000"/>
            </a:solidFill>
            <a:prstDash val="solid"/>
            <a:headEnd type="none" w="sm" len="sm"/>
            <a:tailEnd type="none" w="sm" len="sm"/>
          </a:ln>
        </p:spPr>
      </p:sp>
      <p:sp>
        <p:nvSpPr>
          <p:cNvPr id="4" name="AutoShape 4"/>
          <p:cNvSpPr/>
          <p:nvPr/>
        </p:nvSpPr>
        <p:spPr>
          <a:xfrm rot="5393645">
            <a:off x="-3451555" y="5143500"/>
            <a:ext cx="10306068" cy="0"/>
          </a:xfrm>
          <a:prstGeom prst="line">
            <a:avLst/>
          </a:prstGeom>
          <a:ln w="9525" cap="rnd">
            <a:solidFill>
              <a:srgbClr val="000000"/>
            </a:solidFill>
            <a:prstDash val="solid"/>
            <a:headEnd type="none" w="sm" len="sm"/>
            <a:tailEnd type="none" w="sm" len="sm"/>
          </a:ln>
        </p:spPr>
      </p:sp>
      <p:sp>
        <p:nvSpPr>
          <p:cNvPr id="5" name="Freeform 5"/>
          <p:cNvSpPr/>
          <p:nvPr/>
        </p:nvSpPr>
        <p:spPr>
          <a:xfrm>
            <a:off x="300554" y="396700"/>
            <a:ext cx="1216521" cy="1216521"/>
          </a:xfrm>
          <a:custGeom>
            <a:avLst/>
            <a:gdLst/>
            <a:ahLst/>
            <a:cxnLst/>
            <a:rect l="l" t="t" r="r" b="b"/>
            <a:pathLst>
              <a:path w="1216521" h="1216521">
                <a:moveTo>
                  <a:pt x="0" y="0"/>
                </a:moveTo>
                <a:lnTo>
                  <a:pt x="1216520" y="0"/>
                </a:lnTo>
                <a:lnTo>
                  <a:pt x="1216520" y="1216522"/>
                </a:lnTo>
                <a:lnTo>
                  <a:pt x="0" y="1216522"/>
                </a:lnTo>
                <a:lnTo>
                  <a:pt x="0" y="0"/>
                </a:lnTo>
                <a:close/>
              </a:path>
            </a:pathLst>
          </a:custGeom>
          <a:blipFill>
            <a:blip r:embed="rId3"/>
            <a:stretch>
              <a:fillRect/>
            </a:stretch>
          </a:blipFill>
        </p:spPr>
      </p:sp>
      <p:sp>
        <p:nvSpPr>
          <p:cNvPr id="6" name="Freeform 6"/>
          <p:cNvSpPr/>
          <p:nvPr/>
        </p:nvSpPr>
        <p:spPr>
          <a:xfrm>
            <a:off x="1" y="8729049"/>
            <a:ext cx="1678497" cy="1610952"/>
          </a:xfrm>
          <a:custGeom>
            <a:avLst/>
            <a:gdLst/>
            <a:ahLst/>
            <a:cxnLst/>
            <a:rect l="l" t="t" r="r" b="b"/>
            <a:pathLst>
              <a:path w="1678497" h="1610952">
                <a:moveTo>
                  <a:pt x="0" y="0"/>
                </a:moveTo>
                <a:lnTo>
                  <a:pt x="1678498" y="0"/>
                </a:lnTo>
                <a:lnTo>
                  <a:pt x="1678498" y="1610952"/>
                </a:lnTo>
                <a:lnTo>
                  <a:pt x="0" y="1610952"/>
                </a:lnTo>
                <a:lnTo>
                  <a:pt x="0" y="0"/>
                </a:lnTo>
                <a:close/>
              </a:path>
            </a:pathLst>
          </a:custGeom>
          <a:blipFill>
            <a:blip r:embed="rId4">
              <a:extLst>
                <a:ext uri="{96DAC541-7B7A-43D3-8B79-37D633B846F1}">
                  <asvg:svgBlip xmlns:asvg="http://schemas.microsoft.com/office/drawing/2016/SVG/main" r:embed="rId5"/>
                </a:ext>
              </a:extLst>
            </a:blip>
            <a:stretch>
              <a:fillRect t="-36" b="-36"/>
            </a:stretch>
          </a:blipFill>
        </p:spPr>
      </p:sp>
      <p:sp>
        <p:nvSpPr>
          <p:cNvPr id="7" name="Freeform 7"/>
          <p:cNvSpPr/>
          <p:nvPr/>
        </p:nvSpPr>
        <p:spPr>
          <a:xfrm>
            <a:off x="2211759" y="252352"/>
            <a:ext cx="7022612" cy="9282173"/>
          </a:xfrm>
          <a:custGeom>
            <a:avLst/>
            <a:gdLst/>
            <a:ahLst/>
            <a:cxnLst/>
            <a:rect l="l" t="t" r="r" b="b"/>
            <a:pathLst>
              <a:path w="7022612" h="9282173">
                <a:moveTo>
                  <a:pt x="0" y="0"/>
                </a:moveTo>
                <a:lnTo>
                  <a:pt x="7022613" y="0"/>
                </a:lnTo>
                <a:lnTo>
                  <a:pt x="7022613" y="9282173"/>
                </a:lnTo>
                <a:lnTo>
                  <a:pt x="0" y="9282173"/>
                </a:lnTo>
                <a:lnTo>
                  <a:pt x="0" y="0"/>
                </a:lnTo>
                <a:close/>
              </a:path>
            </a:pathLst>
          </a:custGeom>
          <a:blipFill>
            <a:blip r:embed="rId6"/>
            <a:stretch>
              <a:fillRect/>
            </a:stretch>
          </a:blipFill>
        </p:spPr>
      </p:sp>
      <p:sp>
        <p:nvSpPr>
          <p:cNvPr id="8" name="Freeform 8"/>
          <p:cNvSpPr/>
          <p:nvPr/>
        </p:nvSpPr>
        <p:spPr>
          <a:xfrm>
            <a:off x="10320222" y="316234"/>
            <a:ext cx="6939078" cy="9768481"/>
          </a:xfrm>
          <a:custGeom>
            <a:avLst/>
            <a:gdLst/>
            <a:ahLst/>
            <a:cxnLst/>
            <a:rect l="l" t="t" r="r" b="b"/>
            <a:pathLst>
              <a:path w="6939078" h="9768481">
                <a:moveTo>
                  <a:pt x="0" y="0"/>
                </a:moveTo>
                <a:lnTo>
                  <a:pt x="6939078" y="0"/>
                </a:lnTo>
                <a:lnTo>
                  <a:pt x="6939078" y="9768481"/>
                </a:lnTo>
                <a:lnTo>
                  <a:pt x="0" y="9768481"/>
                </a:lnTo>
                <a:lnTo>
                  <a:pt x="0" y="0"/>
                </a:lnTo>
                <a:close/>
              </a:path>
            </a:pathLst>
          </a:custGeom>
          <a:blipFill>
            <a:blip r:embed="rId7"/>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rot="-1560000">
            <a:off x="-1738846" y="-3398375"/>
            <a:ext cx="20329593" cy="17817465"/>
          </a:xfrm>
          <a:prstGeom prst="rect">
            <a:avLst/>
          </a:prstGeom>
        </p:spPr>
        <p:txBody>
          <a:bodyPr lIns="0" tIns="0" rIns="0" bIns="0" rtlCol="0" anchor="t">
            <a:spAutoFit/>
          </a:bodyPr>
          <a:lstStyle/>
          <a:p>
            <a:pPr algn="l">
              <a:lnSpc>
                <a:spcPts val="12960"/>
              </a:lnSpc>
            </a:pPr>
            <a:r>
              <a:rPr lang="en-US" sz="5400" spc="-32">
                <a:solidFill>
                  <a:srgbClr val="F2F2F2"/>
                </a:solidFill>
                <a:latin typeface="TT Rounds Condensed"/>
                <a:ea typeface="TT Rounds Condensed"/>
                <a:cs typeface="TT Rounds Condensed"/>
                <a:sym typeface="TT Rounds Condensed"/>
              </a:rPr>
              <a:t>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NOT FOR SALE  ASIA PACIFIC COLLEGE  ASIA PACIFIC </a:t>
            </a:r>
          </a:p>
        </p:txBody>
      </p:sp>
      <p:sp>
        <p:nvSpPr>
          <p:cNvPr id="3" name="AutoShape 3"/>
          <p:cNvSpPr/>
          <p:nvPr/>
        </p:nvSpPr>
        <p:spPr>
          <a:xfrm rot="2700000">
            <a:off x="575464" y="2013296"/>
            <a:ext cx="26941" cy="0"/>
          </a:xfrm>
          <a:prstGeom prst="line">
            <a:avLst/>
          </a:prstGeom>
          <a:ln w="9525" cap="rnd">
            <a:solidFill>
              <a:srgbClr val="000000"/>
            </a:solidFill>
            <a:prstDash val="solid"/>
            <a:headEnd type="none" w="sm" len="sm"/>
            <a:tailEnd type="none" w="sm" len="sm"/>
          </a:ln>
        </p:spPr>
      </p:sp>
      <p:sp>
        <p:nvSpPr>
          <p:cNvPr id="4" name="AutoShape 4"/>
          <p:cNvSpPr/>
          <p:nvPr/>
        </p:nvSpPr>
        <p:spPr>
          <a:xfrm rot="5393645">
            <a:off x="-3451555" y="5143500"/>
            <a:ext cx="10306068" cy="0"/>
          </a:xfrm>
          <a:prstGeom prst="line">
            <a:avLst/>
          </a:prstGeom>
          <a:ln w="9525" cap="rnd">
            <a:solidFill>
              <a:srgbClr val="000000"/>
            </a:solidFill>
            <a:prstDash val="solid"/>
            <a:headEnd type="none" w="sm" len="sm"/>
            <a:tailEnd type="none" w="sm" len="sm"/>
          </a:ln>
        </p:spPr>
      </p:sp>
      <p:sp>
        <p:nvSpPr>
          <p:cNvPr id="5" name="Freeform 5"/>
          <p:cNvSpPr/>
          <p:nvPr/>
        </p:nvSpPr>
        <p:spPr>
          <a:xfrm>
            <a:off x="300554" y="396700"/>
            <a:ext cx="1216521" cy="1216521"/>
          </a:xfrm>
          <a:custGeom>
            <a:avLst/>
            <a:gdLst/>
            <a:ahLst/>
            <a:cxnLst/>
            <a:rect l="l" t="t" r="r" b="b"/>
            <a:pathLst>
              <a:path w="1216521" h="1216521">
                <a:moveTo>
                  <a:pt x="0" y="0"/>
                </a:moveTo>
                <a:lnTo>
                  <a:pt x="1216520" y="0"/>
                </a:lnTo>
                <a:lnTo>
                  <a:pt x="1216520" y="1216522"/>
                </a:lnTo>
                <a:lnTo>
                  <a:pt x="0" y="1216522"/>
                </a:lnTo>
                <a:lnTo>
                  <a:pt x="0" y="0"/>
                </a:lnTo>
                <a:close/>
              </a:path>
            </a:pathLst>
          </a:custGeom>
          <a:blipFill>
            <a:blip r:embed="rId3"/>
            <a:stretch>
              <a:fillRect/>
            </a:stretch>
          </a:blipFill>
        </p:spPr>
      </p:sp>
      <p:sp>
        <p:nvSpPr>
          <p:cNvPr id="6" name="Freeform 6"/>
          <p:cNvSpPr/>
          <p:nvPr/>
        </p:nvSpPr>
        <p:spPr>
          <a:xfrm>
            <a:off x="1" y="8729049"/>
            <a:ext cx="1678497" cy="1610952"/>
          </a:xfrm>
          <a:custGeom>
            <a:avLst/>
            <a:gdLst/>
            <a:ahLst/>
            <a:cxnLst/>
            <a:rect l="l" t="t" r="r" b="b"/>
            <a:pathLst>
              <a:path w="1678497" h="1610952">
                <a:moveTo>
                  <a:pt x="0" y="0"/>
                </a:moveTo>
                <a:lnTo>
                  <a:pt x="1678498" y="0"/>
                </a:lnTo>
                <a:lnTo>
                  <a:pt x="1678498" y="1610952"/>
                </a:lnTo>
                <a:lnTo>
                  <a:pt x="0" y="1610952"/>
                </a:lnTo>
                <a:lnTo>
                  <a:pt x="0" y="0"/>
                </a:lnTo>
                <a:close/>
              </a:path>
            </a:pathLst>
          </a:custGeom>
          <a:blipFill>
            <a:blip r:embed="rId4">
              <a:extLst>
                <a:ext uri="{96DAC541-7B7A-43D3-8B79-37D633B846F1}">
                  <asvg:svgBlip xmlns:asvg="http://schemas.microsoft.com/office/drawing/2016/SVG/main" r:embed="rId5"/>
                </a:ext>
              </a:extLst>
            </a:blip>
            <a:stretch>
              <a:fillRect t="-36" b="-36"/>
            </a:stretch>
          </a:blipFill>
        </p:spPr>
      </p:sp>
      <p:sp>
        <p:nvSpPr>
          <p:cNvPr id="7" name="Freeform 7"/>
          <p:cNvSpPr/>
          <p:nvPr/>
        </p:nvSpPr>
        <p:spPr>
          <a:xfrm>
            <a:off x="4568365" y="1004961"/>
            <a:ext cx="10387793" cy="8098011"/>
          </a:xfrm>
          <a:custGeom>
            <a:avLst/>
            <a:gdLst/>
            <a:ahLst/>
            <a:cxnLst/>
            <a:rect l="l" t="t" r="r" b="b"/>
            <a:pathLst>
              <a:path w="10387793" h="8098011">
                <a:moveTo>
                  <a:pt x="0" y="0"/>
                </a:moveTo>
                <a:lnTo>
                  <a:pt x="10387793" y="0"/>
                </a:lnTo>
                <a:lnTo>
                  <a:pt x="10387793" y="8098011"/>
                </a:lnTo>
                <a:lnTo>
                  <a:pt x="0" y="8098011"/>
                </a:lnTo>
                <a:lnTo>
                  <a:pt x="0" y="0"/>
                </a:lnTo>
                <a:close/>
              </a:path>
            </a:pathLst>
          </a:custGeom>
          <a:blipFill>
            <a:blip r:embed="rId6"/>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rot="-1560000">
            <a:off x="-1738846" y="-3398375"/>
            <a:ext cx="20329593" cy="17817465"/>
          </a:xfrm>
          <a:prstGeom prst="rect">
            <a:avLst/>
          </a:prstGeom>
        </p:spPr>
        <p:txBody>
          <a:bodyPr lIns="0" tIns="0" rIns="0" bIns="0" rtlCol="0" anchor="t">
            <a:spAutoFit/>
          </a:bodyPr>
          <a:lstStyle/>
          <a:p>
            <a:pPr algn="l">
              <a:lnSpc>
                <a:spcPts val="12960"/>
              </a:lnSpc>
            </a:pPr>
            <a:r>
              <a:rPr lang="en-US" sz="5400" spc="-32">
                <a:solidFill>
                  <a:srgbClr val="F2F2F2"/>
                </a:solidFill>
                <a:latin typeface="TT Rounds Condensed"/>
                <a:ea typeface="TT Rounds Condensed"/>
                <a:cs typeface="TT Rounds Condensed"/>
                <a:sym typeface="TT Rounds Condensed"/>
              </a:rPr>
              <a:t>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NOT FOR SALE  ASIA PACIFIC COLLEGE  ASIA PACIFIC </a:t>
            </a:r>
          </a:p>
        </p:txBody>
      </p:sp>
      <p:sp>
        <p:nvSpPr>
          <p:cNvPr id="3" name="AutoShape 3"/>
          <p:cNvSpPr/>
          <p:nvPr/>
        </p:nvSpPr>
        <p:spPr>
          <a:xfrm rot="2700000">
            <a:off x="575464" y="2013296"/>
            <a:ext cx="26941" cy="0"/>
          </a:xfrm>
          <a:prstGeom prst="line">
            <a:avLst/>
          </a:prstGeom>
          <a:ln w="9525" cap="rnd">
            <a:solidFill>
              <a:srgbClr val="000000"/>
            </a:solidFill>
            <a:prstDash val="solid"/>
            <a:headEnd type="none" w="sm" len="sm"/>
            <a:tailEnd type="none" w="sm" len="sm"/>
          </a:ln>
        </p:spPr>
      </p:sp>
      <p:sp>
        <p:nvSpPr>
          <p:cNvPr id="4" name="AutoShape 4"/>
          <p:cNvSpPr/>
          <p:nvPr/>
        </p:nvSpPr>
        <p:spPr>
          <a:xfrm rot="5393645">
            <a:off x="-3451555" y="5143500"/>
            <a:ext cx="10306068" cy="0"/>
          </a:xfrm>
          <a:prstGeom prst="line">
            <a:avLst/>
          </a:prstGeom>
          <a:ln w="9525" cap="rnd">
            <a:solidFill>
              <a:srgbClr val="000000"/>
            </a:solidFill>
            <a:prstDash val="solid"/>
            <a:headEnd type="none" w="sm" len="sm"/>
            <a:tailEnd type="none" w="sm" len="sm"/>
          </a:ln>
        </p:spPr>
      </p:sp>
      <p:sp>
        <p:nvSpPr>
          <p:cNvPr id="5" name="Freeform 5"/>
          <p:cNvSpPr/>
          <p:nvPr/>
        </p:nvSpPr>
        <p:spPr>
          <a:xfrm>
            <a:off x="300554" y="396700"/>
            <a:ext cx="1216521" cy="1216521"/>
          </a:xfrm>
          <a:custGeom>
            <a:avLst/>
            <a:gdLst/>
            <a:ahLst/>
            <a:cxnLst/>
            <a:rect l="l" t="t" r="r" b="b"/>
            <a:pathLst>
              <a:path w="1216521" h="1216521">
                <a:moveTo>
                  <a:pt x="0" y="0"/>
                </a:moveTo>
                <a:lnTo>
                  <a:pt x="1216520" y="0"/>
                </a:lnTo>
                <a:lnTo>
                  <a:pt x="1216520" y="1216522"/>
                </a:lnTo>
                <a:lnTo>
                  <a:pt x="0" y="1216522"/>
                </a:lnTo>
                <a:lnTo>
                  <a:pt x="0" y="0"/>
                </a:lnTo>
                <a:close/>
              </a:path>
            </a:pathLst>
          </a:custGeom>
          <a:blipFill>
            <a:blip r:embed="rId3"/>
            <a:stretch>
              <a:fillRect/>
            </a:stretch>
          </a:blipFill>
        </p:spPr>
      </p:sp>
      <p:sp>
        <p:nvSpPr>
          <p:cNvPr id="6" name="Freeform 6"/>
          <p:cNvSpPr/>
          <p:nvPr/>
        </p:nvSpPr>
        <p:spPr>
          <a:xfrm>
            <a:off x="1" y="8729049"/>
            <a:ext cx="1678497" cy="1610952"/>
          </a:xfrm>
          <a:custGeom>
            <a:avLst/>
            <a:gdLst/>
            <a:ahLst/>
            <a:cxnLst/>
            <a:rect l="l" t="t" r="r" b="b"/>
            <a:pathLst>
              <a:path w="1678497" h="1610952">
                <a:moveTo>
                  <a:pt x="0" y="0"/>
                </a:moveTo>
                <a:lnTo>
                  <a:pt x="1678498" y="0"/>
                </a:lnTo>
                <a:lnTo>
                  <a:pt x="1678498" y="1610952"/>
                </a:lnTo>
                <a:lnTo>
                  <a:pt x="0" y="1610952"/>
                </a:lnTo>
                <a:lnTo>
                  <a:pt x="0" y="0"/>
                </a:lnTo>
                <a:close/>
              </a:path>
            </a:pathLst>
          </a:custGeom>
          <a:blipFill>
            <a:blip r:embed="rId4">
              <a:extLst>
                <a:ext uri="{96DAC541-7B7A-43D3-8B79-37D633B846F1}">
                  <asvg:svgBlip xmlns:asvg="http://schemas.microsoft.com/office/drawing/2016/SVG/main" r:embed="rId5"/>
                </a:ext>
              </a:extLst>
            </a:blip>
            <a:stretch>
              <a:fillRect t="-36" b="-36"/>
            </a:stretch>
          </a:blipFill>
        </p:spPr>
      </p:sp>
      <p:sp>
        <p:nvSpPr>
          <p:cNvPr id="7" name="Freeform 7"/>
          <p:cNvSpPr/>
          <p:nvPr/>
        </p:nvSpPr>
        <p:spPr>
          <a:xfrm>
            <a:off x="2939409" y="2752041"/>
            <a:ext cx="11067700" cy="6350502"/>
          </a:xfrm>
          <a:custGeom>
            <a:avLst/>
            <a:gdLst/>
            <a:ahLst/>
            <a:cxnLst/>
            <a:rect l="l" t="t" r="r" b="b"/>
            <a:pathLst>
              <a:path w="11067700" h="6350502">
                <a:moveTo>
                  <a:pt x="0" y="0"/>
                </a:moveTo>
                <a:lnTo>
                  <a:pt x="11067699" y="0"/>
                </a:lnTo>
                <a:lnTo>
                  <a:pt x="11067699" y="6350502"/>
                </a:lnTo>
                <a:lnTo>
                  <a:pt x="0" y="6350502"/>
                </a:lnTo>
                <a:lnTo>
                  <a:pt x="0" y="0"/>
                </a:lnTo>
                <a:close/>
              </a:path>
            </a:pathLst>
          </a:custGeom>
          <a:blipFill>
            <a:blip r:embed="rId6"/>
            <a:stretch>
              <a:fillRect r="-48867"/>
            </a:stretch>
          </a:blipFill>
        </p:spPr>
      </p:sp>
      <p:sp>
        <p:nvSpPr>
          <p:cNvPr id="8" name="TextBox 8"/>
          <p:cNvSpPr txBox="1"/>
          <p:nvPr/>
        </p:nvSpPr>
        <p:spPr>
          <a:xfrm>
            <a:off x="2440983" y="1016980"/>
            <a:ext cx="14589720" cy="950595"/>
          </a:xfrm>
          <a:prstGeom prst="rect">
            <a:avLst/>
          </a:prstGeom>
        </p:spPr>
        <p:txBody>
          <a:bodyPr lIns="0" tIns="0" rIns="0" bIns="0" rtlCol="0" anchor="t">
            <a:spAutoFit/>
          </a:bodyPr>
          <a:lstStyle/>
          <a:p>
            <a:pPr algn="l">
              <a:lnSpc>
                <a:spcPts val="7290"/>
              </a:lnSpc>
            </a:pPr>
            <a:r>
              <a:rPr lang="en-US" sz="6750" b="1" spc="-41">
                <a:solidFill>
                  <a:srgbClr val="BF9000"/>
                </a:solidFill>
                <a:latin typeface="TT Rounds Condensed Bold"/>
                <a:ea typeface="TT Rounds Condensed Bold"/>
                <a:cs typeface="TT Rounds Condensed Bold"/>
                <a:sym typeface="TT Rounds Condensed Bold"/>
              </a:rPr>
              <a:t>Data Flow Diagram Level 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rot="-1560000">
            <a:off x="-1738846" y="-3398375"/>
            <a:ext cx="20329593" cy="17817465"/>
          </a:xfrm>
          <a:prstGeom prst="rect">
            <a:avLst/>
          </a:prstGeom>
        </p:spPr>
        <p:txBody>
          <a:bodyPr lIns="0" tIns="0" rIns="0" bIns="0" rtlCol="0" anchor="t">
            <a:spAutoFit/>
          </a:bodyPr>
          <a:lstStyle/>
          <a:p>
            <a:pPr algn="l">
              <a:lnSpc>
                <a:spcPts val="12960"/>
              </a:lnSpc>
            </a:pPr>
            <a:r>
              <a:rPr lang="en-US" sz="5400" spc="-32">
                <a:solidFill>
                  <a:srgbClr val="F2F2F2"/>
                </a:solidFill>
                <a:latin typeface="TT Rounds Condensed"/>
                <a:ea typeface="TT Rounds Condensed"/>
                <a:cs typeface="TT Rounds Condensed"/>
                <a:sym typeface="TT Rounds Condensed"/>
              </a:rPr>
              <a:t>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NOT FOR SALE  ASIA PACIFIC COLLEGE  ASIA PACIFIC </a:t>
            </a:r>
          </a:p>
        </p:txBody>
      </p:sp>
      <p:sp>
        <p:nvSpPr>
          <p:cNvPr id="3" name="AutoShape 3"/>
          <p:cNvSpPr/>
          <p:nvPr/>
        </p:nvSpPr>
        <p:spPr>
          <a:xfrm rot="2700000">
            <a:off x="575464" y="2013296"/>
            <a:ext cx="26941" cy="0"/>
          </a:xfrm>
          <a:prstGeom prst="line">
            <a:avLst/>
          </a:prstGeom>
          <a:ln w="9525" cap="rnd">
            <a:solidFill>
              <a:srgbClr val="000000"/>
            </a:solidFill>
            <a:prstDash val="solid"/>
            <a:headEnd type="none" w="sm" len="sm"/>
            <a:tailEnd type="none" w="sm" len="sm"/>
          </a:ln>
        </p:spPr>
      </p:sp>
      <p:sp>
        <p:nvSpPr>
          <p:cNvPr id="4" name="AutoShape 4"/>
          <p:cNvSpPr/>
          <p:nvPr/>
        </p:nvSpPr>
        <p:spPr>
          <a:xfrm rot="5393645">
            <a:off x="-3451555" y="5143500"/>
            <a:ext cx="10306068" cy="0"/>
          </a:xfrm>
          <a:prstGeom prst="line">
            <a:avLst/>
          </a:prstGeom>
          <a:ln w="9525" cap="rnd">
            <a:solidFill>
              <a:srgbClr val="000000"/>
            </a:solidFill>
            <a:prstDash val="solid"/>
            <a:headEnd type="none" w="sm" len="sm"/>
            <a:tailEnd type="none" w="sm" len="sm"/>
          </a:ln>
        </p:spPr>
      </p:sp>
      <p:sp>
        <p:nvSpPr>
          <p:cNvPr id="5" name="Freeform 5"/>
          <p:cNvSpPr/>
          <p:nvPr/>
        </p:nvSpPr>
        <p:spPr>
          <a:xfrm>
            <a:off x="300554" y="396700"/>
            <a:ext cx="1216521" cy="1216521"/>
          </a:xfrm>
          <a:custGeom>
            <a:avLst/>
            <a:gdLst/>
            <a:ahLst/>
            <a:cxnLst/>
            <a:rect l="l" t="t" r="r" b="b"/>
            <a:pathLst>
              <a:path w="1216521" h="1216521">
                <a:moveTo>
                  <a:pt x="0" y="0"/>
                </a:moveTo>
                <a:lnTo>
                  <a:pt x="1216520" y="0"/>
                </a:lnTo>
                <a:lnTo>
                  <a:pt x="1216520" y="1216522"/>
                </a:lnTo>
                <a:lnTo>
                  <a:pt x="0" y="1216522"/>
                </a:lnTo>
                <a:lnTo>
                  <a:pt x="0" y="0"/>
                </a:lnTo>
                <a:close/>
              </a:path>
            </a:pathLst>
          </a:custGeom>
          <a:blipFill>
            <a:blip r:embed="rId3"/>
            <a:stretch>
              <a:fillRect/>
            </a:stretch>
          </a:blipFill>
        </p:spPr>
      </p:sp>
      <p:sp>
        <p:nvSpPr>
          <p:cNvPr id="6" name="Freeform 6"/>
          <p:cNvSpPr/>
          <p:nvPr/>
        </p:nvSpPr>
        <p:spPr>
          <a:xfrm>
            <a:off x="1" y="8729049"/>
            <a:ext cx="1678497" cy="1610952"/>
          </a:xfrm>
          <a:custGeom>
            <a:avLst/>
            <a:gdLst/>
            <a:ahLst/>
            <a:cxnLst/>
            <a:rect l="l" t="t" r="r" b="b"/>
            <a:pathLst>
              <a:path w="1678497" h="1610952">
                <a:moveTo>
                  <a:pt x="0" y="0"/>
                </a:moveTo>
                <a:lnTo>
                  <a:pt x="1678498" y="0"/>
                </a:lnTo>
                <a:lnTo>
                  <a:pt x="1678498" y="1610952"/>
                </a:lnTo>
                <a:lnTo>
                  <a:pt x="0" y="1610952"/>
                </a:lnTo>
                <a:lnTo>
                  <a:pt x="0" y="0"/>
                </a:lnTo>
                <a:close/>
              </a:path>
            </a:pathLst>
          </a:custGeom>
          <a:blipFill>
            <a:blip r:embed="rId4">
              <a:extLst>
                <a:ext uri="{96DAC541-7B7A-43D3-8B79-37D633B846F1}">
                  <asvg:svgBlip xmlns:asvg="http://schemas.microsoft.com/office/drawing/2016/SVG/main" r:embed="rId5"/>
                </a:ext>
              </a:extLst>
            </a:blip>
            <a:stretch>
              <a:fillRect t="-36" b="-36"/>
            </a:stretch>
          </a:blipFill>
        </p:spPr>
      </p:sp>
      <p:sp>
        <p:nvSpPr>
          <p:cNvPr id="7" name="Freeform 7"/>
          <p:cNvSpPr/>
          <p:nvPr/>
        </p:nvSpPr>
        <p:spPr>
          <a:xfrm>
            <a:off x="3930791" y="2334695"/>
            <a:ext cx="9085903" cy="7748509"/>
          </a:xfrm>
          <a:custGeom>
            <a:avLst/>
            <a:gdLst/>
            <a:ahLst/>
            <a:cxnLst/>
            <a:rect l="l" t="t" r="r" b="b"/>
            <a:pathLst>
              <a:path w="9085903" h="7748509">
                <a:moveTo>
                  <a:pt x="0" y="0"/>
                </a:moveTo>
                <a:lnTo>
                  <a:pt x="9085903" y="0"/>
                </a:lnTo>
                <a:lnTo>
                  <a:pt x="9085903" y="7748510"/>
                </a:lnTo>
                <a:lnTo>
                  <a:pt x="0" y="7748510"/>
                </a:lnTo>
                <a:lnTo>
                  <a:pt x="0" y="0"/>
                </a:lnTo>
                <a:close/>
              </a:path>
            </a:pathLst>
          </a:custGeom>
          <a:blipFill>
            <a:blip r:embed="rId6"/>
            <a:stretch>
              <a:fillRect t="-421" b="-421"/>
            </a:stretch>
          </a:blipFill>
        </p:spPr>
      </p:sp>
      <p:sp>
        <p:nvSpPr>
          <p:cNvPr id="8" name="TextBox 8"/>
          <p:cNvSpPr txBox="1"/>
          <p:nvPr/>
        </p:nvSpPr>
        <p:spPr>
          <a:xfrm>
            <a:off x="2440983" y="1016980"/>
            <a:ext cx="14589720" cy="950595"/>
          </a:xfrm>
          <a:prstGeom prst="rect">
            <a:avLst/>
          </a:prstGeom>
        </p:spPr>
        <p:txBody>
          <a:bodyPr lIns="0" tIns="0" rIns="0" bIns="0" rtlCol="0" anchor="t">
            <a:spAutoFit/>
          </a:bodyPr>
          <a:lstStyle/>
          <a:p>
            <a:pPr algn="l">
              <a:lnSpc>
                <a:spcPts val="7290"/>
              </a:lnSpc>
            </a:pPr>
            <a:r>
              <a:rPr lang="en-US" sz="6750" b="1" spc="-41">
                <a:solidFill>
                  <a:srgbClr val="BF9000"/>
                </a:solidFill>
                <a:latin typeface="TT Rounds Condensed Bold"/>
                <a:ea typeface="TT Rounds Condensed Bold"/>
                <a:cs typeface="TT Rounds Condensed Bold"/>
                <a:sym typeface="TT Rounds Condensed Bold"/>
              </a:rPr>
              <a:t>Data Flow Diagram Level 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rot="-1560000">
            <a:off x="-1738846" y="-3398375"/>
            <a:ext cx="20329593" cy="17817465"/>
          </a:xfrm>
          <a:prstGeom prst="rect">
            <a:avLst/>
          </a:prstGeom>
        </p:spPr>
        <p:txBody>
          <a:bodyPr lIns="0" tIns="0" rIns="0" bIns="0" rtlCol="0" anchor="t">
            <a:spAutoFit/>
          </a:bodyPr>
          <a:lstStyle/>
          <a:p>
            <a:pPr algn="l">
              <a:lnSpc>
                <a:spcPts val="12960"/>
              </a:lnSpc>
            </a:pPr>
            <a:r>
              <a:rPr lang="en-US" sz="5400" spc="-32">
                <a:solidFill>
                  <a:srgbClr val="F2F2F2"/>
                </a:solidFill>
                <a:latin typeface="TT Rounds Condensed"/>
                <a:ea typeface="TT Rounds Condensed"/>
                <a:cs typeface="TT Rounds Condensed"/>
                <a:sym typeface="TT Rounds Condensed"/>
              </a:rPr>
              <a:t>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NOT FOR SALE  ASIA PACIFIC COLLEGE  ASIA PACIFIC </a:t>
            </a:r>
          </a:p>
        </p:txBody>
      </p:sp>
      <p:sp>
        <p:nvSpPr>
          <p:cNvPr id="3" name="AutoShape 3"/>
          <p:cNvSpPr/>
          <p:nvPr/>
        </p:nvSpPr>
        <p:spPr>
          <a:xfrm rot="2700000">
            <a:off x="575464" y="2013296"/>
            <a:ext cx="26941" cy="0"/>
          </a:xfrm>
          <a:prstGeom prst="line">
            <a:avLst/>
          </a:prstGeom>
          <a:ln w="9525" cap="rnd">
            <a:solidFill>
              <a:srgbClr val="000000"/>
            </a:solidFill>
            <a:prstDash val="solid"/>
            <a:headEnd type="none" w="sm" len="sm"/>
            <a:tailEnd type="none" w="sm" len="sm"/>
          </a:ln>
        </p:spPr>
      </p:sp>
      <p:sp>
        <p:nvSpPr>
          <p:cNvPr id="4" name="AutoShape 4"/>
          <p:cNvSpPr/>
          <p:nvPr/>
        </p:nvSpPr>
        <p:spPr>
          <a:xfrm rot="5393645">
            <a:off x="-3451555" y="5143500"/>
            <a:ext cx="10306068" cy="0"/>
          </a:xfrm>
          <a:prstGeom prst="line">
            <a:avLst/>
          </a:prstGeom>
          <a:ln w="9525" cap="rnd">
            <a:solidFill>
              <a:srgbClr val="000000"/>
            </a:solidFill>
            <a:prstDash val="solid"/>
            <a:headEnd type="none" w="sm" len="sm"/>
            <a:tailEnd type="none" w="sm" len="sm"/>
          </a:ln>
        </p:spPr>
      </p:sp>
      <p:sp>
        <p:nvSpPr>
          <p:cNvPr id="5" name="Freeform 5"/>
          <p:cNvSpPr/>
          <p:nvPr/>
        </p:nvSpPr>
        <p:spPr>
          <a:xfrm>
            <a:off x="300554" y="396700"/>
            <a:ext cx="1216521" cy="1216521"/>
          </a:xfrm>
          <a:custGeom>
            <a:avLst/>
            <a:gdLst/>
            <a:ahLst/>
            <a:cxnLst/>
            <a:rect l="l" t="t" r="r" b="b"/>
            <a:pathLst>
              <a:path w="1216521" h="1216521">
                <a:moveTo>
                  <a:pt x="0" y="0"/>
                </a:moveTo>
                <a:lnTo>
                  <a:pt x="1216520" y="0"/>
                </a:lnTo>
                <a:lnTo>
                  <a:pt x="1216520" y="1216522"/>
                </a:lnTo>
                <a:lnTo>
                  <a:pt x="0" y="1216522"/>
                </a:lnTo>
                <a:lnTo>
                  <a:pt x="0" y="0"/>
                </a:lnTo>
                <a:close/>
              </a:path>
            </a:pathLst>
          </a:custGeom>
          <a:blipFill>
            <a:blip r:embed="rId3"/>
            <a:stretch>
              <a:fillRect/>
            </a:stretch>
          </a:blipFill>
        </p:spPr>
      </p:sp>
      <p:sp>
        <p:nvSpPr>
          <p:cNvPr id="6" name="Freeform 6"/>
          <p:cNvSpPr/>
          <p:nvPr/>
        </p:nvSpPr>
        <p:spPr>
          <a:xfrm>
            <a:off x="1" y="8729049"/>
            <a:ext cx="1678497" cy="1610952"/>
          </a:xfrm>
          <a:custGeom>
            <a:avLst/>
            <a:gdLst/>
            <a:ahLst/>
            <a:cxnLst/>
            <a:rect l="l" t="t" r="r" b="b"/>
            <a:pathLst>
              <a:path w="1678497" h="1610952">
                <a:moveTo>
                  <a:pt x="0" y="0"/>
                </a:moveTo>
                <a:lnTo>
                  <a:pt x="1678498" y="0"/>
                </a:lnTo>
                <a:lnTo>
                  <a:pt x="1678498" y="1610952"/>
                </a:lnTo>
                <a:lnTo>
                  <a:pt x="0" y="1610952"/>
                </a:lnTo>
                <a:lnTo>
                  <a:pt x="0" y="0"/>
                </a:lnTo>
                <a:close/>
              </a:path>
            </a:pathLst>
          </a:custGeom>
          <a:blipFill>
            <a:blip r:embed="rId4">
              <a:extLst>
                <a:ext uri="{96DAC541-7B7A-43D3-8B79-37D633B846F1}">
                  <asvg:svgBlip xmlns:asvg="http://schemas.microsoft.com/office/drawing/2016/SVG/main" r:embed="rId5"/>
                </a:ext>
              </a:extLst>
            </a:blip>
            <a:stretch>
              <a:fillRect t="-36" b="-36"/>
            </a:stretch>
          </a:blipFill>
        </p:spPr>
      </p:sp>
      <p:sp>
        <p:nvSpPr>
          <p:cNvPr id="7" name="Freeform 7"/>
          <p:cNvSpPr/>
          <p:nvPr/>
        </p:nvSpPr>
        <p:spPr>
          <a:xfrm>
            <a:off x="4312485" y="1892812"/>
            <a:ext cx="10846715" cy="7791557"/>
          </a:xfrm>
          <a:custGeom>
            <a:avLst/>
            <a:gdLst/>
            <a:ahLst/>
            <a:cxnLst/>
            <a:rect l="l" t="t" r="r" b="b"/>
            <a:pathLst>
              <a:path w="10846715" h="7791557">
                <a:moveTo>
                  <a:pt x="0" y="0"/>
                </a:moveTo>
                <a:lnTo>
                  <a:pt x="10846716" y="0"/>
                </a:lnTo>
                <a:lnTo>
                  <a:pt x="10846716" y="7791557"/>
                </a:lnTo>
                <a:lnTo>
                  <a:pt x="0" y="7791557"/>
                </a:lnTo>
                <a:lnTo>
                  <a:pt x="0" y="0"/>
                </a:lnTo>
                <a:close/>
              </a:path>
            </a:pathLst>
          </a:custGeom>
          <a:blipFill>
            <a:blip r:embed="rId6"/>
            <a:stretch>
              <a:fillRect/>
            </a:stretch>
          </a:blipFill>
        </p:spPr>
      </p:sp>
      <p:sp>
        <p:nvSpPr>
          <p:cNvPr id="8" name="TextBox 8"/>
          <p:cNvSpPr txBox="1"/>
          <p:nvPr/>
        </p:nvSpPr>
        <p:spPr>
          <a:xfrm>
            <a:off x="2440983" y="1016980"/>
            <a:ext cx="14589720" cy="950595"/>
          </a:xfrm>
          <a:prstGeom prst="rect">
            <a:avLst/>
          </a:prstGeom>
        </p:spPr>
        <p:txBody>
          <a:bodyPr lIns="0" tIns="0" rIns="0" bIns="0" rtlCol="0" anchor="t">
            <a:spAutoFit/>
          </a:bodyPr>
          <a:lstStyle/>
          <a:p>
            <a:pPr algn="l">
              <a:lnSpc>
                <a:spcPts val="7290"/>
              </a:lnSpc>
            </a:pPr>
            <a:r>
              <a:rPr lang="en-US" sz="6750" b="1" spc="-41">
                <a:solidFill>
                  <a:srgbClr val="BF9000"/>
                </a:solidFill>
                <a:latin typeface="TT Rounds Condensed Bold"/>
                <a:ea typeface="TT Rounds Condensed Bold"/>
                <a:cs typeface="TT Rounds Condensed Bold"/>
                <a:sym typeface="TT Rounds Condensed Bold"/>
              </a:rPr>
              <a:t>Project Schedule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rot="-1560000">
            <a:off x="-1738846" y="-3398375"/>
            <a:ext cx="20329593" cy="17817465"/>
          </a:xfrm>
          <a:prstGeom prst="rect">
            <a:avLst/>
          </a:prstGeom>
        </p:spPr>
        <p:txBody>
          <a:bodyPr lIns="0" tIns="0" rIns="0" bIns="0" rtlCol="0" anchor="t">
            <a:spAutoFit/>
          </a:bodyPr>
          <a:lstStyle/>
          <a:p>
            <a:pPr algn="l">
              <a:lnSpc>
                <a:spcPts val="12960"/>
              </a:lnSpc>
            </a:pPr>
            <a:r>
              <a:rPr lang="en-US" sz="5400" spc="-32">
                <a:solidFill>
                  <a:srgbClr val="F2F2F2"/>
                </a:solidFill>
                <a:latin typeface="TT Rounds Condensed"/>
                <a:ea typeface="TT Rounds Condensed"/>
                <a:cs typeface="TT Rounds Condensed"/>
                <a:sym typeface="TT Rounds Condensed"/>
              </a:rPr>
              <a:t>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NOT FOR SALE  ASIA PACIFIC COLLEGE  ASIA PACIFIC </a:t>
            </a:r>
          </a:p>
        </p:txBody>
      </p:sp>
      <p:sp>
        <p:nvSpPr>
          <p:cNvPr id="3" name="AutoShape 3"/>
          <p:cNvSpPr/>
          <p:nvPr/>
        </p:nvSpPr>
        <p:spPr>
          <a:xfrm rot="2700000">
            <a:off x="575464" y="2013296"/>
            <a:ext cx="26941" cy="0"/>
          </a:xfrm>
          <a:prstGeom prst="line">
            <a:avLst/>
          </a:prstGeom>
          <a:ln w="9525" cap="rnd">
            <a:solidFill>
              <a:srgbClr val="000000"/>
            </a:solidFill>
            <a:prstDash val="solid"/>
            <a:headEnd type="none" w="sm" len="sm"/>
            <a:tailEnd type="none" w="sm" len="sm"/>
          </a:ln>
        </p:spPr>
      </p:sp>
      <p:sp>
        <p:nvSpPr>
          <p:cNvPr id="4" name="AutoShape 4"/>
          <p:cNvSpPr/>
          <p:nvPr/>
        </p:nvSpPr>
        <p:spPr>
          <a:xfrm rot="5393645">
            <a:off x="-3451555" y="5143500"/>
            <a:ext cx="10306068" cy="0"/>
          </a:xfrm>
          <a:prstGeom prst="line">
            <a:avLst/>
          </a:prstGeom>
          <a:ln w="9525" cap="rnd">
            <a:solidFill>
              <a:srgbClr val="000000"/>
            </a:solidFill>
            <a:prstDash val="solid"/>
            <a:headEnd type="none" w="sm" len="sm"/>
            <a:tailEnd type="none" w="sm" len="sm"/>
          </a:ln>
        </p:spPr>
      </p:sp>
      <p:sp>
        <p:nvSpPr>
          <p:cNvPr id="5" name="Freeform 5"/>
          <p:cNvSpPr/>
          <p:nvPr/>
        </p:nvSpPr>
        <p:spPr>
          <a:xfrm>
            <a:off x="300554" y="396700"/>
            <a:ext cx="1216521" cy="1216521"/>
          </a:xfrm>
          <a:custGeom>
            <a:avLst/>
            <a:gdLst/>
            <a:ahLst/>
            <a:cxnLst/>
            <a:rect l="l" t="t" r="r" b="b"/>
            <a:pathLst>
              <a:path w="1216521" h="1216521">
                <a:moveTo>
                  <a:pt x="0" y="0"/>
                </a:moveTo>
                <a:lnTo>
                  <a:pt x="1216520" y="0"/>
                </a:lnTo>
                <a:lnTo>
                  <a:pt x="1216520" y="1216522"/>
                </a:lnTo>
                <a:lnTo>
                  <a:pt x="0" y="1216522"/>
                </a:lnTo>
                <a:lnTo>
                  <a:pt x="0" y="0"/>
                </a:lnTo>
                <a:close/>
              </a:path>
            </a:pathLst>
          </a:custGeom>
          <a:blipFill>
            <a:blip r:embed="rId3"/>
            <a:stretch>
              <a:fillRect/>
            </a:stretch>
          </a:blipFill>
        </p:spPr>
      </p:sp>
      <p:sp>
        <p:nvSpPr>
          <p:cNvPr id="6" name="Freeform 6"/>
          <p:cNvSpPr/>
          <p:nvPr/>
        </p:nvSpPr>
        <p:spPr>
          <a:xfrm>
            <a:off x="1" y="8729049"/>
            <a:ext cx="1678497" cy="1610952"/>
          </a:xfrm>
          <a:custGeom>
            <a:avLst/>
            <a:gdLst/>
            <a:ahLst/>
            <a:cxnLst/>
            <a:rect l="l" t="t" r="r" b="b"/>
            <a:pathLst>
              <a:path w="1678497" h="1610952">
                <a:moveTo>
                  <a:pt x="0" y="0"/>
                </a:moveTo>
                <a:lnTo>
                  <a:pt x="1678498" y="0"/>
                </a:lnTo>
                <a:lnTo>
                  <a:pt x="1678498" y="1610952"/>
                </a:lnTo>
                <a:lnTo>
                  <a:pt x="0" y="1610952"/>
                </a:lnTo>
                <a:lnTo>
                  <a:pt x="0" y="0"/>
                </a:lnTo>
                <a:close/>
              </a:path>
            </a:pathLst>
          </a:custGeom>
          <a:blipFill>
            <a:blip r:embed="rId4">
              <a:extLst>
                <a:ext uri="{96DAC541-7B7A-43D3-8B79-37D633B846F1}">
                  <asvg:svgBlip xmlns:asvg="http://schemas.microsoft.com/office/drawing/2016/SVG/main" r:embed="rId5"/>
                </a:ext>
              </a:extLst>
            </a:blip>
            <a:stretch>
              <a:fillRect t="-36" b="-36"/>
            </a:stretch>
          </a:blipFill>
        </p:spPr>
      </p:sp>
      <p:sp>
        <p:nvSpPr>
          <p:cNvPr id="7" name="Freeform 7"/>
          <p:cNvSpPr/>
          <p:nvPr/>
        </p:nvSpPr>
        <p:spPr>
          <a:xfrm>
            <a:off x="4267357" y="2146276"/>
            <a:ext cx="10577461" cy="7761275"/>
          </a:xfrm>
          <a:custGeom>
            <a:avLst/>
            <a:gdLst/>
            <a:ahLst/>
            <a:cxnLst/>
            <a:rect l="l" t="t" r="r" b="b"/>
            <a:pathLst>
              <a:path w="10577461" h="7761275">
                <a:moveTo>
                  <a:pt x="0" y="0"/>
                </a:moveTo>
                <a:lnTo>
                  <a:pt x="10577461" y="0"/>
                </a:lnTo>
                <a:lnTo>
                  <a:pt x="10577461" y="7761275"/>
                </a:lnTo>
                <a:lnTo>
                  <a:pt x="0" y="7761275"/>
                </a:lnTo>
                <a:lnTo>
                  <a:pt x="0" y="0"/>
                </a:lnTo>
                <a:close/>
              </a:path>
            </a:pathLst>
          </a:custGeom>
          <a:blipFill>
            <a:blip r:embed="rId6"/>
            <a:stretch>
              <a:fillRect/>
            </a:stretch>
          </a:blipFill>
        </p:spPr>
      </p:sp>
      <p:sp>
        <p:nvSpPr>
          <p:cNvPr id="8" name="TextBox 8"/>
          <p:cNvSpPr txBox="1"/>
          <p:nvPr/>
        </p:nvSpPr>
        <p:spPr>
          <a:xfrm>
            <a:off x="2440983" y="1016980"/>
            <a:ext cx="14589720" cy="950595"/>
          </a:xfrm>
          <a:prstGeom prst="rect">
            <a:avLst/>
          </a:prstGeom>
        </p:spPr>
        <p:txBody>
          <a:bodyPr lIns="0" tIns="0" rIns="0" bIns="0" rtlCol="0" anchor="t">
            <a:spAutoFit/>
          </a:bodyPr>
          <a:lstStyle/>
          <a:p>
            <a:pPr algn="l">
              <a:lnSpc>
                <a:spcPts val="7290"/>
              </a:lnSpc>
            </a:pPr>
            <a:r>
              <a:rPr lang="en-US" sz="6750" b="1" spc="-41">
                <a:solidFill>
                  <a:srgbClr val="BF9000"/>
                </a:solidFill>
                <a:latin typeface="TT Rounds Condensed Bold"/>
                <a:ea typeface="TT Rounds Condensed Bold"/>
                <a:cs typeface="TT Rounds Condensed Bold"/>
                <a:sym typeface="TT Rounds Condensed Bold"/>
              </a:rPr>
              <a:t>Product Roadmap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20" y="17938"/>
            <a:ext cx="18278760" cy="10251122"/>
          </a:xfrm>
          <a:custGeom>
            <a:avLst/>
            <a:gdLst/>
            <a:ahLst/>
            <a:cxnLst/>
            <a:rect l="l" t="t" r="r" b="b"/>
            <a:pathLst>
              <a:path w="18278760" h="10251122">
                <a:moveTo>
                  <a:pt x="0" y="0"/>
                </a:moveTo>
                <a:lnTo>
                  <a:pt x="18278760" y="0"/>
                </a:lnTo>
                <a:lnTo>
                  <a:pt x="18278760" y="10251122"/>
                </a:lnTo>
                <a:lnTo>
                  <a:pt x="0" y="10251122"/>
                </a:lnTo>
                <a:lnTo>
                  <a:pt x="0" y="0"/>
                </a:lnTo>
                <a:close/>
              </a:path>
            </a:pathLst>
          </a:custGeom>
          <a:blipFill>
            <a:blip r:embed="rId2"/>
            <a:stretch>
              <a:fillRect/>
            </a:stretch>
          </a:blipFill>
        </p:spPr>
      </p:sp>
      <p:grpSp>
        <p:nvGrpSpPr>
          <p:cNvPr id="3" name="Group 3"/>
          <p:cNvGrpSpPr/>
          <p:nvPr/>
        </p:nvGrpSpPr>
        <p:grpSpPr>
          <a:xfrm>
            <a:off x="15237075" y="4099432"/>
            <a:ext cx="2304258" cy="6187568"/>
            <a:chOff x="0" y="0"/>
            <a:chExt cx="3072344" cy="8250090"/>
          </a:xfrm>
        </p:grpSpPr>
        <p:sp>
          <p:nvSpPr>
            <p:cNvPr id="4" name="Freeform 4"/>
            <p:cNvSpPr/>
            <p:nvPr/>
          </p:nvSpPr>
          <p:spPr>
            <a:xfrm>
              <a:off x="0" y="0"/>
              <a:ext cx="3072384" cy="8250047"/>
            </a:xfrm>
            <a:custGeom>
              <a:avLst/>
              <a:gdLst/>
              <a:ahLst/>
              <a:cxnLst/>
              <a:rect l="l" t="t" r="r" b="b"/>
              <a:pathLst>
                <a:path w="3072384" h="8250047">
                  <a:moveTo>
                    <a:pt x="13208" y="289433"/>
                  </a:moveTo>
                  <a:lnTo>
                    <a:pt x="3072384" y="0"/>
                  </a:lnTo>
                  <a:lnTo>
                    <a:pt x="3059176" y="8250047"/>
                  </a:lnTo>
                  <a:lnTo>
                    <a:pt x="0" y="8250047"/>
                  </a:lnTo>
                  <a:lnTo>
                    <a:pt x="13208" y="289433"/>
                  </a:lnTo>
                  <a:close/>
                </a:path>
              </a:pathLst>
            </a:custGeom>
            <a:solidFill>
              <a:srgbClr val="FFFFFF"/>
            </a:solidFill>
          </p:spPr>
        </p:sp>
      </p:grpSp>
      <p:sp>
        <p:nvSpPr>
          <p:cNvPr id="5" name="TextBox 5"/>
          <p:cNvSpPr txBox="1"/>
          <p:nvPr/>
        </p:nvSpPr>
        <p:spPr>
          <a:xfrm>
            <a:off x="2494768" y="1754234"/>
            <a:ext cx="13199628" cy="1830229"/>
          </a:xfrm>
          <a:prstGeom prst="rect">
            <a:avLst/>
          </a:prstGeom>
        </p:spPr>
        <p:txBody>
          <a:bodyPr lIns="0" tIns="0" rIns="0" bIns="0" rtlCol="0" anchor="t">
            <a:spAutoFit/>
          </a:bodyPr>
          <a:lstStyle/>
          <a:p>
            <a:pPr algn="ctr">
              <a:lnSpc>
                <a:spcPts val="7128"/>
              </a:lnSpc>
            </a:pPr>
            <a:r>
              <a:rPr lang="en-US" sz="6600" b="1" spc="-40">
                <a:solidFill>
                  <a:srgbClr val="FFFFFF"/>
                </a:solidFill>
                <a:latin typeface="TT Rounds Condensed Bold"/>
                <a:ea typeface="TT Rounds Condensed Bold"/>
                <a:cs typeface="TT Rounds Condensed Bold"/>
                <a:sym typeface="TT Rounds Condensed Bold"/>
              </a:rPr>
              <a:t>Thank You</a:t>
            </a:r>
          </a:p>
        </p:txBody>
      </p:sp>
      <p:sp>
        <p:nvSpPr>
          <p:cNvPr id="6" name="Freeform 6" descr="A close up of a sign  Description generated with very high confidence"/>
          <p:cNvSpPr/>
          <p:nvPr/>
        </p:nvSpPr>
        <p:spPr>
          <a:xfrm>
            <a:off x="8093686" y="5093679"/>
            <a:ext cx="2100637" cy="2100637"/>
          </a:xfrm>
          <a:custGeom>
            <a:avLst/>
            <a:gdLst/>
            <a:ahLst/>
            <a:cxnLst/>
            <a:rect l="l" t="t" r="r" b="b"/>
            <a:pathLst>
              <a:path w="2100637" h="2100637">
                <a:moveTo>
                  <a:pt x="0" y="0"/>
                </a:moveTo>
                <a:lnTo>
                  <a:pt x="2100638" y="0"/>
                </a:lnTo>
                <a:lnTo>
                  <a:pt x="2100638" y="2100637"/>
                </a:lnTo>
                <a:lnTo>
                  <a:pt x="0" y="2100637"/>
                </a:lnTo>
                <a:lnTo>
                  <a:pt x="0" y="0"/>
                </a:lnTo>
                <a:close/>
              </a:path>
            </a:pathLst>
          </a:custGeom>
          <a:blipFill>
            <a:blip r:embed="rId3"/>
            <a:stretch>
              <a:fillRect/>
            </a:stretch>
          </a:blipFill>
        </p:spPr>
      </p:sp>
      <p:sp>
        <p:nvSpPr>
          <p:cNvPr id="7" name="TextBox 7"/>
          <p:cNvSpPr txBox="1"/>
          <p:nvPr/>
        </p:nvSpPr>
        <p:spPr>
          <a:xfrm>
            <a:off x="6976620" y="7423908"/>
            <a:ext cx="4235926" cy="601058"/>
          </a:xfrm>
          <a:prstGeom prst="rect">
            <a:avLst/>
          </a:prstGeom>
        </p:spPr>
        <p:txBody>
          <a:bodyPr lIns="0" tIns="0" rIns="0" bIns="0" rtlCol="0" anchor="t">
            <a:spAutoFit/>
          </a:bodyPr>
          <a:lstStyle/>
          <a:p>
            <a:pPr algn="ctr">
              <a:lnSpc>
                <a:spcPts val="4320"/>
              </a:lnSpc>
            </a:pPr>
            <a:r>
              <a:rPr lang="en-US" sz="3600" spc="33">
                <a:solidFill>
                  <a:srgbClr val="FFFFFF"/>
                </a:solidFill>
                <a:latin typeface="TT Rounds Condensed"/>
                <a:ea typeface="TT Rounds Condensed"/>
                <a:cs typeface="TT Rounds Condensed"/>
                <a:sym typeface="TT Rounds Condensed"/>
              </a:rPr>
              <a:t>Asia Pacific College</a:t>
            </a:r>
          </a:p>
        </p:txBody>
      </p:sp>
      <p:sp>
        <p:nvSpPr>
          <p:cNvPr id="8" name="TextBox 8"/>
          <p:cNvSpPr txBox="1"/>
          <p:nvPr/>
        </p:nvSpPr>
        <p:spPr>
          <a:xfrm>
            <a:off x="7146003" y="7963045"/>
            <a:ext cx="3897180" cy="472083"/>
          </a:xfrm>
          <a:prstGeom prst="rect">
            <a:avLst/>
          </a:prstGeom>
        </p:spPr>
        <p:txBody>
          <a:bodyPr lIns="0" tIns="0" rIns="0" bIns="0" rtlCol="0" anchor="t">
            <a:spAutoFit/>
          </a:bodyPr>
          <a:lstStyle/>
          <a:p>
            <a:pPr algn="ctr">
              <a:lnSpc>
                <a:spcPts val="3240"/>
              </a:lnSpc>
            </a:pPr>
            <a:r>
              <a:rPr lang="en-US" sz="2700" spc="25">
                <a:solidFill>
                  <a:srgbClr val="F2F2F2"/>
                </a:solidFill>
                <a:latin typeface="TT Rounds Condensed"/>
                <a:ea typeface="TT Rounds Condensed"/>
                <a:cs typeface="TT Rounds Condensed"/>
                <a:sym typeface="TT Rounds Condensed"/>
              </a:rPr>
              <a:t>Real projects. Real learning</a:t>
            </a:r>
          </a:p>
        </p:txBody>
      </p:sp>
      <p:sp>
        <p:nvSpPr>
          <p:cNvPr id="9" name="Freeform 9" descr="A close up of a logo  Description generated with very high confidence"/>
          <p:cNvSpPr/>
          <p:nvPr/>
        </p:nvSpPr>
        <p:spPr>
          <a:xfrm>
            <a:off x="6097392" y="8878258"/>
            <a:ext cx="6157041" cy="815524"/>
          </a:xfrm>
          <a:custGeom>
            <a:avLst/>
            <a:gdLst/>
            <a:ahLst/>
            <a:cxnLst/>
            <a:rect l="l" t="t" r="r" b="b"/>
            <a:pathLst>
              <a:path w="6157041" h="815524">
                <a:moveTo>
                  <a:pt x="0" y="0"/>
                </a:moveTo>
                <a:lnTo>
                  <a:pt x="6157041" y="0"/>
                </a:lnTo>
                <a:lnTo>
                  <a:pt x="6157041" y="815525"/>
                </a:lnTo>
                <a:lnTo>
                  <a:pt x="0" y="815525"/>
                </a:lnTo>
                <a:lnTo>
                  <a:pt x="0" y="0"/>
                </a:lnTo>
                <a:close/>
              </a:path>
            </a:pathLst>
          </a:custGeom>
          <a:blipFill>
            <a:blip r:embed="rId4"/>
            <a:stretch>
              <a:fillRect/>
            </a:stretch>
          </a:blipFill>
        </p:spPr>
      </p:sp>
      <p:sp>
        <p:nvSpPr>
          <p:cNvPr id="10" name="Freeform 10"/>
          <p:cNvSpPr/>
          <p:nvPr/>
        </p:nvSpPr>
        <p:spPr>
          <a:xfrm>
            <a:off x="15237074" y="7378188"/>
            <a:ext cx="2294389" cy="2202060"/>
          </a:xfrm>
          <a:custGeom>
            <a:avLst/>
            <a:gdLst/>
            <a:ahLst/>
            <a:cxnLst/>
            <a:rect l="l" t="t" r="r" b="b"/>
            <a:pathLst>
              <a:path w="2294389" h="2202060">
                <a:moveTo>
                  <a:pt x="0" y="0"/>
                </a:moveTo>
                <a:lnTo>
                  <a:pt x="2294389" y="0"/>
                </a:lnTo>
                <a:lnTo>
                  <a:pt x="2294389" y="2202060"/>
                </a:lnTo>
                <a:lnTo>
                  <a:pt x="0" y="2202060"/>
                </a:lnTo>
                <a:lnTo>
                  <a:pt x="0" y="0"/>
                </a:lnTo>
                <a:close/>
              </a:path>
            </a:pathLst>
          </a:custGeom>
          <a:blipFill>
            <a:blip r:embed="rId5">
              <a:extLst>
                <a:ext uri="{96DAC541-7B7A-43D3-8B79-37D633B846F1}">
                  <asvg:svgBlip xmlns:asvg="http://schemas.microsoft.com/office/drawing/2016/SVG/main" r:embed="rId6"/>
                </a:ext>
              </a:extLst>
            </a:blip>
            <a:stretch>
              <a:fillRect t="-150" b="-150"/>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06000"/>
        </a:solidFill>
        <a:effectLst/>
      </p:bgPr>
    </p:bg>
    <p:spTree>
      <p:nvGrpSpPr>
        <p:cNvPr id="1" name=""/>
        <p:cNvGrpSpPr/>
        <p:nvPr/>
      </p:nvGrpSpPr>
      <p:grpSpPr>
        <a:xfrm>
          <a:off x="0" y="0"/>
          <a:ext cx="0" cy="0"/>
          <a:chOff x="0" y="0"/>
          <a:chExt cx="0" cy="0"/>
        </a:xfrm>
      </p:grpSpPr>
      <p:sp>
        <p:nvSpPr>
          <p:cNvPr id="2" name="Freeform 2"/>
          <p:cNvSpPr/>
          <p:nvPr/>
        </p:nvSpPr>
        <p:spPr>
          <a:xfrm>
            <a:off x="285806" y="396700"/>
            <a:ext cx="1216521" cy="1216521"/>
          </a:xfrm>
          <a:custGeom>
            <a:avLst/>
            <a:gdLst/>
            <a:ahLst/>
            <a:cxnLst/>
            <a:rect l="l" t="t" r="r" b="b"/>
            <a:pathLst>
              <a:path w="1216521" h="1216521">
                <a:moveTo>
                  <a:pt x="0" y="0"/>
                </a:moveTo>
                <a:lnTo>
                  <a:pt x="1216520" y="0"/>
                </a:lnTo>
                <a:lnTo>
                  <a:pt x="1216520" y="1216522"/>
                </a:lnTo>
                <a:lnTo>
                  <a:pt x="0" y="1216522"/>
                </a:lnTo>
                <a:lnTo>
                  <a:pt x="0" y="0"/>
                </a:lnTo>
                <a:close/>
              </a:path>
            </a:pathLst>
          </a:custGeom>
          <a:blipFill>
            <a:blip r:embed="rId3"/>
            <a:stretch>
              <a:fillRect/>
            </a:stretch>
          </a:blipFill>
        </p:spPr>
      </p:sp>
      <p:sp>
        <p:nvSpPr>
          <p:cNvPr id="3" name="Freeform 3"/>
          <p:cNvSpPr/>
          <p:nvPr/>
        </p:nvSpPr>
        <p:spPr>
          <a:xfrm>
            <a:off x="1686732" y="0"/>
            <a:ext cx="16586522" cy="10287000"/>
          </a:xfrm>
          <a:custGeom>
            <a:avLst/>
            <a:gdLst/>
            <a:ahLst/>
            <a:cxnLst/>
            <a:rect l="l" t="t" r="r" b="b"/>
            <a:pathLst>
              <a:path w="16586522" h="10287000">
                <a:moveTo>
                  <a:pt x="0" y="0"/>
                </a:moveTo>
                <a:lnTo>
                  <a:pt x="16586522" y="0"/>
                </a:lnTo>
                <a:lnTo>
                  <a:pt x="16586522" y="10287000"/>
                </a:lnTo>
                <a:lnTo>
                  <a:pt x="0" y="10287000"/>
                </a:lnTo>
                <a:lnTo>
                  <a:pt x="0" y="0"/>
                </a:lnTo>
                <a:close/>
              </a:path>
            </a:pathLst>
          </a:custGeom>
          <a:blipFill>
            <a:blip r:embed="rId4"/>
            <a:stretch>
              <a:fillRect l="-4" r="-4"/>
            </a:stretch>
          </a:blipFill>
        </p:spPr>
      </p:sp>
      <p:grpSp>
        <p:nvGrpSpPr>
          <p:cNvPr id="4" name="Group 4"/>
          <p:cNvGrpSpPr/>
          <p:nvPr/>
        </p:nvGrpSpPr>
        <p:grpSpPr>
          <a:xfrm>
            <a:off x="1701480" y="0"/>
            <a:ext cx="16586522" cy="10287000"/>
            <a:chOff x="0" y="0"/>
            <a:chExt cx="22115362" cy="13716000"/>
          </a:xfrm>
        </p:grpSpPr>
        <p:sp>
          <p:nvSpPr>
            <p:cNvPr id="5" name="Freeform 5"/>
            <p:cNvSpPr/>
            <p:nvPr/>
          </p:nvSpPr>
          <p:spPr>
            <a:xfrm>
              <a:off x="0" y="0"/>
              <a:ext cx="22115399" cy="13716000"/>
            </a:xfrm>
            <a:custGeom>
              <a:avLst/>
              <a:gdLst/>
              <a:ahLst/>
              <a:cxnLst/>
              <a:rect l="l" t="t" r="r" b="b"/>
              <a:pathLst>
                <a:path w="22115399" h="13716000">
                  <a:moveTo>
                    <a:pt x="0" y="0"/>
                  </a:moveTo>
                  <a:lnTo>
                    <a:pt x="22115399" y="0"/>
                  </a:lnTo>
                  <a:lnTo>
                    <a:pt x="22115399" y="13716000"/>
                  </a:lnTo>
                  <a:lnTo>
                    <a:pt x="0" y="13716000"/>
                  </a:lnTo>
                  <a:close/>
                </a:path>
              </a:pathLst>
            </a:custGeom>
            <a:solidFill>
              <a:srgbClr val="023062">
                <a:alpha val="80000"/>
              </a:srgbClr>
            </a:solidFill>
          </p:spPr>
        </p:sp>
      </p:grpSp>
      <p:sp>
        <p:nvSpPr>
          <p:cNvPr id="6" name="AutoShape 6"/>
          <p:cNvSpPr/>
          <p:nvPr/>
        </p:nvSpPr>
        <p:spPr>
          <a:xfrm>
            <a:off x="1662920" y="-9525"/>
            <a:ext cx="19050" cy="10306050"/>
          </a:xfrm>
          <a:prstGeom prst="line">
            <a:avLst/>
          </a:prstGeom>
          <a:ln w="9525" cap="rnd">
            <a:solidFill>
              <a:srgbClr val="FFFFFF"/>
            </a:solidFill>
            <a:prstDash val="solid"/>
            <a:headEnd type="none" w="sm" len="sm"/>
            <a:tailEnd type="none" w="sm" len="sm"/>
          </a:ln>
        </p:spPr>
      </p:sp>
      <p:sp>
        <p:nvSpPr>
          <p:cNvPr id="7" name="TextBox 7"/>
          <p:cNvSpPr txBox="1"/>
          <p:nvPr/>
        </p:nvSpPr>
        <p:spPr>
          <a:xfrm>
            <a:off x="2485994" y="1698946"/>
            <a:ext cx="15246093" cy="1389119"/>
          </a:xfrm>
          <a:prstGeom prst="rect">
            <a:avLst/>
          </a:prstGeom>
        </p:spPr>
        <p:txBody>
          <a:bodyPr lIns="0" tIns="0" rIns="0" bIns="0" rtlCol="0" anchor="t">
            <a:spAutoFit/>
          </a:bodyPr>
          <a:lstStyle/>
          <a:p>
            <a:pPr algn="l">
              <a:lnSpc>
                <a:spcPts val="10691"/>
              </a:lnSpc>
            </a:pPr>
            <a:r>
              <a:rPr lang="en-US" sz="9899" spc="-60">
                <a:solidFill>
                  <a:srgbClr val="FFFFFF"/>
                </a:solidFill>
                <a:latin typeface="TT Rounds Condensed"/>
                <a:ea typeface="TT Rounds Condensed"/>
                <a:cs typeface="TT Rounds Condensed"/>
                <a:sym typeface="TT Rounds Condensed"/>
              </a:rPr>
              <a:t>Queensway Website</a:t>
            </a:r>
          </a:p>
        </p:txBody>
      </p:sp>
      <p:sp>
        <p:nvSpPr>
          <p:cNvPr id="8" name="Freeform 8"/>
          <p:cNvSpPr/>
          <p:nvPr/>
        </p:nvSpPr>
        <p:spPr>
          <a:xfrm>
            <a:off x="1" y="8729049"/>
            <a:ext cx="1678497" cy="1610952"/>
          </a:xfrm>
          <a:custGeom>
            <a:avLst/>
            <a:gdLst/>
            <a:ahLst/>
            <a:cxnLst/>
            <a:rect l="l" t="t" r="r" b="b"/>
            <a:pathLst>
              <a:path w="1678497" h="1610952">
                <a:moveTo>
                  <a:pt x="0" y="0"/>
                </a:moveTo>
                <a:lnTo>
                  <a:pt x="1678498" y="0"/>
                </a:lnTo>
                <a:lnTo>
                  <a:pt x="1678498" y="1610952"/>
                </a:lnTo>
                <a:lnTo>
                  <a:pt x="0" y="1610952"/>
                </a:lnTo>
                <a:lnTo>
                  <a:pt x="0" y="0"/>
                </a:lnTo>
                <a:close/>
              </a:path>
            </a:pathLst>
          </a:custGeom>
          <a:blipFill>
            <a:blip r:embed="rId5">
              <a:extLst>
                <a:ext uri="{96DAC541-7B7A-43D3-8B79-37D633B846F1}">
                  <asvg:svgBlip xmlns:asvg="http://schemas.microsoft.com/office/drawing/2016/SVG/main" r:embed="rId6"/>
                </a:ext>
              </a:extLst>
            </a:blip>
            <a:stretch>
              <a:fillRect t="-36" b="-36"/>
            </a:stretch>
          </a:blipFill>
        </p:spPr>
      </p:sp>
      <p:sp>
        <p:nvSpPr>
          <p:cNvPr id="11" name="TextBox 10">
            <a:extLst>
              <a:ext uri="{FF2B5EF4-FFF2-40B4-BE49-F238E27FC236}">
                <a16:creationId xmlns:a16="http://schemas.microsoft.com/office/drawing/2014/main" id="{6CE1567B-8ACD-3934-D38E-FDE0FDB70E8C}"/>
              </a:ext>
            </a:extLst>
          </p:cNvPr>
          <p:cNvSpPr txBox="1"/>
          <p:nvPr/>
        </p:nvSpPr>
        <p:spPr>
          <a:xfrm>
            <a:off x="2892661" y="6480124"/>
            <a:ext cx="862219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3600" dirty="0">
                <a:solidFill>
                  <a:schemeClr val="bg1"/>
                </a:solidFill>
                <a:latin typeface="TT Rounds Condensed"/>
              </a:rPr>
              <a:t>Ashly Jude Degala ​</a:t>
            </a:r>
            <a:endParaRPr lang="en-US" sz="3600">
              <a:solidFill>
                <a:schemeClr val="bg1"/>
              </a:solidFill>
              <a:latin typeface="TT Rounds Condensed"/>
              <a:ea typeface="Calibri"/>
              <a:cs typeface="Calibri"/>
            </a:endParaRPr>
          </a:p>
          <a:p>
            <a:pPr rtl="0"/>
            <a:r>
              <a:rPr lang="en-US" sz="3600" dirty="0">
                <a:solidFill>
                  <a:schemeClr val="bg1"/>
                </a:solidFill>
                <a:latin typeface="TT Rounds Condensed"/>
              </a:rPr>
              <a:t>John Rex </a:t>
            </a:r>
            <a:r>
              <a:rPr lang="en-US" sz="3600" err="1">
                <a:solidFill>
                  <a:schemeClr val="bg1"/>
                </a:solidFill>
                <a:latin typeface="TT Rounds Condensed"/>
              </a:rPr>
              <a:t>Merencillo</a:t>
            </a:r>
            <a:r>
              <a:rPr lang="en-US" sz="3600" dirty="0">
                <a:solidFill>
                  <a:schemeClr val="bg1"/>
                </a:solidFill>
                <a:latin typeface="TT Rounds Condensed"/>
              </a:rPr>
              <a:t>​</a:t>
            </a:r>
            <a:endParaRPr lang="en-US" sz="3600">
              <a:solidFill>
                <a:schemeClr val="bg1"/>
              </a:solidFill>
              <a:latin typeface="TT Rounds Condensed"/>
              <a:ea typeface="Calibri"/>
              <a:cs typeface="Calibri"/>
            </a:endParaRPr>
          </a:p>
          <a:p>
            <a:pPr rtl="0"/>
            <a:r>
              <a:rPr lang="en-US" sz="3600" dirty="0">
                <a:solidFill>
                  <a:schemeClr val="bg1"/>
                </a:solidFill>
                <a:latin typeface="TT Rounds Condensed"/>
              </a:rPr>
              <a:t>Julian Sebastian Mistica​</a:t>
            </a:r>
            <a:endParaRPr lang="en-US" sz="3600">
              <a:solidFill>
                <a:schemeClr val="bg1"/>
              </a:solidFill>
              <a:latin typeface="TT Rounds Condensed"/>
              <a:ea typeface="Calibri"/>
              <a:cs typeface="Calibri"/>
            </a:endParaRPr>
          </a:p>
          <a:p>
            <a:pPr rtl="0"/>
            <a:r>
              <a:rPr lang="en-US" sz="3600" dirty="0">
                <a:solidFill>
                  <a:schemeClr val="bg1"/>
                </a:solidFill>
                <a:latin typeface="TT Rounds Condensed"/>
              </a:rPr>
              <a:t>Kurt Yuri </a:t>
            </a:r>
            <a:r>
              <a:rPr lang="en-US" sz="3600" err="1">
                <a:solidFill>
                  <a:schemeClr val="bg1"/>
                </a:solidFill>
                <a:latin typeface="TT Rounds Condensed"/>
              </a:rPr>
              <a:t>Fegarido</a:t>
            </a:r>
            <a:r>
              <a:rPr lang="en-US" sz="3600" dirty="0">
                <a:solidFill>
                  <a:schemeClr val="bg1"/>
                </a:solidFill>
                <a:latin typeface="TT Rounds Condensed"/>
              </a:rPr>
              <a:t>​</a:t>
            </a:r>
            <a:endParaRPr lang="en-US" sz="3600">
              <a:solidFill>
                <a:schemeClr val="bg1"/>
              </a:solidFill>
              <a:latin typeface="TT Rounds Condensed"/>
              <a:ea typeface="Calibri"/>
              <a:cs typeface="Calibri"/>
            </a:endParaRPr>
          </a:p>
          <a:p>
            <a:pPr rtl="0"/>
            <a:r>
              <a:rPr lang="en-US" sz="3600" dirty="0">
                <a:solidFill>
                  <a:schemeClr val="bg1"/>
                </a:solidFill>
                <a:latin typeface="TT Rounds Condensed"/>
              </a:rPr>
              <a:t>Kurt </a:t>
            </a:r>
            <a:r>
              <a:rPr lang="en-US" sz="3600" err="1">
                <a:solidFill>
                  <a:schemeClr val="bg1"/>
                </a:solidFill>
                <a:latin typeface="TT Rounds Condensed"/>
              </a:rPr>
              <a:t>Saquillo</a:t>
            </a:r>
            <a:r>
              <a:rPr lang="en-US" sz="3600" dirty="0">
                <a:solidFill>
                  <a:schemeClr val="bg1"/>
                </a:solidFill>
                <a:latin typeface="TT Rounds Condensed"/>
              </a:rPr>
              <a:t>​</a:t>
            </a:r>
            <a:endParaRPr lang="en-US" sz="3600">
              <a:solidFill>
                <a:schemeClr val="bg1"/>
              </a:solidFill>
              <a:latin typeface="TT Rounds Condensed"/>
              <a:ea typeface="Calibri"/>
              <a:cs typeface="Calibri"/>
            </a:endParaRPr>
          </a:p>
        </p:txBody>
      </p:sp>
      <p:sp>
        <p:nvSpPr>
          <p:cNvPr id="12" name="TextBox 11">
            <a:extLst>
              <a:ext uri="{FF2B5EF4-FFF2-40B4-BE49-F238E27FC236}">
                <a16:creationId xmlns:a16="http://schemas.microsoft.com/office/drawing/2014/main" id="{02F6FDFA-2303-0B27-CFC1-90E3131C4C73}"/>
              </a:ext>
            </a:extLst>
          </p:cNvPr>
          <p:cNvSpPr txBox="1"/>
          <p:nvPr/>
        </p:nvSpPr>
        <p:spPr>
          <a:xfrm>
            <a:off x="2892661" y="5833143"/>
            <a:ext cx="86221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chemeClr val="bg1"/>
                </a:solidFill>
                <a:latin typeface="TT Rounds Condensed"/>
              </a:rPr>
              <a:t>Team MMD2K</a:t>
            </a:r>
            <a:endParaRPr lang="en-US" b="1">
              <a:solidFill>
                <a:schemeClr val="bg1"/>
              </a:solidFill>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rot="-1560000">
            <a:off x="-1738846" y="-3398375"/>
            <a:ext cx="20329593" cy="17817465"/>
          </a:xfrm>
          <a:prstGeom prst="rect">
            <a:avLst/>
          </a:prstGeom>
        </p:spPr>
        <p:txBody>
          <a:bodyPr lIns="0" tIns="0" rIns="0" bIns="0" rtlCol="0" anchor="t">
            <a:spAutoFit/>
          </a:bodyPr>
          <a:lstStyle/>
          <a:p>
            <a:pPr algn="l">
              <a:lnSpc>
                <a:spcPts val="12960"/>
              </a:lnSpc>
            </a:pPr>
            <a:r>
              <a:rPr lang="en-US" sz="5400" spc="-32">
                <a:solidFill>
                  <a:srgbClr val="F2F2F2"/>
                </a:solidFill>
                <a:latin typeface="TT Rounds Condensed"/>
                <a:ea typeface="TT Rounds Condensed"/>
                <a:cs typeface="TT Rounds Condensed"/>
                <a:sym typeface="TT Rounds Condensed"/>
              </a:rPr>
              <a:t>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NOT FOR SALE  ASIA PACIFIC COLLEGE  ASIA PACIFIC </a:t>
            </a:r>
          </a:p>
        </p:txBody>
      </p:sp>
      <p:sp>
        <p:nvSpPr>
          <p:cNvPr id="3" name="AutoShape 3"/>
          <p:cNvSpPr/>
          <p:nvPr/>
        </p:nvSpPr>
        <p:spPr>
          <a:xfrm rot="2700000">
            <a:off x="575464" y="2013296"/>
            <a:ext cx="26941" cy="0"/>
          </a:xfrm>
          <a:prstGeom prst="line">
            <a:avLst/>
          </a:prstGeom>
          <a:ln w="9525" cap="rnd">
            <a:solidFill>
              <a:srgbClr val="000000"/>
            </a:solidFill>
            <a:prstDash val="solid"/>
            <a:headEnd type="none" w="sm" len="sm"/>
            <a:tailEnd type="none" w="sm" len="sm"/>
          </a:ln>
        </p:spPr>
      </p:sp>
      <p:sp>
        <p:nvSpPr>
          <p:cNvPr id="4" name="AutoShape 4"/>
          <p:cNvSpPr/>
          <p:nvPr/>
        </p:nvSpPr>
        <p:spPr>
          <a:xfrm rot="5393645">
            <a:off x="-3451555" y="5143500"/>
            <a:ext cx="10306068" cy="0"/>
          </a:xfrm>
          <a:prstGeom prst="line">
            <a:avLst/>
          </a:prstGeom>
          <a:ln w="9525" cap="rnd">
            <a:solidFill>
              <a:srgbClr val="000000"/>
            </a:solidFill>
            <a:prstDash val="solid"/>
            <a:headEnd type="none" w="sm" len="sm"/>
            <a:tailEnd type="none" w="sm" len="sm"/>
          </a:ln>
        </p:spPr>
      </p:sp>
      <p:sp>
        <p:nvSpPr>
          <p:cNvPr id="5" name="Freeform 5"/>
          <p:cNvSpPr/>
          <p:nvPr/>
        </p:nvSpPr>
        <p:spPr>
          <a:xfrm>
            <a:off x="300554" y="396700"/>
            <a:ext cx="1216521" cy="1216521"/>
          </a:xfrm>
          <a:custGeom>
            <a:avLst/>
            <a:gdLst/>
            <a:ahLst/>
            <a:cxnLst/>
            <a:rect l="l" t="t" r="r" b="b"/>
            <a:pathLst>
              <a:path w="1216521" h="1216521">
                <a:moveTo>
                  <a:pt x="0" y="0"/>
                </a:moveTo>
                <a:lnTo>
                  <a:pt x="1216520" y="0"/>
                </a:lnTo>
                <a:lnTo>
                  <a:pt x="1216520" y="1216522"/>
                </a:lnTo>
                <a:lnTo>
                  <a:pt x="0" y="1216522"/>
                </a:lnTo>
                <a:lnTo>
                  <a:pt x="0" y="0"/>
                </a:lnTo>
                <a:close/>
              </a:path>
            </a:pathLst>
          </a:custGeom>
          <a:blipFill>
            <a:blip r:embed="rId3"/>
            <a:stretch>
              <a:fillRect/>
            </a:stretch>
          </a:blipFill>
        </p:spPr>
      </p:sp>
      <p:sp>
        <p:nvSpPr>
          <p:cNvPr id="6" name="Freeform 6"/>
          <p:cNvSpPr/>
          <p:nvPr/>
        </p:nvSpPr>
        <p:spPr>
          <a:xfrm>
            <a:off x="1" y="8729049"/>
            <a:ext cx="1678497" cy="1610952"/>
          </a:xfrm>
          <a:custGeom>
            <a:avLst/>
            <a:gdLst/>
            <a:ahLst/>
            <a:cxnLst/>
            <a:rect l="l" t="t" r="r" b="b"/>
            <a:pathLst>
              <a:path w="1678497" h="1610952">
                <a:moveTo>
                  <a:pt x="0" y="0"/>
                </a:moveTo>
                <a:lnTo>
                  <a:pt x="1678498" y="0"/>
                </a:lnTo>
                <a:lnTo>
                  <a:pt x="1678498" y="1610952"/>
                </a:lnTo>
                <a:lnTo>
                  <a:pt x="0" y="1610952"/>
                </a:lnTo>
                <a:lnTo>
                  <a:pt x="0" y="0"/>
                </a:lnTo>
                <a:close/>
              </a:path>
            </a:pathLst>
          </a:custGeom>
          <a:blipFill>
            <a:blip r:embed="rId4">
              <a:extLst>
                <a:ext uri="{96DAC541-7B7A-43D3-8B79-37D633B846F1}">
                  <asvg:svgBlip xmlns:asvg="http://schemas.microsoft.com/office/drawing/2016/SVG/main" r:embed="rId5"/>
                </a:ext>
              </a:extLst>
            </a:blip>
            <a:stretch>
              <a:fillRect t="-36" b="-36"/>
            </a:stretch>
          </a:blipFill>
        </p:spPr>
      </p:sp>
      <p:sp>
        <p:nvSpPr>
          <p:cNvPr id="7" name="Freeform 7"/>
          <p:cNvSpPr/>
          <p:nvPr/>
        </p:nvSpPr>
        <p:spPr>
          <a:xfrm>
            <a:off x="4852375" y="2027583"/>
            <a:ext cx="9766937" cy="7954193"/>
          </a:xfrm>
          <a:custGeom>
            <a:avLst/>
            <a:gdLst/>
            <a:ahLst/>
            <a:cxnLst/>
            <a:rect l="l" t="t" r="r" b="b"/>
            <a:pathLst>
              <a:path w="9766937" h="7954193">
                <a:moveTo>
                  <a:pt x="0" y="0"/>
                </a:moveTo>
                <a:lnTo>
                  <a:pt x="9766936" y="0"/>
                </a:lnTo>
                <a:lnTo>
                  <a:pt x="9766936" y="7954193"/>
                </a:lnTo>
                <a:lnTo>
                  <a:pt x="0" y="7954193"/>
                </a:lnTo>
                <a:lnTo>
                  <a:pt x="0" y="0"/>
                </a:lnTo>
                <a:close/>
              </a:path>
            </a:pathLst>
          </a:custGeom>
          <a:blipFill>
            <a:blip r:embed="rId6"/>
            <a:stretch>
              <a:fillRect/>
            </a:stretch>
          </a:blipFill>
        </p:spPr>
      </p:sp>
      <p:sp>
        <p:nvSpPr>
          <p:cNvPr id="8" name="TextBox 8"/>
          <p:cNvSpPr txBox="1"/>
          <p:nvPr/>
        </p:nvSpPr>
        <p:spPr>
          <a:xfrm>
            <a:off x="2440983" y="1016980"/>
            <a:ext cx="14589720" cy="950595"/>
          </a:xfrm>
          <a:prstGeom prst="rect">
            <a:avLst/>
          </a:prstGeom>
        </p:spPr>
        <p:txBody>
          <a:bodyPr lIns="0" tIns="0" rIns="0" bIns="0" rtlCol="0" anchor="t">
            <a:spAutoFit/>
          </a:bodyPr>
          <a:lstStyle/>
          <a:p>
            <a:pPr algn="l">
              <a:lnSpc>
                <a:spcPts val="7290"/>
              </a:lnSpc>
            </a:pPr>
            <a:r>
              <a:rPr lang="en-US" sz="6750" b="1" spc="-41">
                <a:solidFill>
                  <a:srgbClr val="BF9000"/>
                </a:solidFill>
                <a:latin typeface="TT Rounds Condensed Bold"/>
                <a:ea typeface="TT Rounds Condensed Bold"/>
                <a:cs typeface="TT Rounds Condensed Bold"/>
                <a:sym typeface="TT Rounds Condensed Bold"/>
              </a:rPr>
              <a:t>Product Vision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rot="-1560000">
            <a:off x="-1738846" y="-3398375"/>
            <a:ext cx="20329593" cy="17817465"/>
          </a:xfrm>
          <a:prstGeom prst="rect">
            <a:avLst/>
          </a:prstGeom>
        </p:spPr>
        <p:txBody>
          <a:bodyPr lIns="0" tIns="0" rIns="0" bIns="0" rtlCol="0" anchor="t">
            <a:spAutoFit/>
          </a:bodyPr>
          <a:lstStyle/>
          <a:p>
            <a:pPr algn="l">
              <a:lnSpc>
                <a:spcPts val="12960"/>
              </a:lnSpc>
            </a:pPr>
            <a:r>
              <a:rPr lang="en-US" sz="5400" spc="-32">
                <a:solidFill>
                  <a:srgbClr val="F2F2F2"/>
                </a:solidFill>
                <a:latin typeface="TT Rounds Condensed"/>
                <a:ea typeface="TT Rounds Condensed"/>
                <a:cs typeface="TT Rounds Condensed"/>
                <a:sym typeface="TT Rounds Condensed"/>
              </a:rPr>
              <a:t>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NOT FOR SALE  ASIA PACIFIC COLLEGE  ASIA PACIFIC </a:t>
            </a:r>
          </a:p>
        </p:txBody>
      </p:sp>
      <p:sp>
        <p:nvSpPr>
          <p:cNvPr id="3" name="AutoShape 3"/>
          <p:cNvSpPr/>
          <p:nvPr/>
        </p:nvSpPr>
        <p:spPr>
          <a:xfrm rot="2700000">
            <a:off x="575464" y="2013296"/>
            <a:ext cx="26941" cy="0"/>
          </a:xfrm>
          <a:prstGeom prst="line">
            <a:avLst/>
          </a:prstGeom>
          <a:ln w="9525" cap="rnd">
            <a:solidFill>
              <a:srgbClr val="000000"/>
            </a:solidFill>
            <a:prstDash val="solid"/>
            <a:headEnd type="none" w="sm" len="sm"/>
            <a:tailEnd type="none" w="sm" len="sm"/>
          </a:ln>
        </p:spPr>
      </p:sp>
      <p:sp>
        <p:nvSpPr>
          <p:cNvPr id="4" name="AutoShape 4"/>
          <p:cNvSpPr/>
          <p:nvPr/>
        </p:nvSpPr>
        <p:spPr>
          <a:xfrm rot="5393645">
            <a:off x="-3451555" y="5143500"/>
            <a:ext cx="10306068" cy="0"/>
          </a:xfrm>
          <a:prstGeom prst="line">
            <a:avLst/>
          </a:prstGeom>
          <a:ln w="9525" cap="rnd">
            <a:solidFill>
              <a:srgbClr val="000000"/>
            </a:solidFill>
            <a:prstDash val="solid"/>
            <a:headEnd type="none" w="sm" len="sm"/>
            <a:tailEnd type="none" w="sm" len="sm"/>
          </a:ln>
        </p:spPr>
      </p:sp>
      <p:sp>
        <p:nvSpPr>
          <p:cNvPr id="5" name="Freeform 5"/>
          <p:cNvSpPr/>
          <p:nvPr/>
        </p:nvSpPr>
        <p:spPr>
          <a:xfrm>
            <a:off x="300554" y="396700"/>
            <a:ext cx="1216521" cy="1216521"/>
          </a:xfrm>
          <a:custGeom>
            <a:avLst/>
            <a:gdLst/>
            <a:ahLst/>
            <a:cxnLst/>
            <a:rect l="l" t="t" r="r" b="b"/>
            <a:pathLst>
              <a:path w="1216521" h="1216521">
                <a:moveTo>
                  <a:pt x="0" y="0"/>
                </a:moveTo>
                <a:lnTo>
                  <a:pt x="1216520" y="0"/>
                </a:lnTo>
                <a:lnTo>
                  <a:pt x="1216520" y="1216522"/>
                </a:lnTo>
                <a:lnTo>
                  <a:pt x="0" y="1216522"/>
                </a:lnTo>
                <a:lnTo>
                  <a:pt x="0" y="0"/>
                </a:lnTo>
                <a:close/>
              </a:path>
            </a:pathLst>
          </a:custGeom>
          <a:blipFill>
            <a:blip r:embed="rId3"/>
            <a:stretch>
              <a:fillRect/>
            </a:stretch>
          </a:blipFill>
        </p:spPr>
      </p:sp>
      <p:sp>
        <p:nvSpPr>
          <p:cNvPr id="6" name="Freeform 6"/>
          <p:cNvSpPr/>
          <p:nvPr/>
        </p:nvSpPr>
        <p:spPr>
          <a:xfrm>
            <a:off x="1" y="8729049"/>
            <a:ext cx="1678497" cy="1610952"/>
          </a:xfrm>
          <a:custGeom>
            <a:avLst/>
            <a:gdLst/>
            <a:ahLst/>
            <a:cxnLst/>
            <a:rect l="l" t="t" r="r" b="b"/>
            <a:pathLst>
              <a:path w="1678497" h="1610952">
                <a:moveTo>
                  <a:pt x="0" y="0"/>
                </a:moveTo>
                <a:lnTo>
                  <a:pt x="1678498" y="0"/>
                </a:lnTo>
                <a:lnTo>
                  <a:pt x="1678498" y="1610952"/>
                </a:lnTo>
                <a:lnTo>
                  <a:pt x="0" y="1610952"/>
                </a:lnTo>
                <a:lnTo>
                  <a:pt x="0" y="0"/>
                </a:lnTo>
                <a:close/>
              </a:path>
            </a:pathLst>
          </a:custGeom>
          <a:blipFill>
            <a:blip r:embed="rId4">
              <a:extLst>
                <a:ext uri="{96DAC541-7B7A-43D3-8B79-37D633B846F1}">
                  <asvg:svgBlip xmlns:asvg="http://schemas.microsoft.com/office/drawing/2016/SVG/main" r:embed="rId5"/>
                </a:ext>
              </a:extLst>
            </a:blip>
            <a:stretch>
              <a:fillRect t="-36" b="-36"/>
            </a:stretch>
          </a:blipFill>
        </p:spPr>
      </p:sp>
      <p:sp>
        <p:nvSpPr>
          <p:cNvPr id="7" name="Freeform 7"/>
          <p:cNvSpPr/>
          <p:nvPr/>
        </p:nvSpPr>
        <p:spPr>
          <a:xfrm>
            <a:off x="2222774" y="2121222"/>
            <a:ext cx="7748807" cy="7797927"/>
          </a:xfrm>
          <a:custGeom>
            <a:avLst/>
            <a:gdLst/>
            <a:ahLst/>
            <a:cxnLst/>
            <a:rect l="l" t="t" r="r" b="b"/>
            <a:pathLst>
              <a:path w="7748807" h="7797927">
                <a:moveTo>
                  <a:pt x="0" y="0"/>
                </a:moveTo>
                <a:lnTo>
                  <a:pt x="7748807" y="0"/>
                </a:lnTo>
                <a:lnTo>
                  <a:pt x="7748807" y="7797928"/>
                </a:lnTo>
                <a:lnTo>
                  <a:pt x="0" y="7797928"/>
                </a:lnTo>
                <a:lnTo>
                  <a:pt x="0" y="0"/>
                </a:lnTo>
                <a:close/>
              </a:path>
            </a:pathLst>
          </a:custGeom>
          <a:blipFill>
            <a:blip r:embed="rId6"/>
            <a:stretch>
              <a:fillRect/>
            </a:stretch>
          </a:blipFill>
        </p:spPr>
      </p:sp>
      <p:sp>
        <p:nvSpPr>
          <p:cNvPr id="8" name="Freeform 8"/>
          <p:cNvSpPr/>
          <p:nvPr/>
        </p:nvSpPr>
        <p:spPr>
          <a:xfrm>
            <a:off x="11156661" y="1933221"/>
            <a:ext cx="5874042" cy="8173931"/>
          </a:xfrm>
          <a:custGeom>
            <a:avLst/>
            <a:gdLst/>
            <a:ahLst/>
            <a:cxnLst/>
            <a:rect l="l" t="t" r="r" b="b"/>
            <a:pathLst>
              <a:path w="5874042" h="8173931">
                <a:moveTo>
                  <a:pt x="0" y="0"/>
                </a:moveTo>
                <a:lnTo>
                  <a:pt x="5874042" y="0"/>
                </a:lnTo>
                <a:lnTo>
                  <a:pt x="5874042" y="8173931"/>
                </a:lnTo>
                <a:lnTo>
                  <a:pt x="0" y="8173931"/>
                </a:lnTo>
                <a:lnTo>
                  <a:pt x="0" y="0"/>
                </a:lnTo>
                <a:close/>
              </a:path>
            </a:pathLst>
          </a:custGeom>
          <a:blipFill>
            <a:blip r:embed="rId7"/>
            <a:stretch>
              <a:fillRect/>
            </a:stretch>
          </a:blipFill>
        </p:spPr>
      </p:sp>
      <p:sp>
        <p:nvSpPr>
          <p:cNvPr id="9" name="TextBox 9"/>
          <p:cNvSpPr txBox="1"/>
          <p:nvPr/>
        </p:nvSpPr>
        <p:spPr>
          <a:xfrm>
            <a:off x="2440983" y="1016980"/>
            <a:ext cx="14589720" cy="950595"/>
          </a:xfrm>
          <a:prstGeom prst="rect">
            <a:avLst/>
          </a:prstGeom>
        </p:spPr>
        <p:txBody>
          <a:bodyPr lIns="0" tIns="0" rIns="0" bIns="0" rtlCol="0" anchor="t">
            <a:spAutoFit/>
          </a:bodyPr>
          <a:lstStyle/>
          <a:p>
            <a:pPr algn="l">
              <a:lnSpc>
                <a:spcPts val="7290"/>
              </a:lnSpc>
            </a:pPr>
            <a:r>
              <a:rPr lang="en-US" sz="6750" b="1" spc="-41">
                <a:solidFill>
                  <a:srgbClr val="BF9000"/>
                </a:solidFill>
                <a:latin typeface="TT Rounds Condensed Bold"/>
                <a:ea typeface="TT Rounds Condensed Bold"/>
                <a:cs typeface="TT Rounds Condensed Bold"/>
                <a:sym typeface="TT Rounds Condensed Bold"/>
              </a:rPr>
              <a:t>Product Backlogs / User Stories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rot="-1560000">
            <a:off x="-1738846" y="-3398375"/>
            <a:ext cx="20329593" cy="17817465"/>
          </a:xfrm>
          <a:prstGeom prst="rect">
            <a:avLst/>
          </a:prstGeom>
        </p:spPr>
        <p:txBody>
          <a:bodyPr lIns="0" tIns="0" rIns="0" bIns="0" rtlCol="0" anchor="t">
            <a:spAutoFit/>
          </a:bodyPr>
          <a:lstStyle/>
          <a:p>
            <a:pPr algn="l">
              <a:lnSpc>
                <a:spcPts val="12960"/>
              </a:lnSpc>
            </a:pPr>
            <a:r>
              <a:rPr lang="en-US" sz="5400" spc="-32">
                <a:solidFill>
                  <a:srgbClr val="F2F2F2"/>
                </a:solidFill>
                <a:latin typeface="TT Rounds Condensed"/>
                <a:ea typeface="TT Rounds Condensed"/>
                <a:cs typeface="TT Rounds Condensed"/>
                <a:sym typeface="TT Rounds Condensed"/>
              </a:rPr>
              <a:t>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NOT FOR SALE  ASIA PACIFIC COLLEGE  ASIA PACIFIC </a:t>
            </a:r>
          </a:p>
        </p:txBody>
      </p:sp>
      <p:sp>
        <p:nvSpPr>
          <p:cNvPr id="3" name="AutoShape 3"/>
          <p:cNvSpPr/>
          <p:nvPr/>
        </p:nvSpPr>
        <p:spPr>
          <a:xfrm rot="2700000">
            <a:off x="575464" y="2013296"/>
            <a:ext cx="26941" cy="0"/>
          </a:xfrm>
          <a:prstGeom prst="line">
            <a:avLst/>
          </a:prstGeom>
          <a:ln w="9525" cap="rnd">
            <a:solidFill>
              <a:srgbClr val="000000"/>
            </a:solidFill>
            <a:prstDash val="solid"/>
            <a:headEnd type="none" w="sm" len="sm"/>
            <a:tailEnd type="none" w="sm" len="sm"/>
          </a:ln>
        </p:spPr>
      </p:sp>
      <p:sp>
        <p:nvSpPr>
          <p:cNvPr id="4" name="AutoShape 4"/>
          <p:cNvSpPr/>
          <p:nvPr/>
        </p:nvSpPr>
        <p:spPr>
          <a:xfrm rot="5393645">
            <a:off x="-3451555" y="5143500"/>
            <a:ext cx="10306068" cy="0"/>
          </a:xfrm>
          <a:prstGeom prst="line">
            <a:avLst/>
          </a:prstGeom>
          <a:ln w="9525" cap="rnd">
            <a:solidFill>
              <a:srgbClr val="000000"/>
            </a:solidFill>
            <a:prstDash val="solid"/>
            <a:headEnd type="none" w="sm" len="sm"/>
            <a:tailEnd type="none" w="sm" len="sm"/>
          </a:ln>
        </p:spPr>
      </p:sp>
      <p:sp>
        <p:nvSpPr>
          <p:cNvPr id="5" name="Freeform 5"/>
          <p:cNvSpPr/>
          <p:nvPr/>
        </p:nvSpPr>
        <p:spPr>
          <a:xfrm>
            <a:off x="300554" y="396700"/>
            <a:ext cx="1216521" cy="1216521"/>
          </a:xfrm>
          <a:custGeom>
            <a:avLst/>
            <a:gdLst/>
            <a:ahLst/>
            <a:cxnLst/>
            <a:rect l="l" t="t" r="r" b="b"/>
            <a:pathLst>
              <a:path w="1216521" h="1216521">
                <a:moveTo>
                  <a:pt x="0" y="0"/>
                </a:moveTo>
                <a:lnTo>
                  <a:pt x="1216520" y="0"/>
                </a:lnTo>
                <a:lnTo>
                  <a:pt x="1216520" y="1216522"/>
                </a:lnTo>
                <a:lnTo>
                  <a:pt x="0" y="1216522"/>
                </a:lnTo>
                <a:lnTo>
                  <a:pt x="0" y="0"/>
                </a:lnTo>
                <a:close/>
              </a:path>
            </a:pathLst>
          </a:custGeom>
          <a:blipFill>
            <a:blip r:embed="rId3"/>
            <a:stretch>
              <a:fillRect/>
            </a:stretch>
          </a:blipFill>
        </p:spPr>
      </p:sp>
      <p:sp>
        <p:nvSpPr>
          <p:cNvPr id="6" name="Freeform 6"/>
          <p:cNvSpPr/>
          <p:nvPr/>
        </p:nvSpPr>
        <p:spPr>
          <a:xfrm>
            <a:off x="1" y="8729049"/>
            <a:ext cx="1678497" cy="1610952"/>
          </a:xfrm>
          <a:custGeom>
            <a:avLst/>
            <a:gdLst/>
            <a:ahLst/>
            <a:cxnLst/>
            <a:rect l="l" t="t" r="r" b="b"/>
            <a:pathLst>
              <a:path w="1678497" h="1610952">
                <a:moveTo>
                  <a:pt x="0" y="0"/>
                </a:moveTo>
                <a:lnTo>
                  <a:pt x="1678498" y="0"/>
                </a:lnTo>
                <a:lnTo>
                  <a:pt x="1678498" y="1610952"/>
                </a:lnTo>
                <a:lnTo>
                  <a:pt x="0" y="1610952"/>
                </a:lnTo>
                <a:lnTo>
                  <a:pt x="0" y="0"/>
                </a:lnTo>
                <a:close/>
              </a:path>
            </a:pathLst>
          </a:custGeom>
          <a:blipFill>
            <a:blip r:embed="rId4">
              <a:extLst>
                <a:ext uri="{96DAC541-7B7A-43D3-8B79-37D633B846F1}">
                  <asvg:svgBlip xmlns:asvg="http://schemas.microsoft.com/office/drawing/2016/SVG/main" r:embed="rId5"/>
                </a:ext>
              </a:extLst>
            </a:blip>
            <a:stretch>
              <a:fillRect t="-36" b="-36"/>
            </a:stretch>
          </a:blipFill>
        </p:spPr>
      </p:sp>
      <p:sp>
        <p:nvSpPr>
          <p:cNvPr id="7" name="Freeform 7"/>
          <p:cNvSpPr/>
          <p:nvPr/>
        </p:nvSpPr>
        <p:spPr>
          <a:xfrm>
            <a:off x="4255944" y="1999008"/>
            <a:ext cx="10959799" cy="8849439"/>
          </a:xfrm>
          <a:custGeom>
            <a:avLst/>
            <a:gdLst/>
            <a:ahLst/>
            <a:cxnLst/>
            <a:rect l="l" t="t" r="r" b="b"/>
            <a:pathLst>
              <a:path w="10959799" h="8849439">
                <a:moveTo>
                  <a:pt x="0" y="0"/>
                </a:moveTo>
                <a:lnTo>
                  <a:pt x="10959798" y="0"/>
                </a:lnTo>
                <a:lnTo>
                  <a:pt x="10959798" y="8849439"/>
                </a:lnTo>
                <a:lnTo>
                  <a:pt x="0" y="8849439"/>
                </a:lnTo>
                <a:lnTo>
                  <a:pt x="0" y="0"/>
                </a:lnTo>
                <a:close/>
              </a:path>
            </a:pathLst>
          </a:custGeom>
          <a:blipFill>
            <a:blip r:embed="rId6"/>
            <a:stretch>
              <a:fillRect t="-4088" b="-872"/>
            </a:stretch>
          </a:blipFill>
        </p:spPr>
      </p:sp>
      <p:sp>
        <p:nvSpPr>
          <p:cNvPr id="8" name="TextBox 8"/>
          <p:cNvSpPr txBox="1"/>
          <p:nvPr/>
        </p:nvSpPr>
        <p:spPr>
          <a:xfrm>
            <a:off x="2440983" y="1016980"/>
            <a:ext cx="14589720" cy="950595"/>
          </a:xfrm>
          <a:prstGeom prst="rect">
            <a:avLst/>
          </a:prstGeom>
        </p:spPr>
        <p:txBody>
          <a:bodyPr lIns="0" tIns="0" rIns="0" bIns="0" rtlCol="0" anchor="t">
            <a:spAutoFit/>
          </a:bodyPr>
          <a:lstStyle/>
          <a:p>
            <a:pPr algn="l">
              <a:lnSpc>
                <a:spcPts val="7290"/>
              </a:lnSpc>
            </a:pPr>
            <a:r>
              <a:rPr lang="en-US" sz="6750" b="1" spc="-41">
                <a:solidFill>
                  <a:srgbClr val="BF9000"/>
                </a:solidFill>
                <a:latin typeface="TT Rounds Condensed Bold"/>
                <a:ea typeface="TT Rounds Condensed Bold"/>
                <a:cs typeface="TT Rounds Condensed Bold"/>
                <a:sym typeface="TT Rounds Condensed Bold"/>
              </a:rPr>
              <a:t>Use Case Diagram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rot="-1560000">
            <a:off x="-1738846" y="-3398375"/>
            <a:ext cx="20329593" cy="17817465"/>
          </a:xfrm>
          <a:prstGeom prst="rect">
            <a:avLst/>
          </a:prstGeom>
        </p:spPr>
        <p:txBody>
          <a:bodyPr lIns="0" tIns="0" rIns="0" bIns="0" rtlCol="0" anchor="t">
            <a:spAutoFit/>
          </a:bodyPr>
          <a:lstStyle/>
          <a:p>
            <a:pPr algn="l">
              <a:lnSpc>
                <a:spcPts val="12960"/>
              </a:lnSpc>
            </a:pPr>
            <a:r>
              <a:rPr lang="en-US" sz="5400" spc="-32">
                <a:solidFill>
                  <a:srgbClr val="F2F2F2"/>
                </a:solidFill>
                <a:latin typeface="TT Rounds Condensed"/>
                <a:ea typeface="TT Rounds Condensed"/>
                <a:cs typeface="TT Rounds Condensed"/>
                <a:sym typeface="TT Rounds Condensed"/>
              </a:rPr>
              <a:t>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NOT FOR SALE  ASIA PACIFIC COLLEGE  ASIA PACIFIC </a:t>
            </a:r>
          </a:p>
        </p:txBody>
      </p:sp>
      <p:sp>
        <p:nvSpPr>
          <p:cNvPr id="3" name="AutoShape 3"/>
          <p:cNvSpPr/>
          <p:nvPr/>
        </p:nvSpPr>
        <p:spPr>
          <a:xfrm rot="2700000">
            <a:off x="575464" y="2013296"/>
            <a:ext cx="26941" cy="0"/>
          </a:xfrm>
          <a:prstGeom prst="line">
            <a:avLst/>
          </a:prstGeom>
          <a:ln w="9525" cap="rnd">
            <a:solidFill>
              <a:srgbClr val="000000"/>
            </a:solidFill>
            <a:prstDash val="solid"/>
            <a:headEnd type="none" w="sm" len="sm"/>
            <a:tailEnd type="none" w="sm" len="sm"/>
          </a:ln>
        </p:spPr>
      </p:sp>
      <p:sp>
        <p:nvSpPr>
          <p:cNvPr id="4" name="AutoShape 4"/>
          <p:cNvSpPr/>
          <p:nvPr/>
        </p:nvSpPr>
        <p:spPr>
          <a:xfrm rot="5393645">
            <a:off x="-3451555" y="5143500"/>
            <a:ext cx="10306068" cy="0"/>
          </a:xfrm>
          <a:prstGeom prst="line">
            <a:avLst/>
          </a:prstGeom>
          <a:ln w="9525" cap="rnd">
            <a:solidFill>
              <a:srgbClr val="000000"/>
            </a:solidFill>
            <a:prstDash val="solid"/>
            <a:headEnd type="none" w="sm" len="sm"/>
            <a:tailEnd type="none" w="sm" len="sm"/>
          </a:ln>
        </p:spPr>
      </p:sp>
      <p:sp>
        <p:nvSpPr>
          <p:cNvPr id="5" name="Freeform 5"/>
          <p:cNvSpPr/>
          <p:nvPr/>
        </p:nvSpPr>
        <p:spPr>
          <a:xfrm>
            <a:off x="300554" y="396700"/>
            <a:ext cx="1216521" cy="1216521"/>
          </a:xfrm>
          <a:custGeom>
            <a:avLst/>
            <a:gdLst/>
            <a:ahLst/>
            <a:cxnLst/>
            <a:rect l="l" t="t" r="r" b="b"/>
            <a:pathLst>
              <a:path w="1216521" h="1216521">
                <a:moveTo>
                  <a:pt x="0" y="0"/>
                </a:moveTo>
                <a:lnTo>
                  <a:pt x="1216520" y="0"/>
                </a:lnTo>
                <a:lnTo>
                  <a:pt x="1216520" y="1216522"/>
                </a:lnTo>
                <a:lnTo>
                  <a:pt x="0" y="1216522"/>
                </a:lnTo>
                <a:lnTo>
                  <a:pt x="0" y="0"/>
                </a:lnTo>
                <a:close/>
              </a:path>
            </a:pathLst>
          </a:custGeom>
          <a:blipFill>
            <a:blip r:embed="rId3"/>
            <a:stretch>
              <a:fillRect/>
            </a:stretch>
          </a:blipFill>
        </p:spPr>
      </p:sp>
      <p:sp>
        <p:nvSpPr>
          <p:cNvPr id="6" name="Freeform 6"/>
          <p:cNvSpPr/>
          <p:nvPr/>
        </p:nvSpPr>
        <p:spPr>
          <a:xfrm>
            <a:off x="1" y="8729049"/>
            <a:ext cx="1678497" cy="1610952"/>
          </a:xfrm>
          <a:custGeom>
            <a:avLst/>
            <a:gdLst/>
            <a:ahLst/>
            <a:cxnLst/>
            <a:rect l="l" t="t" r="r" b="b"/>
            <a:pathLst>
              <a:path w="1678497" h="1610952">
                <a:moveTo>
                  <a:pt x="0" y="0"/>
                </a:moveTo>
                <a:lnTo>
                  <a:pt x="1678498" y="0"/>
                </a:lnTo>
                <a:lnTo>
                  <a:pt x="1678498" y="1610952"/>
                </a:lnTo>
                <a:lnTo>
                  <a:pt x="0" y="1610952"/>
                </a:lnTo>
                <a:lnTo>
                  <a:pt x="0" y="0"/>
                </a:lnTo>
                <a:close/>
              </a:path>
            </a:pathLst>
          </a:custGeom>
          <a:blipFill>
            <a:blip r:embed="rId4">
              <a:extLst>
                <a:ext uri="{96DAC541-7B7A-43D3-8B79-37D633B846F1}">
                  <asvg:svgBlip xmlns:asvg="http://schemas.microsoft.com/office/drawing/2016/SVG/main" r:embed="rId5"/>
                </a:ext>
              </a:extLst>
            </a:blip>
            <a:stretch>
              <a:fillRect t="-36" b="-36"/>
            </a:stretch>
          </a:blipFill>
        </p:spPr>
      </p:sp>
      <p:sp>
        <p:nvSpPr>
          <p:cNvPr id="7" name="Freeform 7"/>
          <p:cNvSpPr/>
          <p:nvPr/>
        </p:nvSpPr>
        <p:spPr>
          <a:xfrm>
            <a:off x="4759616" y="2422864"/>
            <a:ext cx="8768768" cy="5441273"/>
          </a:xfrm>
          <a:custGeom>
            <a:avLst/>
            <a:gdLst/>
            <a:ahLst/>
            <a:cxnLst/>
            <a:rect l="l" t="t" r="r" b="b"/>
            <a:pathLst>
              <a:path w="8768768" h="5441273">
                <a:moveTo>
                  <a:pt x="0" y="0"/>
                </a:moveTo>
                <a:lnTo>
                  <a:pt x="8768768" y="0"/>
                </a:lnTo>
                <a:lnTo>
                  <a:pt x="8768768" y="5441272"/>
                </a:lnTo>
                <a:lnTo>
                  <a:pt x="0" y="5441272"/>
                </a:lnTo>
                <a:lnTo>
                  <a:pt x="0" y="0"/>
                </a:lnTo>
                <a:close/>
              </a:path>
            </a:pathLst>
          </a:custGeom>
          <a:blipFill>
            <a:blip r:embed="rId6"/>
            <a:stretch>
              <a:fillRect/>
            </a:stretch>
          </a:blipFill>
        </p:spPr>
      </p:sp>
      <p:sp>
        <p:nvSpPr>
          <p:cNvPr id="8" name="TextBox 8"/>
          <p:cNvSpPr txBox="1"/>
          <p:nvPr/>
        </p:nvSpPr>
        <p:spPr>
          <a:xfrm>
            <a:off x="2440983" y="1016980"/>
            <a:ext cx="14589720" cy="950595"/>
          </a:xfrm>
          <a:prstGeom prst="rect">
            <a:avLst/>
          </a:prstGeom>
        </p:spPr>
        <p:txBody>
          <a:bodyPr lIns="0" tIns="0" rIns="0" bIns="0" rtlCol="0" anchor="t">
            <a:spAutoFit/>
          </a:bodyPr>
          <a:lstStyle/>
          <a:p>
            <a:pPr algn="l">
              <a:lnSpc>
                <a:spcPts val="7290"/>
              </a:lnSpc>
            </a:pPr>
            <a:r>
              <a:rPr lang="en-US" sz="6750" b="1" spc="-41">
                <a:solidFill>
                  <a:srgbClr val="BF9000"/>
                </a:solidFill>
                <a:latin typeface="TT Rounds Condensed Bold"/>
                <a:ea typeface="TT Rounds Condensed Bold"/>
                <a:cs typeface="TT Rounds Condensed Bold"/>
                <a:sym typeface="TT Rounds Condensed Bold"/>
              </a:rPr>
              <a:t>Use Case Full Description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rot="-1560000">
            <a:off x="-1738846" y="-3398375"/>
            <a:ext cx="20329593" cy="17817465"/>
          </a:xfrm>
          <a:prstGeom prst="rect">
            <a:avLst/>
          </a:prstGeom>
        </p:spPr>
        <p:txBody>
          <a:bodyPr lIns="0" tIns="0" rIns="0" bIns="0" rtlCol="0" anchor="t">
            <a:spAutoFit/>
          </a:bodyPr>
          <a:lstStyle/>
          <a:p>
            <a:pPr algn="l">
              <a:lnSpc>
                <a:spcPts val="12960"/>
              </a:lnSpc>
            </a:pPr>
            <a:r>
              <a:rPr lang="en-US" sz="5400" spc="-32">
                <a:solidFill>
                  <a:srgbClr val="F2F2F2"/>
                </a:solidFill>
                <a:latin typeface="TT Rounds Condensed"/>
                <a:ea typeface="TT Rounds Condensed"/>
                <a:cs typeface="TT Rounds Condensed"/>
                <a:sym typeface="TT Rounds Condensed"/>
              </a:rPr>
              <a:t>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NOT FOR SALE  ASIA PACIFIC COLLEGE  ASIA PACIFIC </a:t>
            </a:r>
          </a:p>
        </p:txBody>
      </p:sp>
      <p:sp>
        <p:nvSpPr>
          <p:cNvPr id="3" name="AutoShape 3"/>
          <p:cNvSpPr/>
          <p:nvPr/>
        </p:nvSpPr>
        <p:spPr>
          <a:xfrm rot="2700000">
            <a:off x="575464" y="2013296"/>
            <a:ext cx="26941" cy="0"/>
          </a:xfrm>
          <a:prstGeom prst="line">
            <a:avLst/>
          </a:prstGeom>
          <a:ln w="9525" cap="rnd">
            <a:solidFill>
              <a:srgbClr val="000000"/>
            </a:solidFill>
            <a:prstDash val="solid"/>
            <a:headEnd type="none" w="sm" len="sm"/>
            <a:tailEnd type="none" w="sm" len="sm"/>
          </a:ln>
        </p:spPr>
      </p:sp>
      <p:sp>
        <p:nvSpPr>
          <p:cNvPr id="4" name="AutoShape 4"/>
          <p:cNvSpPr/>
          <p:nvPr/>
        </p:nvSpPr>
        <p:spPr>
          <a:xfrm rot="5393645">
            <a:off x="-3451555" y="5143500"/>
            <a:ext cx="10306068" cy="0"/>
          </a:xfrm>
          <a:prstGeom prst="line">
            <a:avLst/>
          </a:prstGeom>
          <a:ln w="9525" cap="rnd">
            <a:solidFill>
              <a:srgbClr val="000000"/>
            </a:solidFill>
            <a:prstDash val="solid"/>
            <a:headEnd type="none" w="sm" len="sm"/>
            <a:tailEnd type="none" w="sm" len="sm"/>
          </a:ln>
        </p:spPr>
      </p:sp>
      <p:sp>
        <p:nvSpPr>
          <p:cNvPr id="5" name="Freeform 5"/>
          <p:cNvSpPr/>
          <p:nvPr/>
        </p:nvSpPr>
        <p:spPr>
          <a:xfrm>
            <a:off x="300554" y="396700"/>
            <a:ext cx="1216521" cy="1216521"/>
          </a:xfrm>
          <a:custGeom>
            <a:avLst/>
            <a:gdLst/>
            <a:ahLst/>
            <a:cxnLst/>
            <a:rect l="l" t="t" r="r" b="b"/>
            <a:pathLst>
              <a:path w="1216521" h="1216521">
                <a:moveTo>
                  <a:pt x="0" y="0"/>
                </a:moveTo>
                <a:lnTo>
                  <a:pt x="1216520" y="0"/>
                </a:lnTo>
                <a:lnTo>
                  <a:pt x="1216520" y="1216522"/>
                </a:lnTo>
                <a:lnTo>
                  <a:pt x="0" y="1216522"/>
                </a:lnTo>
                <a:lnTo>
                  <a:pt x="0" y="0"/>
                </a:lnTo>
                <a:close/>
              </a:path>
            </a:pathLst>
          </a:custGeom>
          <a:blipFill>
            <a:blip r:embed="rId3"/>
            <a:stretch>
              <a:fillRect/>
            </a:stretch>
          </a:blipFill>
        </p:spPr>
      </p:sp>
      <p:sp>
        <p:nvSpPr>
          <p:cNvPr id="6" name="Freeform 6"/>
          <p:cNvSpPr/>
          <p:nvPr/>
        </p:nvSpPr>
        <p:spPr>
          <a:xfrm>
            <a:off x="1" y="8729049"/>
            <a:ext cx="1678497" cy="1610952"/>
          </a:xfrm>
          <a:custGeom>
            <a:avLst/>
            <a:gdLst/>
            <a:ahLst/>
            <a:cxnLst/>
            <a:rect l="l" t="t" r="r" b="b"/>
            <a:pathLst>
              <a:path w="1678497" h="1610952">
                <a:moveTo>
                  <a:pt x="0" y="0"/>
                </a:moveTo>
                <a:lnTo>
                  <a:pt x="1678498" y="0"/>
                </a:lnTo>
                <a:lnTo>
                  <a:pt x="1678498" y="1610952"/>
                </a:lnTo>
                <a:lnTo>
                  <a:pt x="0" y="1610952"/>
                </a:lnTo>
                <a:lnTo>
                  <a:pt x="0" y="0"/>
                </a:lnTo>
                <a:close/>
              </a:path>
            </a:pathLst>
          </a:custGeom>
          <a:blipFill>
            <a:blip r:embed="rId4">
              <a:extLst>
                <a:ext uri="{96DAC541-7B7A-43D3-8B79-37D633B846F1}">
                  <asvg:svgBlip xmlns:asvg="http://schemas.microsoft.com/office/drawing/2016/SVG/main" r:embed="rId5"/>
                </a:ext>
              </a:extLst>
            </a:blip>
            <a:stretch>
              <a:fillRect t="-36" b="-36"/>
            </a:stretch>
          </a:blipFill>
        </p:spPr>
      </p:sp>
      <p:sp>
        <p:nvSpPr>
          <p:cNvPr id="7" name="Freeform 7"/>
          <p:cNvSpPr/>
          <p:nvPr/>
        </p:nvSpPr>
        <p:spPr>
          <a:xfrm>
            <a:off x="1936135" y="3235034"/>
            <a:ext cx="8481052" cy="5494015"/>
          </a:xfrm>
          <a:custGeom>
            <a:avLst/>
            <a:gdLst/>
            <a:ahLst/>
            <a:cxnLst/>
            <a:rect l="l" t="t" r="r" b="b"/>
            <a:pathLst>
              <a:path w="8481052" h="5494015">
                <a:moveTo>
                  <a:pt x="0" y="0"/>
                </a:moveTo>
                <a:lnTo>
                  <a:pt x="8481051" y="0"/>
                </a:lnTo>
                <a:lnTo>
                  <a:pt x="8481051" y="5494015"/>
                </a:lnTo>
                <a:lnTo>
                  <a:pt x="0" y="5494015"/>
                </a:lnTo>
                <a:lnTo>
                  <a:pt x="0" y="0"/>
                </a:lnTo>
                <a:close/>
              </a:path>
            </a:pathLst>
          </a:custGeom>
          <a:blipFill>
            <a:blip r:embed="rId6"/>
            <a:stretch>
              <a:fillRect/>
            </a:stretch>
          </a:blipFill>
        </p:spPr>
      </p:sp>
      <p:sp>
        <p:nvSpPr>
          <p:cNvPr id="8" name="Freeform 8"/>
          <p:cNvSpPr/>
          <p:nvPr/>
        </p:nvSpPr>
        <p:spPr>
          <a:xfrm>
            <a:off x="10674361" y="3038461"/>
            <a:ext cx="6621745" cy="5887162"/>
          </a:xfrm>
          <a:custGeom>
            <a:avLst/>
            <a:gdLst/>
            <a:ahLst/>
            <a:cxnLst/>
            <a:rect l="l" t="t" r="r" b="b"/>
            <a:pathLst>
              <a:path w="6621745" h="5887162">
                <a:moveTo>
                  <a:pt x="0" y="0"/>
                </a:moveTo>
                <a:lnTo>
                  <a:pt x="6621745" y="0"/>
                </a:lnTo>
                <a:lnTo>
                  <a:pt x="6621745" y="5887161"/>
                </a:lnTo>
                <a:lnTo>
                  <a:pt x="0" y="5887161"/>
                </a:lnTo>
                <a:lnTo>
                  <a:pt x="0" y="0"/>
                </a:lnTo>
                <a:close/>
              </a:path>
            </a:pathLst>
          </a:custGeom>
          <a:blipFill>
            <a:blip r:embed="rId7"/>
            <a:stretch>
              <a:fillRect/>
            </a:stretch>
          </a:blipFill>
        </p:spPr>
      </p:sp>
      <p:sp>
        <p:nvSpPr>
          <p:cNvPr id="9" name="TextBox 9"/>
          <p:cNvSpPr txBox="1"/>
          <p:nvPr/>
        </p:nvSpPr>
        <p:spPr>
          <a:xfrm>
            <a:off x="2440983" y="1016980"/>
            <a:ext cx="14589720" cy="950595"/>
          </a:xfrm>
          <a:prstGeom prst="rect">
            <a:avLst/>
          </a:prstGeom>
        </p:spPr>
        <p:txBody>
          <a:bodyPr lIns="0" tIns="0" rIns="0" bIns="0" rtlCol="0" anchor="t">
            <a:spAutoFit/>
          </a:bodyPr>
          <a:lstStyle/>
          <a:p>
            <a:pPr algn="l">
              <a:lnSpc>
                <a:spcPts val="7290"/>
              </a:lnSpc>
            </a:pPr>
            <a:r>
              <a:rPr lang="en-US" sz="6750" b="1" spc="-41">
                <a:solidFill>
                  <a:srgbClr val="BF9000"/>
                </a:solidFill>
                <a:latin typeface="TT Rounds Condensed Bold"/>
                <a:ea typeface="TT Rounds Condensed Bold"/>
                <a:cs typeface="TT Rounds Condensed Bold"/>
                <a:sym typeface="TT Rounds Condensed Bold"/>
              </a:rPr>
              <a:t>Use Case Full Description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rot="-1560000">
            <a:off x="-1738846" y="-3398375"/>
            <a:ext cx="20329593" cy="17817465"/>
          </a:xfrm>
          <a:prstGeom prst="rect">
            <a:avLst/>
          </a:prstGeom>
        </p:spPr>
        <p:txBody>
          <a:bodyPr lIns="0" tIns="0" rIns="0" bIns="0" rtlCol="0" anchor="t">
            <a:spAutoFit/>
          </a:bodyPr>
          <a:lstStyle/>
          <a:p>
            <a:pPr algn="l">
              <a:lnSpc>
                <a:spcPts val="12960"/>
              </a:lnSpc>
            </a:pPr>
            <a:r>
              <a:rPr lang="en-US" sz="5400" spc="-32">
                <a:solidFill>
                  <a:srgbClr val="F2F2F2"/>
                </a:solidFill>
                <a:latin typeface="TT Rounds Condensed"/>
                <a:ea typeface="TT Rounds Condensed"/>
                <a:cs typeface="TT Rounds Condensed"/>
                <a:sym typeface="TT Rounds Condensed"/>
              </a:rPr>
              <a:t>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NOT FOR SALE  ASIA PACIFIC COLLEGE  ASIA PACIFIC </a:t>
            </a:r>
          </a:p>
        </p:txBody>
      </p:sp>
      <p:sp>
        <p:nvSpPr>
          <p:cNvPr id="3" name="AutoShape 3"/>
          <p:cNvSpPr/>
          <p:nvPr/>
        </p:nvSpPr>
        <p:spPr>
          <a:xfrm rot="2700000">
            <a:off x="575464" y="2013296"/>
            <a:ext cx="26941" cy="0"/>
          </a:xfrm>
          <a:prstGeom prst="line">
            <a:avLst/>
          </a:prstGeom>
          <a:ln w="9525" cap="rnd">
            <a:solidFill>
              <a:srgbClr val="000000"/>
            </a:solidFill>
            <a:prstDash val="solid"/>
            <a:headEnd type="none" w="sm" len="sm"/>
            <a:tailEnd type="none" w="sm" len="sm"/>
          </a:ln>
        </p:spPr>
      </p:sp>
      <p:sp>
        <p:nvSpPr>
          <p:cNvPr id="4" name="AutoShape 4"/>
          <p:cNvSpPr/>
          <p:nvPr/>
        </p:nvSpPr>
        <p:spPr>
          <a:xfrm rot="5393645">
            <a:off x="-3451555" y="5143500"/>
            <a:ext cx="10306068" cy="0"/>
          </a:xfrm>
          <a:prstGeom prst="line">
            <a:avLst/>
          </a:prstGeom>
          <a:ln w="9525" cap="rnd">
            <a:solidFill>
              <a:srgbClr val="000000"/>
            </a:solidFill>
            <a:prstDash val="solid"/>
            <a:headEnd type="none" w="sm" len="sm"/>
            <a:tailEnd type="none" w="sm" len="sm"/>
          </a:ln>
        </p:spPr>
      </p:sp>
      <p:sp>
        <p:nvSpPr>
          <p:cNvPr id="5" name="Freeform 5"/>
          <p:cNvSpPr/>
          <p:nvPr/>
        </p:nvSpPr>
        <p:spPr>
          <a:xfrm>
            <a:off x="300554" y="396700"/>
            <a:ext cx="1216521" cy="1216521"/>
          </a:xfrm>
          <a:custGeom>
            <a:avLst/>
            <a:gdLst/>
            <a:ahLst/>
            <a:cxnLst/>
            <a:rect l="l" t="t" r="r" b="b"/>
            <a:pathLst>
              <a:path w="1216521" h="1216521">
                <a:moveTo>
                  <a:pt x="0" y="0"/>
                </a:moveTo>
                <a:lnTo>
                  <a:pt x="1216520" y="0"/>
                </a:lnTo>
                <a:lnTo>
                  <a:pt x="1216520" y="1216522"/>
                </a:lnTo>
                <a:lnTo>
                  <a:pt x="0" y="1216522"/>
                </a:lnTo>
                <a:lnTo>
                  <a:pt x="0" y="0"/>
                </a:lnTo>
                <a:close/>
              </a:path>
            </a:pathLst>
          </a:custGeom>
          <a:blipFill>
            <a:blip r:embed="rId3"/>
            <a:stretch>
              <a:fillRect/>
            </a:stretch>
          </a:blipFill>
        </p:spPr>
      </p:sp>
      <p:sp>
        <p:nvSpPr>
          <p:cNvPr id="6" name="Freeform 6"/>
          <p:cNvSpPr/>
          <p:nvPr/>
        </p:nvSpPr>
        <p:spPr>
          <a:xfrm>
            <a:off x="1" y="8729049"/>
            <a:ext cx="1678497" cy="1610952"/>
          </a:xfrm>
          <a:custGeom>
            <a:avLst/>
            <a:gdLst/>
            <a:ahLst/>
            <a:cxnLst/>
            <a:rect l="l" t="t" r="r" b="b"/>
            <a:pathLst>
              <a:path w="1678497" h="1610952">
                <a:moveTo>
                  <a:pt x="0" y="0"/>
                </a:moveTo>
                <a:lnTo>
                  <a:pt x="1678498" y="0"/>
                </a:lnTo>
                <a:lnTo>
                  <a:pt x="1678498" y="1610952"/>
                </a:lnTo>
                <a:lnTo>
                  <a:pt x="0" y="1610952"/>
                </a:lnTo>
                <a:lnTo>
                  <a:pt x="0" y="0"/>
                </a:lnTo>
                <a:close/>
              </a:path>
            </a:pathLst>
          </a:custGeom>
          <a:blipFill>
            <a:blip r:embed="rId4">
              <a:extLst>
                <a:ext uri="{96DAC541-7B7A-43D3-8B79-37D633B846F1}">
                  <asvg:svgBlip xmlns:asvg="http://schemas.microsoft.com/office/drawing/2016/SVG/main" r:embed="rId5"/>
                </a:ext>
              </a:extLst>
            </a:blip>
            <a:stretch>
              <a:fillRect t="-36" b="-36"/>
            </a:stretch>
          </a:blipFill>
        </p:spPr>
      </p:sp>
      <p:sp>
        <p:nvSpPr>
          <p:cNvPr id="7" name="Freeform 7"/>
          <p:cNvSpPr/>
          <p:nvPr/>
        </p:nvSpPr>
        <p:spPr>
          <a:xfrm>
            <a:off x="2262981" y="2477156"/>
            <a:ext cx="7054275" cy="6251893"/>
          </a:xfrm>
          <a:custGeom>
            <a:avLst/>
            <a:gdLst/>
            <a:ahLst/>
            <a:cxnLst/>
            <a:rect l="l" t="t" r="r" b="b"/>
            <a:pathLst>
              <a:path w="7054275" h="6251893">
                <a:moveTo>
                  <a:pt x="0" y="0"/>
                </a:moveTo>
                <a:lnTo>
                  <a:pt x="7054275" y="0"/>
                </a:lnTo>
                <a:lnTo>
                  <a:pt x="7054275" y="6251893"/>
                </a:lnTo>
                <a:lnTo>
                  <a:pt x="0" y="6251893"/>
                </a:lnTo>
                <a:lnTo>
                  <a:pt x="0" y="0"/>
                </a:lnTo>
                <a:close/>
              </a:path>
            </a:pathLst>
          </a:custGeom>
          <a:blipFill>
            <a:blip r:embed="rId6"/>
            <a:stretch>
              <a:fillRect/>
            </a:stretch>
          </a:blipFill>
        </p:spPr>
      </p:sp>
      <p:sp>
        <p:nvSpPr>
          <p:cNvPr id="8" name="Freeform 8"/>
          <p:cNvSpPr/>
          <p:nvPr/>
        </p:nvSpPr>
        <p:spPr>
          <a:xfrm>
            <a:off x="9424994" y="2953021"/>
            <a:ext cx="8777281" cy="5499688"/>
          </a:xfrm>
          <a:custGeom>
            <a:avLst/>
            <a:gdLst/>
            <a:ahLst/>
            <a:cxnLst/>
            <a:rect l="l" t="t" r="r" b="b"/>
            <a:pathLst>
              <a:path w="8777281" h="5499688">
                <a:moveTo>
                  <a:pt x="0" y="0"/>
                </a:moveTo>
                <a:lnTo>
                  <a:pt x="8777281" y="0"/>
                </a:lnTo>
                <a:lnTo>
                  <a:pt x="8777281" y="5499688"/>
                </a:lnTo>
                <a:lnTo>
                  <a:pt x="0" y="5499688"/>
                </a:lnTo>
                <a:lnTo>
                  <a:pt x="0" y="0"/>
                </a:lnTo>
                <a:close/>
              </a:path>
            </a:pathLst>
          </a:custGeom>
          <a:blipFill>
            <a:blip r:embed="rId7"/>
            <a:stretch>
              <a:fillRect/>
            </a:stretch>
          </a:blipFill>
        </p:spPr>
      </p:sp>
      <p:sp>
        <p:nvSpPr>
          <p:cNvPr id="9" name="TextBox 9"/>
          <p:cNvSpPr txBox="1"/>
          <p:nvPr/>
        </p:nvSpPr>
        <p:spPr>
          <a:xfrm>
            <a:off x="2440983" y="1016980"/>
            <a:ext cx="14589720" cy="950595"/>
          </a:xfrm>
          <a:prstGeom prst="rect">
            <a:avLst/>
          </a:prstGeom>
        </p:spPr>
        <p:txBody>
          <a:bodyPr lIns="0" tIns="0" rIns="0" bIns="0" rtlCol="0" anchor="t">
            <a:spAutoFit/>
          </a:bodyPr>
          <a:lstStyle/>
          <a:p>
            <a:pPr algn="l">
              <a:lnSpc>
                <a:spcPts val="7290"/>
              </a:lnSpc>
            </a:pPr>
            <a:r>
              <a:rPr lang="en-US" sz="6750" b="1" spc="-41">
                <a:solidFill>
                  <a:srgbClr val="BF9000"/>
                </a:solidFill>
                <a:latin typeface="TT Rounds Condensed Bold"/>
                <a:ea typeface="TT Rounds Condensed Bold"/>
                <a:cs typeface="TT Rounds Condensed Bold"/>
                <a:sym typeface="TT Rounds Condensed Bold"/>
              </a:rPr>
              <a:t>Use Case Full Description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rot="-1560000">
            <a:off x="-1738846" y="-3398375"/>
            <a:ext cx="20329593" cy="17817465"/>
          </a:xfrm>
          <a:prstGeom prst="rect">
            <a:avLst/>
          </a:prstGeom>
        </p:spPr>
        <p:txBody>
          <a:bodyPr lIns="0" tIns="0" rIns="0" bIns="0" rtlCol="0" anchor="t">
            <a:spAutoFit/>
          </a:bodyPr>
          <a:lstStyle/>
          <a:p>
            <a:pPr algn="l">
              <a:lnSpc>
                <a:spcPts val="12960"/>
              </a:lnSpc>
            </a:pPr>
            <a:r>
              <a:rPr lang="en-US" sz="5400" spc="-32">
                <a:solidFill>
                  <a:srgbClr val="F2F2F2"/>
                </a:solidFill>
                <a:latin typeface="TT Rounds Condensed"/>
                <a:ea typeface="TT Rounds Condensed"/>
                <a:cs typeface="TT Rounds Condensed"/>
                <a:sym typeface="TT Rounds Condensed"/>
              </a:rPr>
              <a:t>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ASIA PACIFIC COLLEGE	  NOT FOR SALE  ASIA PACIFIC COLLEGE  ASIA PACIFIC COLLEGE	ASIA PACIFIC COLLEGE	 ASIA PACIFIC COLLEGE  ASIA PACIFIC COLLEGE  NOT FOR SALE  ASIA PACIFIC COLLEGE 	ASIA PACIFIC COLLEGE  ASIA PACIFIC COLLEGE  ASIA PACIFIC COLLEGE  ASIA PACIFIC COLLEGE   NOT FOR SALE  ASIA PACIFIC COLLEGE  ASIA PACIFIC </a:t>
            </a:r>
          </a:p>
        </p:txBody>
      </p:sp>
      <p:sp>
        <p:nvSpPr>
          <p:cNvPr id="3" name="AutoShape 3"/>
          <p:cNvSpPr/>
          <p:nvPr/>
        </p:nvSpPr>
        <p:spPr>
          <a:xfrm rot="2700000">
            <a:off x="575464" y="2013296"/>
            <a:ext cx="26941" cy="0"/>
          </a:xfrm>
          <a:prstGeom prst="line">
            <a:avLst/>
          </a:prstGeom>
          <a:ln w="9525" cap="rnd">
            <a:solidFill>
              <a:srgbClr val="000000"/>
            </a:solidFill>
            <a:prstDash val="solid"/>
            <a:headEnd type="none" w="sm" len="sm"/>
            <a:tailEnd type="none" w="sm" len="sm"/>
          </a:ln>
        </p:spPr>
      </p:sp>
      <p:sp>
        <p:nvSpPr>
          <p:cNvPr id="4" name="AutoShape 4"/>
          <p:cNvSpPr/>
          <p:nvPr/>
        </p:nvSpPr>
        <p:spPr>
          <a:xfrm rot="5393645">
            <a:off x="-3451555" y="5143500"/>
            <a:ext cx="10306068" cy="0"/>
          </a:xfrm>
          <a:prstGeom prst="line">
            <a:avLst/>
          </a:prstGeom>
          <a:ln w="9525" cap="rnd">
            <a:solidFill>
              <a:srgbClr val="000000"/>
            </a:solidFill>
            <a:prstDash val="solid"/>
            <a:headEnd type="none" w="sm" len="sm"/>
            <a:tailEnd type="none" w="sm" len="sm"/>
          </a:ln>
        </p:spPr>
      </p:sp>
      <p:sp>
        <p:nvSpPr>
          <p:cNvPr id="5" name="Freeform 5"/>
          <p:cNvSpPr/>
          <p:nvPr/>
        </p:nvSpPr>
        <p:spPr>
          <a:xfrm>
            <a:off x="300554" y="396700"/>
            <a:ext cx="1216521" cy="1216521"/>
          </a:xfrm>
          <a:custGeom>
            <a:avLst/>
            <a:gdLst/>
            <a:ahLst/>
            <a:cxnLst/>
            <a:rect l="l" t="t" r="r" b="b"/>
            <a:pathLst>
              <a:path w="1216521" h="1216521">
                <a:moveTo>
                  <a:pt x="0" y="0"/>
                </a:moveTo>
                <a:lnTo>
                  <a:pt x="1216520" y="0"/>
                </a:lnTo>
                <a:lnTo>
                  <a:pt x="1216520" y="1216522"/>
                </a:lnTo>
                <a:lnTo>
                  <a:pt x="0" y="1216522"/>
                </a:lnTo>
                <a:lnTo>
                  <a:pt x="0" y="0"/>
                </a:lnTo>
                <a:close/>
              </a:path>
            </a:pathLst>
          </a:custGeom>
          <a:blipFill>
            <a:blip r:embed="rId3"/>
            <a:stretch>
              <a:fillRect/>
            </a:stretch>
          </a:blipFill>
        </p:spPr>
      </p:sp>
      <p:sp>
        <p:nvSpPr>
          <p:cNvPr id="6" name="Freeform 6"/>
          <p:cNvSpPr/>
          <p:nvPr/>
        </p:nvSpPr>
        <p:spPr>
          <a:xfrm>
            <a:off x="1" y="8729049"/>
            <a:ext cx="1678497" cy="1610952"/>
          </a:xfrm>
          <a:custGeom>
            <a:avLst/>
            <a:gdLst/>
            <a:ahLst/>
            <a:cxnLst/>
            <a:rect l="l" t="t" r="r" b="b"/>
            <a:pathLst>
              <a:path w="1678497" h="1610952">
                <a:moveTo>
                  <a:pt x="0" y="0"/>
                </a:moveTo>
                <a:lnTo>
                  <a:pt x="1678498" y="0"/>
                </a:lnTo>
                <a:lnTo>
                  <a:pt x="1678498" y="1610952"/>
                </a:lnTo>
                <a:lnTo>
                  <a:pt x="0" y="1610952"/>
                </a:lnTo>
                <a:lnTo>
                  <a:pt x="0" y="0"/>
                </a:lnTo>
                <a:close/>
              </a:path>
            </a:pathLst>
          </a:custGeom>
          <a:blipFill>
            <a:blip r:embed="rId4">
              <a:extLst>
                <a:ext uri="{96DAC541-7B7A-43D3-8B79-37D633B846F1}">
                  <asvg:svgBlip xmlns:asvg="http://schemas.microsoft.com/office/drawing/2016/SVG/main" r:embed="rId5"/>
                </a:ext>
              </a:extLst>
            </a:blip>
            <a:stretch>
              <a:fillRect t="-36" b="-36"/>
            </a:stretch>
          </a:blipFill>
        </p:spPr>
      </p:sp>
      <p:sp>
        <p:nvSpPr>
          <p:cNvPr id="7" name="Freeform 7"/>
          <p:cNvSpPr/>
          <p:nvPr/>
        </p:nvSpPr>
        <p:spPr>
          <a:xfrm>
            <a:off x="2262981" y="2477156"/>
            <a:ext cx="7054275" cy="6251893"/>
          </a:xfrm>
          <a:custGeom>
            <a:avLst/>
            <a:gdLst/>
            <a:ahLst/>
            <a:cxnLst/>
            <a:rect l="l" t="t" r="r" b="b"/>
            <a:pathLst>
              <a:path w="7054275" h="6251893">
                <a:moveTo>
                  <a:pt x="0" y="0"/>
                </a:moveTo>
                <a:lnTo>
                  <a:pt x="7054275" y="0"/>
                </a:lnTo>
                <a:lnTo>
                  <a:pt x="7054275" y="6251893"/>
                </a:lnTo>
                <a:lnTo>
                  <a:pt x="0" y="6251893"/>
                </a:lnTo>
                <a:lnTo>
                  <a:pt x="0" y="0"/>
                </a:lnTo>
                <a:close/>
              </a:path>
            </a:pathLst>
          </a:custGeom>
          <a:blipFill>
            <a:blip r:embed="rId6"/>
            <a:stretch>
              <a:fillRect/>
            </a:stretch>
          </a:blipFill>
        </p:spPr>
      </p:sp>
      <p:sp>
        <p:nvSpPr>
          <p:cNvPr id="8" name="Freeform 8"/>
          <p:cNvSpPr/>
          <p:nvPr/>
        </p:nvSpPr>
        <p:spPr>
          <a:xfrm>
            <a:off x="9424994" y="2953021"/>
            <a:ext cx="8777281" cy="5499688"/>
          </a:xfrm>
          <a:custGeom>
            <a:avLst/>
            <a:gdLst/>
            <a:ahLst/>
            <a:cxnLst/>
            <a:rect l="l" t="t" r="r" b="b"/>
            <a:pathLst>
              <a:path w="8777281" h="5499688">
                <a:moveTo>
                  <a:pt x="0" y="0"/>
                </a:moveTo>
                <a:lnTo>
                  <a:pt x="8777281" y="0"/>
                </a:lnTo>
                <a:lnTo>
                  <a:pt x="8777281" y="5499688"/>
                </a:lnTo>
                <a:lnTo>
                  <a:pt x="0" y="5499688"/>
                </a:lnTo>
                <a:lnTo>
                  <a:pt x="0" y="0"/>
                </a:lnTo>
                <a:close/>
              </a:path>
            </a:pathLst>
          </a:custGeom>
          <a:blipFill>
            <a:blip r:embed="rId7"/>
            <a:stretch>
              <a:fillRect/>
            </a:stretch>
          </a:blipFill>
        </p:spPr>
      </p:sp>
      <p:sp>
        <p:nvSpPr>
          <p:cNvPr id="9" name="TextBox 9"/>
          <p:cNvSpPr txBox="1"/>
          <p:nvPr/>
        </p:nvSpPr>
        <p:spPr>
          <a:xfrm>
            <a:off x="2440983" y="1016980"/>
            <a:ext cx="14589720" cy="950595"/>
          </a:xfrm>
          <a:prstGeom prst="rect">
            <a:avLst/>
          </a:prstGeom>
        </p:spPr>
        <p:txBody>
          <a:bodyPr lIns="0" tIns="0" rIns="0" bIns="0" rtlCol="0" anchor="t">
            <a:spAutoFit/>
          </a:bodyPr>
          <a:lstStyle/>
          <a:p>
            <a:pPr algn="l">
              <a:lnSpc>
                <a:spcPts val="7290"/>
              </a:lnSpc>
            </a:pPr>
            <a:r>
              <a:rPr lang="en-US" sz="6750" b="1" spc="-41">
                <a:solidFill>
                  <a:srgbClr val="BF9000"/>
                </a:solidFill>
                <a:latin typeface="TT Rounds Condensed Bold"/>
                <a:ea typeface="TT Rounds Condensed Bold"/>
                <a:cs typeface="TT Rounds Condensed Bold"/>
                <a:sym typeface="TT Rounds Condensed Bold"/>
              </a:rPr>
              <a:t>Use Case Full Description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BC724FBAE9B540B98E77770ADA3A97" ma:contentTypeVersion="8" ma:contentTypeDescription="Create a new document." ma:contentTypeScope="" ma:versionID="c5c6c737496af5ceee92de3d2026b41d">
  <xsd:schema xmlns:xsd="http://www.w3.org/2001/XMLSchema" xmlns:xs="http://www.w3.org/2001/XMLSchema" xmlns:p="http://schemas.microsoft.com/office/2006/metadata/properties" xmlns:ns2="1e4c51fa-8375-4628-a162-f074ba073a57" targetNamespace="http://schemas.microsoft.com/office/2006/metadata/properties" ma:root="true" ma:fieldsID="f0752051a7aa2130b4176581b63cd54e" ns2:_="">
    <xsd:import namespace="1e4c51fa-8375-4628-a162-f074ba073a5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4c51fa-8375-4628-a162-f074ba073a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163BD8-86F3-40E1-B606-68E79B0DAED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626C782-47F1-430E-93A7-858A3B2804E4}">
  <ds:schemaRefs>
    <ds:schemaRef ds:uri="http://schemas.microsoft.com/sharepoint/v3/contenttype/forms"/>
  </ds:schemaRefs>
</ds:datastoreItem>
</file>

<file path=customXml/itemProps3.xml><?xml version="1.0" encoding="utf-8"?>
<ds:datastoreItem xmlns:ds="http://schemas.openxmlformats.org/officeDocument/2006/customXml" ds:itemID="{750E500F-D5BD-46A5-BE9A-69270964C1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4c51fa-8375-4628-a162-f074ba073a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17</Slides>
  <Notes>16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MMD2K Midterms Presentation</dc:title>
  <cp:revision>25</cp:revision>
  <dcterms:created xsi:type="dcterms:W3CDTF">2006-08-16T00:00:00Z</dcterms:created>
  <dcterms:modified xsi:type="dcterms:W3CDTF">2025-01-15T03:15:40Z</dcterms:modified>
  <dc:identifier>DAGcLdn-_Js</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0x010100AABC724FBAE9B540B98E77770ADA3A97</vt:lpwstr>
  </property>
</Properties>
</file>