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Public Sans Bold" charset="1" panose="00000000000000000000"/>
      <p:regular r:id="rId29"/>
    </p:embeddedFont>
    <p:embeddedFont>
      <p:font typeface="Public Sans" charset="1" panose="000000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116690"/>
            <a:ext cx="16230600" cy="1717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99"/>
              </a:lnSpc>
              <a:spcBef>
                <a:spcPct val="0"/>
              </a:spcBef>
            </a:pPr>
            <a:r>
              <a:rPr lang="en-US" b="true" sz="9999">
                <a:solidFill>
                  <a:srgbClr val="0E085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QUARTIZE 🐐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10104120"/>
          <a:ext cx="16230600" cy="19800189"/>
        </p:xfrm>
        <a:graphic>
          <a:graphicData uri="http://schemas.openxmlformats.org/drawingml/2006/table">
            <a:tbl>
              <a:tblPr/>
              <a:tblGrid>
                <a:gridCol w="5067848"/>
                <a:gridCol w="11162752"/>
              </a:tblGrid>
              <a:tr h="10588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Primary Actor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User (Patient, Parent/Guardian, Therapist, Admin)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159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Include use cases:</a:t>
                      </a: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User Registration (UC 01A) and User Login (UC 01B)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Preconditions: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The System is online and accessible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27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Postconditions: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Success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: The user is successfully authenticated, either by creating a new account or logging into an existing account.</a:t>
                      </a: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Failure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: The user receives an appropriate error message (e.g., invalid credentials, duplicate email) and is not granted access to the system.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995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Triggers: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·The user is accessing the system and either needs to create an account (register) or log in to an existing account.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556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Special Requirements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·The system should support secure authentication (e.g., password encryption, multi-factor authentication if needed).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·The system must handle forgotten passwords and email verification efficiently to avoid authentication delays.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16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Assumptions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·Users have access to a valid email address and internet access to complete the registration process and or login.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0" y="0"/>
            <a:ext cx="18288000" cy="1519760"/>
            <a:chOff x="0" y="0"/>
            <a:chExt cx="4816593" cy="4002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400266"/>
            </a:xfrm>
            <a:custGeom>
              <a:avLst/>
              <a:gdLst/>
              <a:ahLst/>
              <a:cxnLst/>
              <a:rect r="r" b="b" t="t" l="l"/>
              <a:pathLst>
                <a:path h="40026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0266"/>
                  </a:lnTo>
                  <a:lnTo>
                    <a:pt x="0" y="400266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16593" cy="457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9742609" y="3789913"/>
            <a:ext cx="18288000" cy="1613703"/>
            <a:chOff x="0" y="0"/>
            <a:chExt cx="4816593" cy="4250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425008"/>
            </a:xfrm>
            <a:custGeom>
              <a:avLst/>
              <a:gdLst/>
              <a:ahLst/>
              <a:cxnLst/>
              <a:rect r="r" b="b" t="t" l="l"/>
              <a:pathLst>
                <a:path h="42500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25008"/>
                  </a:lnTo>
                  <a:lnTo>
                    <a:pt x="0" y="425008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4816593" cy="482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2400" y="9743516"/>
            <a:ext cx="18288000" cy="695884"/>
            <a:chOff x="0" y="0"/>
            <a:chExt cx="4816593" cy="1832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6592" cy="183278"/>
            </a:xfrm>
            <a:custGeom>
              <a:avLst/>
              <a:gdLst/>
              <a:ahLst/>
              <a:cxnLst/>
              <a:rect r="r" b="b" t="t" l="l"/>
              <a:pathLst>
                <a:path h="1832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3278"/>
                  </a:lnTo>
                  <a:lnTo>
                    <a:pt x="0" y="183278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4816593" cy="240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5400000">
            <a:off x="-9633912" y="3749365"/>
            <a:ext cx="18288000" cy="1519760"/>
            <a:chOff x="0" y="0"/>
            <a:chExt cx="4816593" cy="40026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6592" cy="400266"/>
            </a:xfrm>
            <a:custGeom>
              <a:avLst/>
              <a:gdLst/>
              <a:ahLst/>
              <a:cxnLst/>
              <a:rect r="r" b="b" t="t" l="l"/>
              <a:pathLst>
                <a:path h="40026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0266"/>
                  </a:lnTo>
                  <a:lnTo>
                    <a:pt x="0" y="400266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4816593" cy="457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9525478" y="1986513"/>
            <a:ext cx="7519297" cy="7271787"/>
          </a:xfrm>
          <a:custGeom>
            <a:avLst/>
            <a:gdLst/>
            <a:ahLst/>
            <a:cxnLst/>
            <a:rect r="r" b="b" t="t" l="l"/>
            <a:pathLst>
              <a:path h="7271787" w="7519297">
                <a:moveTo>
                  <a:pt x="0" y="0"/>
                </a:moveTo>
                <a:lnTo>
                  <a:pt x="7519297" y="0"/>
                </a:lnTo>
                <a:lnTo>
                  <a:pt x="7519297" y="7271787"/>
                </a:lnTo>
                <a:lnTo>
                  <a:pt x="0" y="72717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43225" y="1986513"/>
            <a:ext cx="7545304" cy="7271787"/>
          </a:xfrm>
          <a:custGeom>
            <a:avLst/>
            <a:gdLst/>
            <a:ahLst/>
            <a:cxnLst/>
            <a:rect r="r" b="b" t="t" l="l"/>
            <a:pathLst>
              <a:path h="7271787" w="7545304">
                <a:moveTo>
                  <a:pt x="0" y="0"/>
                </a:moveTo>
                <a:lnTo>
                  <a:pt x="7545305" y="0"/>
                </a:lnTo>
                <a:lnTo>
                  <a:pt x="7545305" y="7271787"/>
                </a:lnTo>
                <a:lnTo>
                  <a:pt x="0" y="72717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3607963" y="923925"/>
            <a:ext cx="2815828" cy="830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20"/>
              </a:lnSpc>
              <a:spcBef>
                <a:spcPct val="0"/>
              </a:spcBef>
            </a:pPr>
            <a:r>
              <a:rPr lang="en-US" b="true" sz="4800">
                <a:solidFill>
                  <a:srgbClr val="0E085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Midterms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877212" y="923925"/>
            <a:ext cx="2500610" cy="830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20"/>
              </a:lnSpc>
              <a:spcBef>
                <a:spcPct val="0"/>
              </a:spcBef>
            </a:pPr>
            <a:r>
              <a:rPr lang="en-US" b="true" sz="4800">
                <a:solidFill>
                  <a:srgbClr val="0E085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Updated</a:t>
            </a:r>
          </a:p>
        </p:txBody>
      </p:sp>
    </p:spTree>
  </p:cSld>
  <p:clrMapOvr>
    <a:masterClrMapping/>
  </p:clrMapOvr>
  <p:transition spd="fast">
    <p:wipe dir="r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58994" y="2544832"/>
            <a:ext cx="13143948" cy="5197336"/>
          </a:xfrm>
          <a:custGeom>
            <a:avLst/>
            <a:gdLst/>
            <a:ahLst/>
            <a:cxnLst/>
            <a:rect r="r" b="b" t="t" l="l"/>
            <a:pathLst>
              <a:path h="5197336" w="13143948">
                <a:moveTo>
                  <a:pt x="0" y="0"/>
                </a:moveTo>
                <a:lnTo>
                  <a:pt x="13143948" y="0"/>
                </a:lnTo>
                <a:lnTo>
                  <a:pt x="13143948" y="5197336"/>
                </a:lnTo>
                <a:lnTo>
                  <a:pt x="0" y="51973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0177501" y="885825"/>
            <a:ext cx="10795893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E085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MONITOR SITE TRAFFIC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2671059" y="-8290335"/>
            <a:ext cx="26041350" cy="2604135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E0857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-209550"/>
              <a:ext cx="660400" cy="9461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16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955053" y="4453890"/>
            <a:ext cx="12377895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F6F6F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Data Flow Diagrams</a:t>
            </a: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10104120"/>
          <a:ext cx="16230600" cy="19800189"/>
        </p:xfrm>
        <a:graphic>
          <a:graphicData uri="http://schemas.openxmlformats.org/drawingml/2006/table">
            <a:tbl>
              <a:tblPr/>
              <a:tblGrid>
                <a:gridCol w="5067848"/>
                <a:gridCol w="11162752"/>
              </a:tblGrid>
              <a:tr h="10588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Primary Actor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User (Patient, Parent/Guardian, Therapist, Admin)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159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Include use cases:</a:t>
                      </a: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User Registration (UC 01A) and User Login (UC 01B)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Preconditions: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The System is online and accessible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27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Postconditions: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Success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: The user is successfully authenticated, either by creating a new account or logging into an existing account.</a:t>
                      </a: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Failure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: The user receives an appropriate error message (e.g., invalid credentials, duplicate email) and is not granted access to the system.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995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Triggers: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·The user is accessing the system and either needs to create an account (register) or log in to an existing account.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556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Special Requirements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·The system should support secure authentication (e.g., password encryption, multi-factor authentication if needed).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·The system must handle forgotten passwords and email verification efficiently to avoid authentication delays.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16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Assumptions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·Users have access to a valid email address and internet access to complete the registration process and or login.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0" y="0"/>
            <a:ext cx="18288000" cy="1519760"/>
            <a:chOff x="0" y="0"/>
            <a:chExt cx="4816593" cy="40026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400266"/>
            </a:xfrm>
            <a:custGeom>
              <a:avLst/>
              <a:gdLst/>
              <a:ahLst/>
              <a:cxnLst/>
              <a:rect r="r" b="b" t="t" l="l"/>
              <a:pathLst>
                <a:path h="40026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0266"/>
                  </a:lnTo>
                  <a:lnTo>
                    <a:pt x="0" y="400266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16593" cy="457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9742609" y="3789913"/>
            <a:ext cx="18288000" cy="1613703"/>
            <a:chOff x="0" y="0"/>
            <a:chExt cx="4816593" cy="4250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425008"/>
            </a:xfrm>
            <a:custGeom>
              <a:avLst/>
              <a:gdLst/>
              <a:ahLst/>
              <a:cxnLst/>
              <a:rect r="r" b="b" t="t" l="l"/>
              <a:pathLst>
                <a:path h="42500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25008"/>
                  </a:lnTo>
                  <a:lnTo>
                    <a:pt x="0" y="425008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4816593" cy="482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2400" y="9743516"/>
            <a:ext cx="18288000" cy="695884"/>
            <a:chOff x="0" y="0"/>
            <a:chExt cx="4816593" cy="18327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6592" cy="183278"/>
            </a:xfrm>
            <a:custGeom>
              <a:avLst/>
              <a:gdLst/>
              <a:ahLst/>
              <a:cxnLst/>
              <a:rect r="r" b="b" t="t" l="l"/>
              <a:pathLst>
                <a:path h="1832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3278"/>
                  </a:lnTo>
                  <a:lnTo>
                    <a:pt x="0" y="183278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4816593" cy="240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5400000">
            <a:off x="-9633912" y="3749365"/>
            <a:ext cx="18288000" cy="1519760"/>
            <a:chOff x="0" y="0"/>
            <a:chExt cx="4816593" cy="40026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816592" cy="400266"/>
            </a:xfrm>
            <a:custGeom>
              <a:avLst/>
              <a:gdLst/>
              <a:ahLst/>
              <a:cxnLst/>
              <a:rect r="r" b="b" t="t" l="l"/>
              <a:pathLst>
                <a:path h="40026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0266"/>
                  </a:lnTo>
                  <a:lnTo>
                    <a:pt x="0" y="400266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4816593" cy="457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607963" y="2509319"/>
            <a:ext cx="2815828" cy="830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20"/>
              </a:lnSpc>
              <a:spcBef>
                <a:spcPct val="0"/>
              </a:spcBef>
            </a:pPr>
            <a:r>
              <a:rPr lang="en-US" b="true" sz="4800">
                <a:solidFill>
                  <a:srgbClr val="0E085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Midterms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034821" y="2509319"/>
            <a:ext cx="2500610" cy="830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720"/>
              </a:lnSpc>
              <a:spcBef>
                <a:spcPct val="0"/>
              </a:spcBef>
            </a:pPr>
            <a:r>
              <a:rPr lang="en-US" b="true" sz="4800">
                <a:solidFill>
                  <a:srgbClr val="0E085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Updated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243225" y="3610325"/>
            <a:ext cx="7545304" cy="4024162"/>
          </a:xfrm>
          <a:custGeom>
            <a:avLst/>
            <a:gdLst/>
            <a:ahLst/>
            <a:cxnLst/>
            <a:rect r="r" b="b" t="t" l="l"/>
            <a:pathLst>
              <a:path h="4024162" w="7545304">
                <a:moveTo>
                  <a:pt x="0" y="0"/>
                </a:moveTo>
                <a:lnTo>
                  <a:pt x="7545305" y="0"/>
                </a:lnTo>
                <a:lnTo>
                  <a:pt x="7545305" y="4024163"/>
                </a:lnTo>
                <a:lnTo>
                  <a:pt x="0" y="40241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525478" y="3630191"/>
            <a:ext cx="7519297" cy="3984432"/>
          </a:xfrm>
          <a:custGeom>
            <a:avLst/>
            <a:gdLst/>
            <a:ahLst/>
            <a:cxnLst/>
            <a:rect r="r" b="b" t="t" l="l"/>
            <a:pathLst>
              <a:path h="3984432" w="7519297">
                <a:moveTo>
                  <a:pt x="0" y="0"/>
                </a:moveTo>
                <a:lnTo>
                  <a:pt x="7519297" y="0"/>
                </a:lnTo>
                <a:lnTo>
                  <a:pt x="7519297" y="3984431"/>
                </a:lnTo>
                <a:lnTo>
                  <a:pt x="0" y="39844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2437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028700" y="885825"/>
            <a:ext cx="16230600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E085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LEVEL 0</a:t>
            </a:r>
          </a:p>
        </p:txBody>
      </p:sp>
    </p:spTree>
  </p:cSld>
  <p:clrMapOvr>
    <a:masterClrMapping/>
  </p:clrMapOvr>
  <p:transition spd="slow">
    <p:cover dir="r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82592" y="1528540"/>
            <a:ext cx="12176708" cy="7229921"/>
          </a:xfrm>
          <a:custGeom>
            <a:avLst/>
            <a:gdLst/>
            <a:ahLst/>
            <a:cxnLst/>
            <a:rect r="r" b="b" t="t" l="l"/>
            <a:pathLst>
              <a:path h="7229921" w="12176708">
                <a:moveTo>
                  <a:pt x="0" y="0"/>
                </a:moveTo>
                <a:lnTo>
                  <a:pt x="12176708" y="0"/>
                </a:lnTo>
                <a:lnTo>
                  <a:pt x="12176708" y="7229920"/>
                </a:lnTo>
                <a:lnTo>
                  <a:pt x="0" y="72299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48715"/>
            <a:ext cx="4053892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 b="true">
                <a:solidFill>
                  <a:srgbClr val="0E085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LEVEL 1</a:t>
            </a:r>
          </a:p>
          <a:p>
            <a:pPr algn="l" marL="0" indent="0" lvl="0">
              <a:lnSpc>
                <a:spcPts val="4800"/>
              </a:lnSpc>
            </a:pPr>
            <a:r>
              <a:rPr lang="en-US" b="true" sz="4800">
                <a:solidFill>
                  <a:srgbClr val="0E085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Midterms</a:t>
            </a: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40555" y="959474"/>
            <a:ext cx="12018745" cy="8368051"/>
          </a:xfrm>
          <a:custGeom>
            <a:avLst/>
            <a:gdLst/>
            <a:ahLst/>
            <a:cxnLst/>
            <a:rect r="r" b="b" t="t" l="l"/>
            <a:pathLst>
              <a:path h="8368051" w="12018745">
                <a:moveTo>
                  <a:pt x="0" y="0"/>
                </a:moveTo>
                <a:lnTo>
                  <a:pt x="12018745" y="0"/>
                </a:lnTo>
                <a:lnTo>
                  <a:pt x="12018745" y="8368052"/>
                </a:lnTo>
                <a:lnTo>
                  <a:pt x="0" y="83680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48715"/>
            <a:ext cx="4053892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 b="true">
                <a:solidFill>
                  <a:srgbClr val="0E085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LEVEL 1</a:t>
            </a:r>
          </a:p>
          <a:p>
            <a:pPr algn="l" marL="0" indent="0" lvl="0">
              <a:lnSpc>
                <a:spcPts val="4800"/>
              </a:lnSpc>
            </a:pPr>
            <a:r>
              <a:rPr lang="en-US" b="true" sz="4800">
                <a:solidFill>
                  <a:srgbClr val="0E085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Updated</a:t>
            </a:r>
          </a:p>
        </p:txBody>
      </p: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86350" y="666093"/>
            <a:ext cx="8115300" cy="8954814"/>
          </a:xfrm>
          <a:custGeom>
            <a:avLst/>
            <a:gdLst/>
            <a:ahLst/>
            <a:cxnLst/>
            <a:rect r="r" b="b" t="t" l="l"/>
            <a:pathLst>
              <a:path h="8954814" w="8115300">
                <a:moveTo>
                  <a:pt x="0" y="0"/>
                </a:moveTo>
                <a:lnTo>
                  <a:pt x="8115300" y="0"/>
                </a:lnTo>
                <a:lnTo>
                  <a:pt x="8115300" y="8954814"/>
                </a:lnTo>
                <a:lnTo>
                  <a:pt x="0" y="89548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148715"/>
            <a:ext cx="4053892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 b="true">
                <a:solidFill>
                  <a:srgbClr val="0E085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LEVEL 2</a:t>
            </a:r>
          </a:p>
          <a:p>
            <a:pPr algn="l" marL="0" indent="0" lvl="0">
              <a:lnSpc>
                <a:spcPts val="4800"/>
              </a:lnSpc>
            </a:pPr>
            <a:r>
              <a:rPr lang="en-US" b="true" sz="4800">
                <a:solidFill>
                  <a:srgbClr val="0E085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Midterms</a:t>
            </a:r>
          </a:p>
        </p:txBody>
      </p:sp>
    </p:spTree>
  </p:cSld>
  <p:clrMapOvr>
    <a:masterClrMapping/>
  </p:clrMapOvr>
  <p:transition spd="fast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48715"/>
            <a:ext cx="4053892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 b="true">
                <a:solidFill>
                  <a:srgbClr val="0E085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LEVEL 2</a:t>
            </a:r>
          </a:p>
          <a:p>
            <a:pPr algn="l" marL="0" indent="0" lvl="0">
              <a:lnSpc>
                <a:spcPts val="4800"/>
              </a:lnSpc>
            </a:pPr>
            <a:r>
              <a:rPr lang="en-US" b="true" sz="4800">
                <a:solidFill>
                  <a:srgbClr val="0E085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Updated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5086350" y="666093"/>
            <a:ext cx="8563041" cy="8954814"/>
          </a:xfrm>
          <a:custGeom>
            <a:avLst/>
            <a:gdLst/>
            <a:ahLst/>
            <a:cxnLst/>
            <a:rect r="r" b="b" t="t" l="l"/>
            <a:pathLst>
              <a:path h="8954814" w="8563041">
                <a:moveTo>
                  <a:pt x="0" y="0"/>
                </a:moveTo>
                <a:lnTo>
                  <a:pt x="8563041" y="0"/>
                </a:lnTo>
                <a:lnTo>
                  <a:pt x="8563041" y="8954814"/>
                </a:lnTo>
                <a:lnTo>
                  <a:pt x="0" y="89548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0E08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07453" y="4453890"/>
            <a:ext cx="12377895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F6F6F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Entity Relationship Diagram</a:t>
            </a:r>
          </a:p>
        </p:txBody>
      </p:sp>
    </p:spTree>
  </p:cSld>
  <p:clrMapOvr>
    <a:masterClrMapping/>
  </p:clrMapOvr>
  <p:transition spd="fast">
    <p:wipe dir="r"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16230600" cy="14384369"/>
          </a:xfrm>
          <a:custGeom>
            <a:avLst/>
            <a:gdLst/>
            <a:ahLst/>
            <a:cxnLst/>
            <a:rect r="r" b="b" t="t" l="l"/>
            <a:pathLst>
              <a:path h="14384369" w="16230600">
                <a:moveTo>
                  <a:pt x="0" y="0"/>
                </a:moveTo>
                <a:lnTo>
                  <a:pt x="16230600" y="0"/>
                </a:lnTo>
                <a:lnTo>
                  <a:pt x="16230600" y="14384369"/>
                </a:lnTo>
                <a:lnTo>
                  <a:pt x="0" y="143843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over dir="r"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-5126069"/>
            <a:ext cx="16230600" cy="14384369"/>
          </a:xfrm>
          <a:custGeom>
            <a:avLst/>
            <a:gdLst/>
            <a:ahLst/>
            <a:cxnLst/>
            <a:rect r="r" b="b" t="t" l="l"/>
            <a:pathLst>
              <a:path h="14384369" w="16230600">
                <a:moveTo>
                  <a:pt x="0" y="0"/>
                </a:moveTo>
                <a:lnTo>
                  <a:pt x="16230600" y="0"/>
                </a:lnTo>
                <a:lnTo>
                  <a:pt x="16230600" y="14384369"/>
                </a:lnTo>
                <a:lnTo>
                  <a:pt x="0" y="143843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116690"/>
            <a:ext cx="16230600" cy="1717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99"/>
              </a:lnSpc>
              <a:spcBef>
                <a:spcPct val="0"/>
              </a:spcBef>
            </a:pPr>
            <a:r>
              <a:rPr lang="en-US" b="true" sz="9999">
                <a:solidFill>
                  <a:srgbClr val="0E085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QUARTIZE 🐐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965588" y="4413101"/>
            <a:ext cx="14356823" cy="3557183"/>
            <a:chOff x="0" y="0"/>
            <a:chExt cx="19142431" cy="4742911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633002" cy="3633002"/>
              <a:chOff x="0" y="0"/>
              <a:chExt cx="812800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65351" y="0"/>
                    </a:moveTo>
                    <a:lnTo>
                      <a:pt x="747449" y="0"/>
                    </a:lnTo>
                    <a:cubicBezTo>
                      <a:pt x="783542" y="0"/>
                      <a:pt x="812800" y="29258"/>
                      <a:pt x="812800" y="65351"/>
                    </a:cubicBezTo>
                    <a:lnTo>
                      <a:pt x="812800" y="747449"/>
                    </a:lnTo>
                    <a:cubicBezTo>
                      <a:pt x="812800" y="783542"/>
                      <a:pt x="783542" y="812800"/>
                      <a:pt x="747449" y="812800"/>
                    </a:cubicBezTo>
                    <a:lnTo>
                      <a:pt x="65351" y="812800"/>
                    </a:lnTo>
                    <a:cubicBezTo>
                      <a:pt x="29258" y="812800"/>
                      <a:pt x="0" y="783542"/>
                      <a:pt x="0" y="747449"/>
                    </a:cubicBezTo>
                    <a:lnTo>
                      <a:pt x="0" y="65351"/>
                    </a:lnTo>
                    <a:cubicBezTo>
                      <a:pt x="0" y="29258"/>
                      <a:pt x="29258" y="0"/>
                      <a:pt x="65351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101457" t="-82078" r="-428449" b="-172244"/>
                </a:stretch>
              </a:blipFill>
            </p:spPr>
          </p:sp>
        </p:grpSp>
        <p:grpSp>
          <p:nvGrpSpPr>
            <p:cNvPr name="Group 6" id="6"/>
            <p:cNvGrpSpPr/>
            <p:nvPr/>
          </p:nvGrpSpPr>
          <p:grpSpPr>
            <a:xfrm rot="0">
              <a:off x="5170024" y="0"/>
              <a:ext cx="3633002" cy="3633002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65351" y="0"/>
                    </a:moveTo>
                    <a:lnTo>
                      <a:pt x="747449" y="0"/>
                    </a:lnTo>
                    <a:cubicBezTo>
                      <a:pt x="783542" y="0"/>
                      <a:pt x="812800" y="29258"/>
                      <a:pt x="812800" y="65351"/>
                    </a:cubicBezTo>
                    <a:lnTo>
                      <a:pt x="812800" y="747449"/>
                    </a:lnTo>
                    <a:cubicBezTo>
                      <a:pt x="812800" y="783542"/>
                      <a:pt x="783542" y="812800"/>
                      <a:pt x="747449" y="812800"/>
                    </a:cubicBezTo>
                    <a:lnTo>
                      <a:pt x="65351" y="812800"/>
                    </a:lnTo>
                    <a:cubicBezTo>
                      <a:pt x="29258" y="812800"/>
                      <a:pt x="0" y="783542"/>
                      <a:pt x="0" y="747449"/>
                    </a:cubicBezTo>
                    <a:lnTo>
                      <a:pt x="0" y="65351"/>
                    </a:lnTo>
                    <a:cubicBezTo>
                      <a:pt x="0" y="29258"/>
                      <a:pt x="29258" y="0"/>
                      <a:pt x="65351" y="0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311786" t="-87336" r="-218120" b="-166985"/>
                </a:stretch>
              </a:blip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10339726" y="0"/>
              <a:ext cx="3633002" cy="3633002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65351" y="0"/>
                    </a:moveTo>
                    <a:lnTo>
                      <a:pt x="747449" y="0"/>
                    </a:lnTo>
                    <a:cubicBezTo>
                      <a:pt x="783542" y="0"/>
                      <a:pt x="812800" y="29258"/>
                      <a:pt x="812800" y="65351"/>
                    </a:cubicBezTo>
                    <a:lnTo>
                      <a:pt x="812800" y="747449"/>
                    </a:lnTo>
                    <a:cubicBezTo>
                      <a:pt x="812800" y="783542"/>
                      <a:pt x="783542" y="812800"/>
                      <a:pt x="747449" y="812800"/>
                    </a:cubicBezTo>
                    <a:lnTo>
                      <a:pt x="65351" y="812800"/>
                    </a:lnTo>
                    <a:cubicBezTo>
                      <a:pt x="29258" y="812800"/>
                      <a:pt x="0" y="783542"/>
                      <a:pt x="0" y="747449"/>
                    </a:cubicBezTo>
                    <a:lnTo>
                      <a:pt x="0" y="65351"/>
                    </a:lnTo>
                    <a:cubicBezTo>
                      <a:pt x="0" y="29258"/>
                      <a:pt x="29258" y="0"/>
                      <a:pt x="65351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332698" t="-87902" r="-230082" b="-184911"/>
                </a:stretch>
              </a:blip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15509429" y="0"/>
              <a:ext cx="3633002" cy="3633002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65351" y="0"/>
                    </a:moveTo>
                    <a:lnTo>
                      <a:pt x="747449" y="0"/>
                    </a:lnTo>
                    <a:cubicBezTo>
                      <a:pt x="783542" y="0"/>
                      <a:pt x="812800" y="29258"/>
                      <a:pt x="812800" y="65351"/>
                    </a:cubicBezTo>
                    <a:lnTo>
                      <a:pt x="812800" y="747449"/>
                    </a:lnTo>
                    <a:cubicBezTo>
                      <a:pt x="812800" y="783542"/>
                      <a:pt x="783542" y="812800"/>
                      <a:pt x="747449" y="812800"/>
                    </a:cubicBezTo>
                    <a:lnTo>
                      <a:pt x="65351" y="812800"/>
                    </a:lnTo>
                    <a:cubicBezTo>
                      <a:pt x="29258" y="812800"/>
                      <a:pt x="0" y="783542"/>
                      <a:pt x="0" y="747449"/>
                    </a:cubicBezTo>
                    <a:lnTo>
                      <a:pt x="0" y="65351"/>
                    </a:lnTo>
                    <a:cubicBezTo>
                      <a:pt x="0" y="29258"/>
                      <a:pt x="29258" y="0"/>
                      <a:pt x="65351" y="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 l="-328492" t="-198325" r="-212819" b="-62411"/>
                </a:stretch>
              </a:blip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670311" y="3988602"/>
              <a:ext cx="1816501" cy="7543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8"/>
                </a:lnSpc>
                <a:spcBef>
                  <a:spcPct val="0"/>
                </a:spcBef>
              </a:pPr>
              <a:r>
                <a:rPr lang="en-US" sz="3348">
                  <a:solidFill>
                    <a:srgbClr val="0E0857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Kai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6078274" y="3988602"/>
              <a:ext cx="1816501" cy="7543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8"/>
                </a:lnSpc>
                <a:spcBef>
                  <a:spcPct val="0"/>
                </a:spcBef>
              </a:pPr>
              <a:r>
                <a:rPr lang="en-US" sz="3348">
                  <a:solidFill>
                    <a:srgbClr val="0E0857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Liam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11247977" y="3988602"/>
              <a:ext cx="1816501" cy="7543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8"/>
                </a:lnSpc>
                <a:spcBef>
                  <a:spcPct val="0"/>
                </a:spcBef>
              </a:pPr>
              <a:r>
                <a:rPr lang="en-US" sz="3348">
                  <a:solidFill>
                    <a:srgbClr val="0E0857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Mon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16417679" y="3988602"/>
              <a:ext cx="1816501" cy="75430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688"/>
                </a:lnSpc>
                <a:spcBef>
                  <a:spcPct val="0"/>
                </a:spcBef>
              </a:pPr>
              <a:r>
                <a:rPr lang="en-US" sz="3348">
                  <a:solidFill>
                    <a:srgbClr val="0E0857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JM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0E08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07453" y="4453890"/>
            <a:ext cx="12377895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F6F6F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Github Collaboration</a:t>
            </a:r>
          </a:p>
        </p:txBody>
      </p:sp>
    </p:spTree>
  </p:cSld>
  <p:clrMapOvr>
    <a:masterClrMapping/>
  </p:clrMapOvr>
  <p:transition spd="slow">
    <p:cover dir="l"/>
  </p:transition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0E08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5053" y="4453890"/>
            <a:ext cx="12377895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F6F6F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Demonstration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96845" y="5461350"/>
            <a:ext cx="247991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E085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Kai Butalid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631672" y="5461350"/>
            <a:ext cx="2881078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E085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Liam Supremo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971750" y="5461350"/>
            <a:ext cx="247991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E085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Mon Olarte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111244" y="5461350"/>
            <a:ext cx="2479911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E085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JM Villeza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95678" y="6138249"/>
            <a:ext cx="4135411" cy="1829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E0857"/>
                </a:solidFill>
                <a:latin typeface="Public Sans"/>
                <a:ea typeface="Public Sans"/>
                <a:cs typeface="Public Sans"/>
                <a:sym typeface="Public Sans"/>
              </a:rPr>
              <a:t>ERD</a:t>
            </a:r>
          </a:p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E0857"/>
                </a:solidFill>
                <a:latin typeface="Public Sans"/>
                <a:ea typeface="Public Sans"/>
                <a:cs typeface="Public Sans"/>
                <a:sym typeface="Public Sans"/>
              </a:rPr>
              <a:t>Documentation</a:t>
            </a:r>
          </a:p>
          <a:p>
            <a:pPr algn="l" marL="561344" indent="-280672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0E0857"/>
                </a:solidFill>
                <a:latin typeface="Public Sans"/>
                <a:ea typeface="Public Sans"/>
                <a:cs typeface="Public Sans"/>
                <a:sym typeface="Public Sans"/>
              </a:rPr>
              <a:t>Front-end development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431089" y="6138249"/>
            <a:ext cx="4139494" cy="137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E0857"/>
                </a:solidFill>
                <a:latin typeface="Public Sans"/>
                <a:ea typeface="Public Sans"/>
                <a:cs typeface="Public Sans"/>
                <a:sym typeface="Public Sans"/>
              </a:rPr>
              <a:t>ERD</a:t>
            </a:r>
          </a:p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E0857"/>
                </a:solidFill>
                <a:latin typeface="Public Sans"/>
                <a:ea typeface="Public Sans"/>
                <a:cs typeface="Public Sans"/>
                <a:sym typeface="Public Sans"/>
              </a:rPr>
              <a:t>Documentation</a:t>
            </a:r>
          </a:p>
          <a:p>
            <a:pPr algn="l" marL="561344" indent="-280672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0E0857"/>
                </a:solidFill>
                <a:latin typeface="Public Sans"/>
                <a:ea typeface="Public Sans"/>
                <a:cs typeface="Public Sans"/>
                <a:sym typeface="Public Sans"/>
              </a:rPr>
              <a:t>Game development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70583" y="6138249"/>
            <a:ext cx="4139494" cy="2781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E0857"/>
                </a:solidFill>
                <a:latin typeface="Public Sans"/>
                <a:ea typeface="Public Sans"/>
                <a:cs typeface="Public Sans"/>
                <a:sym typeface="Public Sans"/>
              </a:rPr>
              <a:t>ERD</a:t>
            </a:r>
          </a:p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E0857"/>
                </a:solidFill>
                <a:latin typeface="Public Sans"/>
                <a:ea typeface="Public Sans"/>
                <a:cs typeface="Public Sans"/>
                <a:sym typeface="Public Sans"/>
              </a:rPr>
              <a:t>Website and portal routing </a:t>
            </a:r>
          </a:p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E0857"/>
                </a:solidFill>
                <a:latin typeface="Public Sans"/>
                <a:ea typeface="Public Sans"/>
                <a:cs typeface="Public Sans"/>
                <a:sym typeface="Public Sans"/>
              </a:rPr>
              <a:t>Model creations</a:t>
            </a:r>
          </a:p>
          <a:p>
            <a:pPr algn="l" marL="561344" indent="-280672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0E0857"/>
                </a:solidFill>
                <a:latin typeface="Public Sans"/>
                <a:ea typeface="Public Sans"/>
                <a:cs typeface="Public Sans"/>
                <a:sym typeface="Public Sans"/>
              </a:rPr>
              <a:t>User authentication and RBAC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710077" y="6138249"/>
            <a:ext cx="3282244" cy="137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0E0857"/>
                </a:solidFill>
                <a:latin typeface="Public Sans"/>
                <a:ea typeface="Public Sans"/>
                <a:cs typeface="Public Sans"/>
                <a:sym typeface="Public Sans"/>
              </a:rPr>
              <a:t>ERD</a:t>
            </a:r>
          </a:p>
          <a:p>
            <a:pPr algn="l" marL="561344" indent="-280672" lvl="1">
              <a:lnSpc>
                <a:spcPts val="3640"/>
              </a:lnSpc>
              <a:spcBef>
                <a:spcPct val="0"/>
              </a:spcBef>
              <a:buFont typeface="Arial"/>
              <a:buChar char="•"/>
            </a:pPr>
            <a:r>
              <a:rPr lang="en-US" sz="2600">
                <a:solidFill>
                  <a:srgbClr val="0E0857"/>
                </a:solidFill>
                <a:latin typeface="Public Sans"/>
                <a:ea typeface="Public Sans"/>
                <a:cs typeface="Public Sans"/>
                <a:sym typeface="Public Sans"/>
              </a:rPr>
              <a:t>Front-end development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411084" y="2092067"/>
            <a:ext cx="3051433" cy="305143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8354" y="0"/>
                  </a:moveTo>
                  <a:lnTo>
                    <a:pt x="754446" y="0"/>
                  </a:lnTo>
                  <a:cubicBezTo>
                    <a:pt x="769922" y="0"/>
                    <a:pt x="784765" y="6148"/>
                    <a:pt x="795708" y="17092"/>
                  </a:cubicBezTo>
                  <a:cubicBezTo>
                    <a:pt x="806652" y="28035"/>
                    <a:pt x="812800" y="42878"/>
                    <a:pt x="812800" y="58354"/>
                  </a:cubicBezTo>
                  <a:lnTo>
                    <a:pt x="812800" y="754446"/>
                  </a:lnTo>
                  <a:cubicBezTo>
                    <a:pt x="812800" y="769922"/>
                    <a:pt x="806652" y="784765"/>
                    <a:pt x="795708" y="795708"/>
                  </a:cubicBezTo>
                  <a:cubicBezTo>
                    <a:pt x="784765" y="806652"/>
                    <a:pt x="769922" y="812800"/>
                    <a:pt x="754446" y="812800"/>
                  </a:cubicBezTo>
                  <a:lnTo>
                    <a:pt x="58354" y="812800"/>
                  </a:lnTo>
                  <a:cubicBezTo>
                    <a:pt x="42878" y="812800"/>
                    <a:pt x="28035" y="806652"/>
                    <a:pt x="17092" y="795708"/>
                  </a:cubicBezTo>
                  <a:cubicBezTo>
                    <a:pt x="6148" y="784765"/>
                    <a:pt x="0" y="769922"/>
                    <a:pt x="0" y="754446"/>
                  </a:cubicBezTo>
                  <a:lnTo>
                    <a:pt x="0" y="58354"/>
                  </a:lnTo>
                  <a:cubicBezTo>
                    <a:pt x="0" y="42878"/>
                    <a:pt x="6148" y="28035"/>
                    <a:pt x="17092" y="17092"/>
                  </a:cubicBezTo>
                  <a:cubicBezTo>
                    <a:pt x="28035" y="6148"/>
                    <a:pt x="42878" y="0"/>
                    <a:pt x="58354" y="0"/>
                  </a:cubicBezTo>
                  <a:close/>
                </a:path>
              </a:pathLst>
            </a:custGeom>
            <a:blipFill>
              <a:blip r:embed="rId2"/>
              <a:stretch>
                <a:fillRect l="-101457" t="-82078" r="-428449" b="-172244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5546494" y="2092067"/>
            <a:ext cx="3051433" cy="3051433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8354" y="0"/>
                  </a:moveTo>
                  <a:lnTo>
                    <a:pt x="754446" y="0"/>
                  </a:lnTo>
                  <a:cubicBezTo>
                    <a:pt x="769922" y="0"/>
                    <a:pt x="784765" y="6148"/>
                    <a:pt x="795708" y="17092"/>
                  </a:cubicBezTo>
                  <a:cubicBezTo>
                    <a:pt x="806652" y="28035"/>
                    <a:pt x="812800" y="42878"/>
                    <a:pt x="812800" y="58354"/>
                  </a:cubicBezTo>
                  <a:lnTo>
                    <a:pt x="812800" y="754446"/>
                  </a:lnTo>
                  <a:cubicBezTo>
                    <a:pt x="812800" y="769922"/>
                    <a:pt x="806652" y="784765"/>
                    <a:pt x="795708" y="795708"/>
                  </a:cubicBezTo>
                  <a:cubicBezTo>
                    <a:pt x="784765" y="806652"/>
                    <a:pt x="769922" y="812800"/>
                    <a:pt x="754446" y="812800"/>
                  </a:cubicBezTo>
                  <a:lnTo>
                    <a:pt x="58354" y="812800"/>
                  </a:lnTo>
                  <a:cubicBezTo>
                    <a:pt x="42878" y="812800"/>
                    <a:pt x="28035" y="806652"/>
                    <a:pt x="17092" y="795708"/>
                  </a:cubicBezTo>
                  <a:cubicBezTo>
                    <a:pt x="6148" y="784765"/>
                    <a:pt x="0" y="769922"/>
                    <a:pt x="0" y="754446"/>
                  </a:cubicBezTo>
                  <a:lnTo>
                    <a:pt x="0" y="58354"/>
                  </a:lnTo>
                  <a:cubicBezTo>
                    <a:pt x="0" y="42878"/>
                    <a:pt x="6148" y="28035"/>
                    <a:pt x="17092" y="17092"/>
                  </a:cubicBezTo>
                  <a:cubicBezTo>
                    <a:pt x="28035" y="6148"/>
                    <a:pt x="42878" y="0"/>
                    <a:pt x="58354" y="0"/>
                  </a:cubicBezTo>
                  <a:close/>
                </a:path>
              </a:pathLst>
            </a:custGeom>
            <a:blipFill>
              <a:blip r:embed="rId2"/>
              <a:stretch>
                <a:fillRect l="-311786" t="-87336" r="-218120" b="-166985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0114614" y="2092067"/>
            <a:ext cx="3051433" cy="305143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8354" y="0"/>
                  </a:moveTo>
                  <a:lnTo>
                    <a:pt x="754446" y="0"/>
                  </a:lnTo>
                  <a:cubicBezTo>
                    <a:pt x="769922" y="0"/>
                    <a:pt x="784765" y="6148"/>
                    <a:pt x="795708" y="17092"/>
                  </a:cubicBezTo>
                  <a:cubicBezTo>
                    <a:pt x="806652" y="28035"/>
                    <a:pt x="812800" y="42878"/>
                    <a:pt x="812800" y="58354"/>
                  </a:cubicBezTo>
                  <a:lnTo>
                    <a:pt x="812800" y="754446"/>
                  </a:lnTo>
                  <a:cubicBezTo>
                    <a:pt x="812800" y="769922"/>
                    <a:pt x="806652" y="784765"/>
                    <a:pt x="795708" y="795708"/>
                  </a:cubicBezTo>
                  <a:cubicBezTo>
                    <a:pt x="784765" y="806652"/>
                    <a:pt x="769922" y="812800"/>
                    <a:pt x="754446" y="812800"/>
                  </a:cubicBezTo>
                  <a:lnTo>
                    <a:pt x="58354" y="812800"/>
                  </a:lnTo>
                  <a:cubicBezTo>
                    <a:pt x="42878" y="812800"/>
                    <a:pt x="28035" y="806652"/>
                    <a:pt x="17092" y="795708"/>
                  </a:cubicBezTo>
                  <a:cubicBezTo>
                    <a:pt x="6148" y="784765"/>
                    <a:pt x="0" y="769922"/>
                    <a:pt x="0" y="754446"/>
                  </a:cubicBezTo>
                  <a:lnTo>
                    <a:pt x="0" y="58354"/>
                  </a:lnTo>
                  <a:cubicBezTo>
                    <a:pt x="0" y="42878"/>
                    <a:pt x="6148" y="28035"/>
                    <a:pt x="17092" y="17092"/>
                  </a:cubicBezTo>
                  <a:cubicBezTo>
                    <a:pt x="28035" y="6148"/>
                    <a:pt x="42878" y="0"/>
                    <a:pt x="58354" y="0"/>
                  </a:cubicBezTo>
                  <a:close/>
                </a:path>
              </a:pathLst>
            </a:custGeom>
            <a:blipFill>
              <a:blip r:embed="rId3"/>
              <a:stretch>
                <a:fillRect l="-332698" t="-87902" r="-230082" b="-184911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3825483" y="2092067"/>
            <a:ext cx="3051433" cy="305143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58354" y="0"/>
                  </a:moveTo>
                  <a:lnTo>
                    <a:pt x="754446" y="0"/>
                  </a:lnTo>
                  <a:cubicBezTo>
                    <a:pt x="769922" y="0"/>
                    <a:pt x="784765" y="6148"/>
                    <a:pt x="795708" y="17092"/>
                  </a:cubicBezTo>
                  <a:cubicBezTo>
                    <a:pt x="806652" y="28035"/>
                    <a:pt x="812800" y="42878"/>
                    <a:pt x="812800" y="58354"/>
                  </a:cubicBezTo>
                  <a:lnTo>
                    <a:pt x="812800" y="754446"/>
                  </a:lnTo>
                  <a:cubicBezTo>
                    <a:pt x="812800" y="769922"/>
                    <a:pt x="806652" y="784765"/>
                    <a:pt x="795708" y="795708"/>
                  </a:cubicBezTo>
                  <a:cubicBezTo>
                    <a:pt x="784765" y="806652"/>
                    <a:pt x="769922" y="812800"/>
                    <a:pt x="754446" y="812800"/>
                  </a:cubicBezTo>
                  <a:lnTo>
                    <a:pt x="58354" y="812800"/>
                  </a:lnTo>
                  <a:cubicBezTo>
                    <a:pt x="42878" y="812800"/>
                    <a:pt x="28035" y="806652"/>
                    <a:pt x="17092" y="795708"/>
                  </a:cubicBezTo>
                  <a:cubicBezTo>
                    <a:pt x="6148" y="784765"/>
                    <a:pt x="0" y="769922"/>
                    <a:pt x="0" y="754446"/>
                  </a:cubicBezTo>
                  <a:lnTo>
                    <a:pt x="0" y="58354"/>
                  </a:lnTo>
                  <a:cubicBezTo>
                    <a:pt x="0" y="42878"/>
                    <a:pt x="6148" y="28035"/>
                    <a:pt x="17092" y="17092"/>
                  </a:cubicBezTo>
                  <a:cubicBezTo>
                    <a:pt x="28035" y="6148"/>
                    <a:pt x="42878" y="0"/>
                    <a:pt x="58354" y="0"/>
                  </a:cubicBezTo>
                  <a:close/>
                </a:path>
              </a:pathLst>
            </a:custGeom>
            <a:blipFill>
              <a:blip r:embed="rId3"/>
              <a:stretch>
                <a:fillRect l="-328492" t="-198325" r="-212819" b="-62411"/>
              </a:stretch>
            </a:blipFill>
          </p:spPr>
        </p:sp>
      </p:grp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0E08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07453" y="4453890"/>
            <a:ext cx="12377895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F6F6F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Any Questions?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116690"/>
            <a:ext cx="16230600" cy="1717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99"/>
              </a:lnSpc>
              <a:spcBef>
                <a:spcPct val="0"/>
              </a:spcBef>
            </a:pPr>
            <a:r>
              <a:rPr lang="en-US" b="true" sz="9999">
                <a:solidFill>
                  <a:srgbClr val="0E085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QUARTIZE 🐐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965588" y="4413101"/>
            <a:ext cx="2724752" cy="272475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351" y="0"/>
                  </a:moveTo>
                  <a:lnTo>
                    <a:pt x="747449" y="0"/>
                  </a:lnTo>
                  <a:cubicBezTo>
                    <a:pt x="783542" y="0"/>
                    <a:pt x="812800" y="29258"/>
                    <a:pt x="812800" y="65351"/>
                  </a:cubicBezTo>
                  <a:lnTo>
                    <a:pt x="812800" y="747449"/>
                  </a:lnTo>
                  <a:cubicBezTo>
                    <a:pt x="812800" y="783542"/>
                    <a:pt x="783542" y="812800"/>
                    <a:pt x="747449" y="812800"/>
                  </a:cubicBezTo>
                  <a:lnTo>
                    <a:pt x="65351" y="812800"/>
                  </a:lnTo>
                  <a:cubicBezTo>
                    <a:pt x="29258" y="812800"/>
                    <a:pt x="0" y="783542"/>
                    <a:pt x="0" y="747449"/>
                  </a:cubicBezTo>
                  <a:lnTo>
                    <a:pt x="0" y="65351"/>
                  </a:lnTo>
                  <a:cubicBezTo>
                    <a:pt x="0" y="29258"/>
                    <a:pt x="29258" y="0"/>
                    <a:pt x="65351" y="0"/>
                  </a:cubicBezTo>
                  <a:close/>
                </a:path>
              </a:pathLst>
            </a:custGeom>
            <a:blipFill>
              <a:blip r:embed="rId2"/>
              <a:stretch>
                <a:fillRect l="-101457" t="-82078" r="-428449" b="-172244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5843106" y="4413101"/>
            <a:ext cx="2724752" cy="272475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351" y="0"/>
                  </a:moveTo>
                  <a:lnTo>
                    <a:pt x="747449" y="0"/>
                  </a:lnTo>
                  <a:cubicBezTo>
                    <a:pt x="783542" y="0"/>
                    <a:pt x="812800" y="29258"/>
                    <a:pt x="812800" y="65351"/>
                  </a:cubicBezTo>
                  <a:lnTo>
                    <a:pt x="812800" y="747449"/>
                  </a:lnTo>
                  <a:cubicBezTo>
                    <a:pt x="812800" y="783542"/>
                    <a:pt x="783542" y="812800"/>
                    <a:pt x="747449" y="812800"/>
                  </a:cubicBezTo>
                  <a:lnTo>
                    <a:pt x="65351" y="812800"/>
                  </a:lnTo>
                  <a:cubicBezTo>
                    <a:pt x="29258" y="812800"/>
                    <a:pt x="0" y="783542"/>
                    <a:pt x="0" y="747449"/>
                  </a:cubicBezTo>
                  <a:lnTo>
                    <a:pt x="0" y="65351"/>
                  </a:lnTo>
                  <a:cubicBezTo>
                    <a:pt x="0" y="29258"/>
                    <a:pt x="29258" y="0"/>
                    <a:pt x="65351" y="0"/>
                  </a:cubicBezTo>
                  <a:close/>
                </a:path>
              </a:pathLst>
            </a:custGeom>
            <a:blipFill>
              <a:blip r:embed="rId2"/>
              <a:stretch>
                <a:fillRect l="-311786" t="-87336" r="-218120" b="-166985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9720383" y="4413101"/>
            <a:ext cx="2724752" cy="272475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351" y="0"/>
                  </a:moveTo>
                  <a:lnTo>
                    <a:pt x="747449" y="0"/>
                  </a:lnTo>
                  <a:cubicBezTo>
                    <a:pt x="783542" y="0"/>
                    <a:pt x="812800" y="29258"/>
                    <a:pt x="812800" y="65351"/>
                  </a:cubicBezTo>
                  <a:lnTo>
                    <a:pt x="812800" y="747449"/>
                  </a:lnTo>
                  <a:cubicBezTo>
                    <a:pt x="812800" y="783542"/>
                    <a:pt x="783542" y="812800"/>
                    <a:pt x="747449" y="812800"/>
                  </a:cubicBezTo>
                  <a:lnTo>
                    <a:pt x="65351" y="812800"/>
                  </a:lnTo>
                  <a:cubicBezTo>
                    <a:pt x="29258" y="812800"/>
                    <a:pt x="0" y="783542"/>
                    <a:pt x="0" y="747449"/>
                  </a:cubicBezTo>
                  <a:lnTo>
                    <a:pt x="0" y="65351"/>
                  </a:lnTo>
                  <a:cubicBezTo>
                    <a:pt x="0" y="29258"/>
                    <a:pt x="29258" y="0"/>
                    <a:pt x="65351" y="0"/>
                  </a:cubicBezTo>
                  <a:close/>
                </a:path>
              </a:pathLst>
            </a:custGeom>
            <a:blipFill>
              <a:blip r:embed="rId3"/>
              <a:stretch>
                <a:fillRect l="-332698" t="-87902" r="-230082" b="-184911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3597660" y="4413101"/>
            <a:ext cx="2724752" cy="2724752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351" y="0"/>
                  </a:moveTo>
                  <a:lnTo>
                    <a:pt x="747449" y="0"/>
                  </a:lnTo>
                  <a:cubicBezTo>
                    <a:pt x="783542" y="0"/>
                    <a:pt x="812800" y="29258"/>
                    <a:pt x="812800" y="65351"/>
                  </a:cubicBezTo>
                  <a:lnTo>
                    <a:pt x="812800" y="747449"/>
                  </a:lnTo>
                  <a:cubicBezTo>
                    <a:pt x="812800" y="783542"/>
                    <a:pt x="783542" y="812800"/>
                    <a:pt x="747449" y="812800"/>
                  </a:cubicBezTo>
                  <a:lnTo>
                    <a:pt x="65351" y="812800"/>
                  </a:lnTo>
                  <a:cubicBezTo>
                    <a:pt x="29258" y="812800"/>
                    <a:pt x="0" y="783542"/>
                    <a:pt x="0" y="747449"/>
                  </a:cubicBezTo>
                  <a:lnTo>
                    <a:pt x="0" y="65351"/>
                  </a:lnTo>
                  <a:cubicBezTo>
                    <a:pt x="0" y="29258"/>
                    <a:pt x="29258" y="0"/>
                    <a:pt x="65351" y="0"/>
                  </a:cubicBezTo>
                  <a:close/>
                </a:path>
              </a:pathLst>
            </a:custGeom>
            <a:blipFill>
              <a:blip r:embed="rId3"/>
              <a:stretch>
                <a:fillRect l="-328492" t="-198325" r="-212819" b="-62411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468322" y="7385503"/>
            <a:ext cx="1362376" cy="584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E0857"/>
                </a:solidFill>
                <a:latin typeface="Public Sans"/>
                <a:ea typeface="Public Sans"/>
                <a:cs typeface="Public Sans"/>
                <a:sym typeface="Public Sans"/>
              </a:rPr>
              <a:t>Kai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24294" y="7385503"/>
            <a:ext cx="1362376" cy="584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E0857"/>
                </a:solidFill>
                <a:latin typeface="Public Sans"/>
                <a:ea typeface="Public Sans"/>
                <a:cs typeface="Public Sans"/>
                <a:sym typeface="Public Sans"/>
              </a:rPr>
              <a:t>Liam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01571" y="7385503"/>
            <a:ext cx="1362376" cy="584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E0857"/>
                </a:solidFill>
                <a:latin typeface="Public Sans"/>
                <a:ea typeface="Public Sans"/>
                <a:cs typeface="Public Sans"/>
                <a:sym typeface="Public Sans"/>
              </a:rPr>
              <a:t>Mon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278848" y="7385503"/>
            <a:ext cx="1362376" cy="584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0E0857"/>
                </a:solidFill>
                <a:latin typeface="Public Sans"/>
                <a:ea typeface="Public Sans"/>
                <a:cs typeface="Public Sans"/>
                <a:sym typeface="Public Sans"/>
              </a:rPr>
              <a:t>JM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407105" y="8475110"/>
            <a:ext cx="9473789" cy="581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b="true" sz="3348">
                <a:solidFill>
                  <a:srgbClr val="0E085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Advisor: Sir Jose Eugenio L. Quesada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E08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15923" y="3776753"/>
            <a:ext cx="12256154" cy="1691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60"/>
              </a:lnSpc>
              <a:spcBef>
                <a:spcPct val="0"/>
              </a:spcBef>
            </a:pPr>
            <a:r>
              <a:rPr lang="en-US" b="true" sz="9900">
                <a:solidFill>
                  <a:srgbClr val="F6F6F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O4P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018263" y="5734965"/>
            <a:ext cx="8251474" cy="584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8"/>
              </a:lnSpc>
              <a:spcBef>
                <a:spcPct val="0"/>
              </a:spcBef>
            </a:pPr>
            <a:r>
              <a:rPr lang="en-US" sz="3348">
                <a:solidFill>
                  <a:srgbClr val="F6F6F6"/>
                </a:solidFill>
                <a:latin typeface="Public Sans"/>
                <a:ea typeface="Public Sans"/>
                <a:cs typeface="Public Sans"/>
                <a:sym typeface="Public Sans"/>
              </a:rPr>
              <a:t>Online Portal Pursuing Purposeful Play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1762125"/>
          <a:ext cx="16230600" cy="6762750"/>
        </p:xfrm>
        <a:graphic>
          <a:graphicData uri="http://schemas.openxmlformats.org/drawingml/2006/table">
            <a:tbl>
              <a:tblPr/>
              <a:tblGrid>
                <a:gridCol w="16230600"/>
              </a:tblGrid>
              <a:tr h="188438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0080"/>
                        </a:lnSpc>
                        <a:defRPr/>
                      </a:pPr>
                      <a:r>
                        <a:rPr lang="en-US" sz="7200" b="true">
                          <a:solidFill>
                            <a:srgbClr val="0E0857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Objectives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1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Decrease the amount of time it takes to complete the scheduling process by at least 40%.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1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Enhance patient experience with therapy sessions through the implementation of AR technology.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612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Increase the volume of patients after deploying the proposed system for a year by 20%.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6699690" y="1645680"/>
          <a:ext cx="10559610" cy="6995639"/>
        </p:xfrm>
        <a:graphic>
          <a:graphicData uri="http://schemas.openxmlformats.org/drawingml/2006/table">
            <a:tbl>
              <a:tblPr/>
              <a:tblGrid>
                <a:gridCol w="2109082"/>
                <a:gridCol w="8450528"/>
              </a:tblGrid>
              <a:tr h="1394555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FOR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E0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The staff at Therapro Therapy Clinic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E0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4555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WHO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E0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are looking for a more efficient and innovative system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E0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4555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THAT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E0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will streamline processes and allow the clinic to hold online therapy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E0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4555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UNLIKE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E0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the clinic’s current system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E0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7420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3639"/>
                        </a:lnSpc>
                        <a:defRPr/>
                      </a:pPr>
                      <a:r>
                        <a:rPr lang="en-US" sz="2599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OUR PRODUCT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E0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will offer a flexible environment and efficient automated processes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E0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6F6F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484818" y="3989070"/>
            <a:ext cx="3169444" cy="233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120"/>
              </a:lnSpc>
            </a:pPr>
            <a:r>
              <a:rPr lang="en-US" sz="8000" b="true">
                <a:solidFill>
                  <a:srgbClr val="0E085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Online</a:t>
            </a:r>
          </a:p>
          <a:p>
            <a:pPr algn="l" marL="0" indent="0" lvl="0">
              <a:lnSpc>
                <a:spcPts val="9120"/>
              </a:lnSpc>
            </a:pPr>
            <a:r>
              <a:rPr lang="en-US" b="true" sz="8000">
                <a:solidFill>
                  <a:srgbClr val="0E0857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Portal</a:t>
            </a:r>
          </a:p>
        </p:txBody>
      </p:sp>
      <p:sp>
        <p:nvSpPr>
          <p:cNvPr name="AutoShape 4" id="4"/>
          <p:cNvSpPr/>
          <p:nvPr/>
        </p:nvSpPr>
        <p:spPr>
          <a:xfrm>
            <a:off x="6537345" y="5143500"/>
            <a:ext cx="162344" cy="0"/>
          </a:xfrm>
          <a:prstGeom prst="line">
            <a:avLst/>
          </a:prstGeom>
          <a:ln cap="flat" w="285750">
            <a:solidFill>
              <a:srgbClr val="191919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E08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5053" y="4453890"/>
            <a:ext cx="12377895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F6F6F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Comments Matrix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6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10104120"/>
          <a:ext cx="16230600" cy="19800189"/>
        </p:xfrm>
        <a:graphic>
          <a:graphicData uri="http://schemas.openxmlformats.org/drawingml/2006/table">
            <a:tbl>
              <a:tblPr/>
              <a:tblGrid>
                <a:gridCol w="5067848"/>
                <a:gridCol w="11162752"/>
              </a:tblGrid>
              <a:tr h="10588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Primary Actor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User (Patient, Parent/Guardian, Therapist, Admin)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159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Include use cases:</a:t>
                      </a: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User Registration (UC 01A) and User Login (UC 01B)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8437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Preconditions: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The System is online and accessible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7273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Postconditions: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Success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: The user is successfully authenticated, either by creating a new account or logging into an existing account.</a:t>
                      </a: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Failure</a:t>
                      </a: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: The user receives an appropriate error message (e.g., invalid credentials, duplicate email) and is not granted access to the system.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0995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Triggers: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·The user is accessing the system and either needs to create an account (register) or log in to an existing account.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0556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Special Requirements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·The system should support secure authentication (e.g., password encryption, multi-factor authentication if needed).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·The system must handle forgotten passwords and email verification efficiently to avoid authentication delays.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4716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Assumptions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·Users have access to a valid email address and internet access to complete the registration process and or login.</a:t>
                      </a:r>
                    </a:p>
                    <a:p>
                      <a:pPr algn="l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5400000">
            <a:off x="9742609" y="3789913"/>
            <a:ext cx="18288000" cy="1613703"/>
            <a:chOff x="0" y="0"/>
            <a:chExt cx="4816593" cy="42500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425008"/>
            </a:xfrm>
            <a:custGeom>
              <a:avLst/>
              <a:gdLst/>
              <a:ahLst/>
              <a:cxnLst/>
              <a:rect r="r" b="b" t="t" l="l"/>
              <a:pathLst>
                <a:path h="42500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25008"/>
                  </a:lnTo>
                  <a:lnTo>
                    <a:pt x="0" y="425008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4816593" cy="4821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2400" y="9743516"/>
            <a:ext cx="18288000" cy="695884"/>
            <a:chOff x="0" y="0"/>
            <a:chExt cx="4816593" cy="1832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816592" cy="183278"/>
            </a:xfrm>
            <a:custGeom>
              <a:avLst/>
              <a:gdLst/>
              <a:ahLst/>
              <a:cxnLst/>
              <a:rect r="r" b="b" t="t" l="l"/>
              <a:pathLst>
                <a:path h="18327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83278"/>
                  </a:lnTo>
                  <a:lnTo>
                    <a:pt x="0" y="183278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4816593" cy="240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5400000">
            <a:off x="-9633912" y="3749365"/>
            <a:ext cx="18288000" cy="1519760"/>
            <a:chOff x="0" y="0"/>
            <a:chExt cx="4816593" cy="40026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16592" cy="400266"/>
            </a:xfrm>
            <a:custGeom>
              <a:avLst/>
              <a:gdLst/>
              <a:ahLst/>
              <a:cxnLst/>
              <a:rect r="r" b="b" t="t" l="l"/>
              <a:pathLst>
                <a:path h="40026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0266"/>
                  </a:lnTo>
                  <a:lnTo>
                    <a:pt x="0" y="400266"/>
                  </a:ln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4816593" cy="457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1028700" y="1538766"/>
          <a:ext cx="16230600" cy="7214294"/>
        </p:xfrm>
        <a:graphic>
          <a:graphicData uri="http://schemas.openxmlformats.org/drawingml/2006/table">
            <a:tbl>
              <a:tblPr/>
              <a:tblGrid>
                <a:gridCol w="6450393"/>
                <a:gridCol w="9780207"/>
              </a:tblGrid>
              <a:tr h="106868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Comments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30534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Rhea-Luz Valbuena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Consistent naming conventions - members in UCD but Patient and Parent/Guardian in DFD.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68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Do not connect actors to data stores and vice versa. Always have a process in between.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2568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Process must always have at least one input and output in DFD.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6369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 b="true">
                          <a:solidFill>
                            <a:srgbClr val="000000"/>
                          </a:solidFill>
                          <a:latin typeface="Public Sans Bold"/>
                          <a:ea typeface="Public Sans Bold"/>
                          <a:cs typeface="Public Sans Bold"/>
                          <a:sym typeface="Public Sans Bold"/>
                        </a:rPr>
                        <a:t>Jo Anne M. de la Cuesta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80"/>
                        </a:lnSpc>
                        <a:defRPr/>
                      </a:pPr>
                      <a:r>
                        <a:rPr lang="en-US" sz="3200">
                          <a:solidFill>
                            <a:srgbClr val="000000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Inconsistent naming conventions in diagrams.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fast">
    <p:wipe dir="r"/>
  </p:transition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0E08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5053" y="4453890"/>
            <a:ext cx="12377895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F6F6F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Use Case Diagram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DAGQpHiOvVM</dc:identifier>
  <dcterms:modified xsi:type="dcterms:W3CDTF">2011-08-01T06:04:30Z</dcterms:modified>
  <cp:revision>1</cp:revision>
  <dc:title>Quartize - Finals</dc:title>
</cp:coreProperties>
</file>