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8"/>
  </p:notesMasterIdLst>
  <p:handoutMasterIdLst>
    <p:handoutMasterId r:id="rId19"/>
  </p:handoutMasterIdLst>
  <p:sldIdLst>
    <p:sldId id="299" r:id="rId5"/>
    <p:sldId id="300" r:id="rId6"/>
    <p:sldId id="301" r:id="rId7"/>
    <p:sldId id="302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6E6"/>
    <a:srgbClr val="FAF7F7"/>
    <a:srgbClr val="5C1A1D"/>
    <a:srgbClr val="732124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Visual_Studio_Code" TargetMode="External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4672BF32-A68B-84CA-CB99-634CB1A8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766931" y="1988815"/>
            <a:ext cx="2926086" cy="5852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BA303-CAAB-3A19-55B2-81702EE9C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2124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DB0A-90EB-0269-7043-D533F8A6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Resurrection: Melodie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EA06-EA49-2705-5C36-5EA297561F61}"/>
              </a:ext>
            </a:extLst>
          </p:cNvPr>
          <p:cNvCxnSpPr>
            <a:cxnSpLocks/>
          </p:cNvCxnSpPr>
          <p:nvPr/>
        </p:nvCxnSpPr>
        <p:spPr>
          <a:xfrm>
            <a:off x="3953164" y="3814618"/>
            <a:ext cx="42579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70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81C1C-2D7B-17EF-E117-5CC87FB6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E52C5-4DB2-8EEB-21D3-B870D31A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243B-A1B3-0AA6-EA01-B6BDC82E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EFE6E6"/>
                </a:solidFill>
              </a:rPr>
              <a:t>Use Case Diagram</a:t>
            </a:r>
          </a:p>
        </p:txBody>
      </p:sp>
      <p:pic>
        <p:nvPicPr>
          <p:cNvPr id="5" name="Picture 4" descr="A computer screen shot of a flowchart&#10;&#10;Description automatically generated">
            <a:extLst>
              <a:ext uri="{FF2B5EF4-FFF2-40B4-BE49-F238E27FC236}">
                <a16:creationId xmlns:a16="http://schemas.microsoft.com/office/drawing/2014/main" id="{0304502A-9C38-4887-CF2B-7C508A04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1780250"/>
            <a:ext cx="4996212" cy="3297499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4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45391-379D-A515-28B8-55C1F169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F57AC-FBC8-D62C-5273-7BF337B3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55F0-B51F-4D64-3FEF-AFCF9BC6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FFFFFF"/>
                </a:solidFill>
              </a:rPr>
              <a:t>Deployment Diagram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A56BC46-582F-B224-2497-229D1253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9" y="1892665"/>
            <a:ext cx="4996212" cy="307267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6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339A-2D41-E66D-CFFA-9668D42B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8CC-1121-083F-48F1-6D080DBC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System demo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1950B-DC6C-3ECB-9599-1FCFD85E804E}"/>
              </a:ext>
            </a:extLst>
          </p:cNvPr>
          <p:cNvCxnSpPr>
            <a:cxnSpLocks/>
          </p:cNvCxnSpPr>
          <p:nvPr/>
        </p:nvCxnSpPr>
        <p:spPr>
          <a:xfrm>
            <a:off x="4783015" y="3297115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6DE57-C356-392E-778F-1F35DD79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BADF8-6238-53EC-03C9-36131962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Q&amp;A</a:t>
            </a:r>
            <a:endParaRPr lang="en-US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905C9DFD-83ED-CB9A-E809-E41E1E69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766931" y="1988815"/>
            <a:ext cx="2926086" cy="5852172"/>
          </a:xfrm>
          <a:prstGeom prst="rect">
            <a:avLst/>
          </a:prstGeom>
        </p:spPr>
      </p:pic>
      <p:sp>
        <p:nvSpPr>
          <p:cNvPr id="5" name="Title 15">
            <a:extLst>
              <a:ext uri="{FF2B5EF4-FFF2-40B4-BE49-F238E27FC236}">
                <a16:creationId xmlns:a16="http://schemas.microsoft.com/office/drawing/2014/main" id="{942A61BE-AE01-3ED3-F55C-9F17C4213AE1}"/>
              </a:ext>
            </a:extLst>
          </p:cNvPr>
          <p:cNvSpPr txBox="1">
            <a:spLocks/>
          </p:cNvSpPr>
          <p:nvPr/>
        </p:nvSpPr>
        <p:spPr>
          <a:xfrm>
            <a:off x="565147" y="1294015"/>
            <a:ext cx="5486400" cy="617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0FFB968-E8E5-8BF3-6848-872EB6EBE2F9}"/>
              </a:ext>
            </a:extLst>
          </p:cNvPr>
          <p:cNvSpPr txBox="1">
            <a:spLocks/>
          </p:cNvSpPr>
          <p:nvPr/>
        </p:nvSpPr>
        <p:spPr>
          <a:xfrm>
            <a:off x="565148" y="1936174"/>
            <a:ext cx="5486399" cy="3790371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OUR TEAM</a:t>
            </a:r>
          </a:p>
          <a:p>
            <a:r>
              <a:rPr lang="en-GB" dirty="0"/>
              <a:t>GAME OVERVIEW</a:t>
            </a:r>
          </a:p>
          <a:p>
            <a:r>
              <a:rPr lang="en-GB" dirty="0"/>
              <a:t>PROJECT OVERVIEW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SCOPE AND LIMITATIONS</a:t>
            </a:r>
          </a:p>
          <a:p>
            <a:r>
              <a:rPr lang="en-GB" dirty="0"/>
              <a:t>SOFTWARE AND HARDWARE</a:t>
            </a:r>
          </a:p>
          <a:p>
            <a:r>
              <a:rPr lang="en-GB" dirty="0"/>
              <a:t>DIAGRAMS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D11AA-621E-C1E9-DB22-267EB6E06AF1}"/>
              </a:ext>
            </a:extLst>
          </p:cNvPr>
          <p:cNvSpPr/>
          <p:nvPr/>
        </p:nvSpPr>
        <p:spPr>
          <a:xfrm>
            <a:off x="6650182" y="0"/>
            <a:ext cx="5541818" cy="6858000"/>
          </a:xfrm>
          <a:prstGeom prst="rect">
            <a:avLst/>
          </a:prstGeom>
          <a:solidFill>
            <a:srgbClr val="5C1A1D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CA381-6057-DC1F-0BB2-8C16C3CCD4BF}"/>
              </a:ext>
            </a:extLst>
          </p:cNvPr>
          <p:cNvSpPr txBox="1"/>
          <p:nvPr/>
        </p:nvSpPr>
        <p:spPr>
          <a:xfrm>
            <a:off x="4886036" y="567070"/>
            <a:ext cx="241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ckwell Nova Light (Headings)"/>
              </a:rPr>
              <a:t>OUR TEAM</a:t>
            </a:r>
            <a:endParaRPr lang="en-US" sz="2800" dirty="0">
              <a:latin typeface="Rockwell Nova Light (Headings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15FCEB-F516-ABE3-8DAF-5408005F6CB0}"/>
              </a:ext>
            </a:extLst>
          </p:cNvPr>
          <p:cNvSpPr txBox="1">
            <a:spLocks/>
          </p:cNvSpPr>
          <p:nvPr/>
        </p:nvSpPr>
        <p:spPr>
          <a:xfrm>
            <a:off x="107951" y="4848226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John Bernard Durano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21E9EB-450E-C905-4208-C869F588ED0D}"/>
              </a:ext>
            </a:extLst>
          </p:cNvPr>
          <p:cNvSpPr txBox="1">
            <a:spLocks/>
          </p:cNvSpPr>
          <p:nvPr/>
        </p:nvSpPr>
        <p:spPr>
          <a:xfrm>
            <a:off x="107951" y="5322125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Team Leader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BDD5BC-2267-D7DA-7409-9B39B08BFF0E}"/>
              </a:ext>
            </a:extLst>
          </p:cNvPr>
          <p:cNvSpPr txBox="1">
            <a:spLocks/>
          </p:cNvSpPr>
          <p:nvPr/>
        </p:nvSpPr>
        <p:spPr>
          <a:xfrm>
            <a:off x="4334596" y="4848223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David Aldwin De Guzman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A57A79-1314-E101-F19F-301B6DEBEB2E}"/>
              </a:ext>
            </a:extLst>
          </p:cNvPr>
          <p:cNvSpPr txBox="1">
            <a:spLocks/>
          </p:cNvSpPr>
          <p:nvPr/>
        </p:nvSpPr>
        <p:spPr>
          <a:xfrm>
            <a:off x="4334596" y="5322122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Member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07127A-0B29-B529-DBC7-73BC4FF8A6BD}"/>
              </a:ext>
            </a:extLst>
          </p:cNvPr>
          <p:cNvSpPr txBox="1">
            <a:spLocks/>
          </p:cNvSpPr>
          <p:nvPr/>
        </p:nvSpPr>
        <p:spPr>
          <a:xfrm>
            <a:off x="8487350" y="4848226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dirty="0"/>
              <a:t>Gian Marlo </a:t>
            </a:r>
            <a:r>
              <a:rPr lang="en-PH" dirty="0" err="1"/>
              <a:t>Sobrevinas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EFA35F-B7E4-0FCF-BFB8-6F13AB1F8624}"/>
              </a:ext>
            </a:extLst>
          </p:cNvPr>
          <p:cNvSpPr txBox="1">
            <a:spLocks/>
          </p:cNvSpPr>
          <p:nvPr/>
        </p:nvSpPr>
        <p:spPr>
          <a:xfrm>
            <a:off x="8487350" y="5322125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Member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738DC5-C8BB-C6FE-2C58-62BB729212CB}"/>
              </a:ext>
            </a:extLst>
          </p:cNvPr>
          <p:cNvSpPr/>
          <p:nvPr/>
        </p:nvSpPr>
        <p:spPr>
          <a:xfrm>
            <a:off x="181842" y="1365723"/>
            <a:ext cx="3244850" cy="348250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360FA9-6CB0-9FAB-4C9C-49C78CD00A51}"/>
              </a:ext>
            </a:extLst>
          </p:cNvPr>
          <p:cNvSpPr/>
          <p:nvPr/>
        </p:nvSpPr>
        <p:spPr>
          <a:xfrm>
            <a:off x="4493779" y="1365720"/>
            <a:ext cx="3244850" cy="348250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3A9B09-E097-B500-22A8-9392B6420898}"/>
              </a:ext>
            </a:extLst>
          </p:cNvPr>
          <p:cNvSpPr/>
          <p:nvPr/>
        </p:nvSpPr>
        <p:spPr>
          <a:xfrm>
            <a:off x="8765308" y="1365721"/>
            <a:ext cx="3244850" cy="348250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20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3C65B-220D-C37B-DD17-77AA802110CE}"/>
              </a:ext>
            </a:extLst>
          </p:cNvPr>
          <p:cNvSpPr txBox="1"/>
          <p:nvPr/>
        </p:nvSpPr>
        <p:spPr>
          <a:xfrm>
            <a:off x="1080000" y="540032"/>
            <a:ext cx="4426782" cy="133160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cap="all" spc="400">
                <a:latin typeface="+mj-lt"/>
                <a:ea typeface="+mj-ea"/>
                <a:cs typeface="+mj-cs"/>
              </a:rPr>
              <a:t>GAME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A2066C-E74E-5A7A-33D7-65372214FF3E}"/>
              </a:ext>
            </a:extLst>
          </p:cNvPr>
          <p:cNvSpPr txBox="1">
            <a:spLocks/>
          </p:cNvSpPr>
          <p:nvPr/>
        </p:nvSpPr>
        <p:spPr>
          <a:xfrm>
            <a:off x="267965" y="2542901"/>
            <a:ext cx="6118864" cy="3775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FFFFFF"/>
                </a:solidFill>
              </a:rPr>
              <a:t>Resurrection: Melodie is a 2D narrative-driven game set in a post-apocalyptic world where artistic inspiration and music are banned. The story follows a Conductor named Morgan and their team of 'Performers,' each representing a piece of music, as they fight to restore humanity's lost art and confront the oppressive Church of Evils. Combining elements of a visual novel with turn-based JRPG combat, the game allows players to experience a deep story, character progression, and strategic battles, with music and inspiration woven throughout the gameplay and narrative to create a unique, immersive experience.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F7FDE812-51FC-5EAA-743E-DCFDDE31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892729" y="2501834"/>
            <a:ext cx="2926086" cy="5852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A4FD8-862E-BEBB-19FF-17EDAC465945}"/>
              </a:ext>
            </a:extLst>
          </p:cNvPr>
          <p:cNvSpPr/>
          <p:nvPr/>
        </p:nvSpPr>
        <p:spPr>
          <a:xfrm>
            <a:off x="6654795" y="-1"/>
            <a:ext cx="5537206" cy="6857999"/>
          </a:xfrm>
          <a:prstGeom prst="rect">
            <a:avLst/>
          </a:prstGeom>
          <a:solidFill>
            <a:srgbClr val="5C1A1D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329D32-EE29-8AE7-2371-F272CDB1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64" y="2176866"/>
            <a:ext cx="4452148" cy="25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0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The </a:t>
            </a:r>
            <a:r>
              <a:rPr lang="en-GB" i="1" dirty="0">
                <a:solidFill>
                  <a:srgbClr val="FFFFFF"/>
                </a:solidFill>
              </a:rPr>
              <a:t>Node-Based Visual Novel System</a:t>
            </a:r>
            <a:r>
              <a:rPr lang="en-GB" dirty="0">
                <a:solidFill>
                  <a:srgbClr val="FFFFFF"/>
                </a:solidFill>
              </a:rPr>
              <a:t> for Holy Grape Productions provides an intuitive, customizable framework for creating interactive narratives in Unity using </a:t>
            </a:r>
            <a:r>
              <a:rPr lang="en-GB" dirty="0" err="1">
                <a:solidFill>
                  <a:srgbClr val="FFFFFF"/>
                </a:solidFill>
              </a:rPr>
              <a:t>XNode</a:t>
            </a:r>
            <a:r>
              <a:rPr lang="en-GB" dirty="0">
                <a:solidFill>
                  <a:srgbClr val="FFFFFF"/>
                </a:solidFill>
              </a:rPr>
              <a:t>. This system enables rapid prototyping, testing, and iteration of story elements, significantly enhancing workflow efficiency and streamlining both narrative development and quality assurance.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The objective of this project is to create a Visual Novel System, as stated by our client to the team, that does the following:</a:t>
            </a:r>
          </a:p>
          <a:p>
            <a:r>
              <a:rPr dirty="0">
                <a:solidFill>
                  <a:srgbClr val="FFFFFF"/>
                </a:solidFill>
              </a:rPr>
              <a:t>Develop a node-based visual novel system that can trigger camera effects, sounds, or display changes before and after dialogue events.</a:t>
            </a:r>
          </a:p>
          <a:p>
            <a:r>
              <a:rPr dirty="0">
                <a:solidFill>
                  <a:srgbClr val="FFFFFF"/>
                </a:solidFill>
              </a:rPr>
              <a:t>Implement a testing feature in the system that allows developers to load from any scene or specific dialogue node, reducing testing time by a significant amount.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>
                <a:solidFill>
                  <a:srgbClr val="FAF7F7"/>
                </a:solidFill>
              </a:rPr>
              <a:t>Scope:</a:t>
            </a:r>
          </a:p>
          <a:p>
            <a:r>
              <a:rPr dirty="0">
                <a:solidFill>
                  <a:srgbClr val="FAF7F7"/>
                </a:solidFill>
              </a:rPr>
              <a:t>The project will focus on integrating a node-based visual novel system, ensuring seamless narrative transitions and the ability to trigger prefabs for effects and sounds.</a:t>
            </a:r>
          </a:p>
          <a:p>
            <a:r>
              <a:rPr dirty="0">
                <a:solidFill>
                  <a:srgbClr val="FAF7F7"/>
                </a:solidFill>
              </a:rPr>
              <a:t>The system will also prioritize the ability to load from any specific scene or dialogue node, facilitating faster testing during development.</a:t>
            </a:r>
          </a:p>
          <a:p>
            <a:pPr marL="0" indent="0">
              <a:buNone/>
            </a:pPr>
            <a:r>
              <a:rPr b="1" dirty="0">
                <a:solidFill>
                  <a:srgbClr val="FAF7F7"/>
                </a:solidFill>
              </a:rPr>
              <a:t>Limitations:</a:t>
            </a:r>
          </a:p>
          <a:p>
            <a:r>
              <a:rPr dirty="0">
                <a:solidFill>
                  <a:srgbClr val="FAF7F7"/>
                </a:solidFill>
              </a:rPr>
              <a:t>Limited development time will restrict the number of functionalities that the team may be able to add to the system.</a:t>
            </a:r>
          </a:p>
          <a:p>
            <a:r>
              <a:rPr dirty="0">
                <a:solidFill>
                  <a:srgbClr val="FAF7F7"/>
                </a:solidFill>
              </a:rPr>
              <a:t>The game’s performance on lower-end devices might be limited due to its high reliance on Unity’s graphical and audio features, potentially reducing the visual and sound quality on older platforms.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SOFTWARE AND HARDWARE</a:t>
            </a:r>
          </a:p>
        </p:txBody>
      </p:sp>
      <p:pic>
        <p:nvPicPr>
          <p:cNvPr id="5" name="Picture 4" descr="A black and white icon with a white letter on it&#10;&#10;Description automatically generated">
            <a:extLst>
              <a:ext uri="{FF2B5EF4-FFF2-40B4-BE49-F238E27FC236}">
                <a16:creationId xmlns:a16="http://schemas.microsoft.com/office/drawing/2014/main" id="{205CF0CA-811C-2EEE-B25A-5D7007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31" y="1662778"/>
            <a:ext cx="1301750" cy="13147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649046-65CC-AF37-79FF-F4DCB4636659}"/>
              </a:ext>
            </a:extLst>
          </p:cNvPr>
          <p:cNvSpPr txBox="1">
            <a:spLocks/>
          </p:cNvSpPr>
          <p:nvPr/>
        </p:nvSpPr>
        <p:spPr>
          <a:xfrm>
            <a:off x="1241956" y="3029293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xNode</a:t>
            </a:r>
            <a:endParaRPr lang="en-GB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0DF933-7D3F-0294-385B-6CB937AE8D1A}"/>
              </a:ext>
            </a:extLst>
          </p:cNvPr>
          <p:cNvSpPr txBox="1">
            <a:spLocks/>
          </p:cNvSpPr>
          <p:nvPr/>
        </p:nvSpPr>
        <p:spPr>
          <a:xfrm>
            <a:off x="4098216" y="3030401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Unity</a:t>
            </a:r>
          </a:p>
        </p:txBody>
      </p:sp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1AC1EE6C-535B-F0A6-BF05-1E522F24C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93866" y="1589142"/>
            <a:ext cx="1189480" cy="118551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1661B6-11FB-8BC6-98DC-C8B2E6AF6C59}"/>
              </a:ext>
            </a:extLst>
          </p:cNvPr>
          <p:cNvSpPr txBox="1">
            <a:spLocks/>
          </p:cNvSpPr>
          <p:nvPr/>
        </p:nvSpPr>
        <p:spPr>
          <a:xfrm>
            <a:off x="7498927" y="3029293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VS Code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A6ED53F-0D73-5B37-480B-DC099AFAC01A}"/>
              </a:ext>
            </a:extLst>
          </p:cNvPr>
          <p:cNvSpPr txBox="1">
            <a:spLocks/>
          </p:cNvSpPr>
          <p:nvPr/>
        </p:nvSpPr>
        <p:spPr>
          <a:xfrm>
            <a:off x="6415307" y="5986256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GitHub</a:t>
            </a:r>
          </a:p>
        </p:txBody>
      </p:sp>
      <p:pic>
        <p:nvPicPr>
          <p:cNvPr id="26" name="Picture 25" descr="A blue square with black background&#10;&#10;Description automatically generated">
            <a:extLst>
              <a:ext uri="{FF2B5EF4-FFF2-40B4-BE49-F238E27FC236}">
                <a16:creationId xmlns:a16="http://schemas.microsoft.com/office/drawing/2014/main" id="{788FF4B5-5A49-BC8F-1C78-A957C5567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006" y="3795243"/>
            <a:ext cx="1975212" cy="197521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F7657BA-B72A-7295-955E-EE894BC0C879}"/>
              </a:ext>
            </a:extLst>
          </p:cNvPr>
          <p:cNvSpPr txBox="1">
            <a:spLocks/>
          </p:cNvSpPr>
          <p:nvPr/>
        </p:nvSpPr>
        <p:spPr>
          <a:xfrm>
            <a:off x="1973962" y="5607686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Mid-range windows 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A33D70-488F-3B65-0508-32D35C0F8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5280" y="1397101"/>
            <a:ext cx="2125664" cy="21256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08FC18-9E67-ADCF-8E3B-8E4442F12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1321" y="4011043"/>
            <a:ext cx="1975211" cy="1975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FFFFFF"/>
                </a:solidFill>
              </a:rPr>
              <a:t>Entity Relation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B54A843-1204-BF15-CE21-20F1B11C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" y="540000"/>
            <a:ext cx="4391279" cy="577800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982118-3DB9-4E8C-9D44-EA3A488544C4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e8fb32e-c9ff-4415-891a-0a1586572665" xsi:nil="true"/>
    <_activity xmlns="be8fb32e-c9ff-4415-891a-0a15865726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97A142701E240B55F7689721F88FC" ma:contentTypeVersion="18" ma:contentTypeDescription="Create a new document." ma:contentTypeScope="" ma:versionID="29d286ca967c6fdc33c9371b5e664db4">
  <xsd:schema xmlns:xsd="http://www.w3.org/2001/XMLSchema" xmlns:xs="http://www.w3.org/2001/XMLSchema" xmlns:p="http://schemas.microsoft.com/office/2006/metadata/properties" xmlns:ns3="dc3af81d-fb79-48a5-8b8f-89bb6ef8e058" xmlns:ns4="be8fb32e-c9ff-4415-891a-0a1586572665" targetNamespace="http://schemas.microsoft.com/office/2006/metadata/properties" ma:root="true" ma:fieldsID="4a0f7c60d972db57942158c7a2e81ffe" ns3:_="" ns4:_="">
    <xsd:import namespace="dc3af81d-fb79-48a5-8b8f-89bb6ef8e058"/>
    <xsd:import namespace="be8fb32e-c9ff-4415-891a-0a15865726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OCR" minOccurs="0"/>
                <xsd:element ref="ns4:_activity" minOccurs="0"/>
                <xsd:element ref="ns4:MediaServiceLocation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af81d-fb79-48a5-8b8f-89bb6ef8e0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fb32e-c9ff-4415-891a-0a1586572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be8fb32e-c9ff-4415-891a-0a1586572665"/>
    <ds:schemaRef ds:uri="dc3af81d-fb79-48a5-8b8f-89bb6ef8e05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461FAD-7681-40FC-846A-2613475A1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3af81d-fb79-48a5-8b8f-89bb6ef8e058"/>
    <ds:schemaRef ds:uri="be8fb32e-c9ff-4415-891a-0a1586572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{BA15E879-E47D-4F2A-91D4-7EB38AE1718F}tf22339732_win32</Template>
  <TotalTime>294</TotalTime>
  <Words>410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Rockwell Nova Light (Headings)</vt:lpstr>
      <vt:lpstr>Wingdings</vt:lpstr>
      <vt:lpstr>LeafVTI</vt:lpstr>
      <vt:lpstr>Resurrection: Melodie</vt:lpstr>
      <vt:lpstr>PowerPoint Presentation</vt:lpstr>
      <vt:lpstr>PowerPoint Presentation</vt:lpstr>
      <vt:lpstr>PowerPoint Presentation</vt:lpstr>
      <vt:lpstr>PROJECT OVERVIEW</vt:lpstr>
      <vt:lpstr>OBJECTIVES</vt:lpstr>
      <vt:lpstr>SCOPE AND LIMITATIONS</vt:lpstr>
      <vt:lpstr>SOFTWARE AND HARDWARE</vt:lpstr>
      <vt:lpstr>DIAGRAMS</vt:lpstr>
      <vt:lpstr>DIAGRAMS</vt:lpstr>
      <vt:lpstr>DIAGRAMS</vt:lpstr>
      <vt:lpstr>System 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 玄</dc:creator>
  <cp:lastModifiedBy>武 玄</cp:lastModifiedBy>
  <cp:revision>14</cp:revision>
  <dcterms:created xsi:type="dcterms:W3CDTF">2024-11-07T09:53:08Z</dcterms:created>
  <dcterms:modified xsi:type="dcterms:W3CDTF">2024-11-07T15:34:39Z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0x010100F3E97A142701E240B55F7689721F88FC</vt:lpwstr>
  </property>
</Properties>
</file>