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9"/>
  </p:notesMasterIdLst>
  <p:sldIdLst>
    <p:sldId id="256" r:id="rId2"/>
    <p:sldId id="257" r:id="rId3"/>
    <p:sldId id="259" r:id="rId4"/>
    <p:sldId id="261" r:id="rId5"/>
    <p:sldId id="262" r:id="rId6"/>
    <p:sldId id="260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6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2437FD-5D20-D445-A3E8-63A01311A060}" type="datetimeFigureOut">
              <a:rPr lang="en-US" smtClean="0"/>
              <a:t>12/1/16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CEF70-CB2B-DA43-AF13-2285C1400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6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Python is simple to use and has a very powerful numerical</a:t>
            </a:r>
            <a:r>
              <a:rPr lang="en-US" altLang="zh-CN" baseline="0" dirty="0" smtClean="0"/>
              <a:t> computation library </a:t>
            </a:r>
            <a:r>
              <a:rPr lang="en-US" altLang="zh-CN" baseline="0" dirty="0" err="1" smtClean="0"/>
              <a:t>numpy</a:t>
            </a:r>
            <a:r>
              <a:rPr lang="en-US" altLang="zh-CN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CEF70-CB2B-DA43-AF13-2285C1400C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7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12/1/16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12/1/16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12/1/16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12/1/16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12/1/16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cikit-learn.org/)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jpg"/><Relationship Id="rId6" Type="http://schemas.openxmlformats.org/officeDocument/2006/relationships/image" Target="../media/image6.jpg"/><Relationship Id="rId7" Type="http://schemas.openxmlformats.org/officeDocument/2006/relationships/image" Target="../media/image7.jp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</a:t>
            </a:r>
            <a:r>
              <a:rPr lang="en-US" dirty="0" smtClean="0"/>
              <a:t>ime </a:t>
            </a:r>
            <a:r>
              <a:rPr lang="en-US" dirty="0"/>
              <a:t>series </a:t>
            </a:r>
            <a:r>
              <a:rPr lang="en-US" dirty="0" smtClean="0"/>
              <a:t>analysis</a:t>
            </a:r>
            <a:r>
              <a:rPr lang="zh-CN" altLang="en-US" dirty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 </a:t>
            </a:r>
            <a:r>
              <a:rPr lang="en-US" altLang="zh-CN" dirty="0" smtClean="0"/>
              <a:t>(TSAP)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1101904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/>
              <a:t>Wenyan</a:t>
            </a:r>
            <a:r>
              <a:rPr lang="zh-CN" altLang="en-US" dirty="0"/>
              <a:t> </a:t>
            </a:r>
            <a:r>
              <a:rPr lang="en-US" altLang="zh-CN" dirty="0"/>
              <a:t>Gong,</a:t>
            </a:r>
            <a:r>
              <a:rPr lang="zh-CN" altLang="en-US" dirty="0"/>
              <a:t> </a:t>
            </a:r>
            <a:r>
              <a:rPr lang="en-US" altLang="zh-CN" dirty="0" err="1" smtClean="0"/>
              <a:t>Zongxi</a:t>
            </a:r>
            <a:r>
              <a:rPr lang="zh-CN" altLang="en-US" dirty="0" smtClean="0"/>
              <a:t> </a:t>
            </a:r>
            <a:r>
              <a:rPr lang="en-US" altLang="zh-CN" dirty="0" smtClean="0"/>
              <a:t>Li,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Cong</a:t>
            </a:r>
            <a:r>
              <a:rPr lang="zh-CN" altLang="en-US" dirty="0" smtClean="0"/>
              <a:t> </a:t>
            </a:r>
            <a:r>
              <a:rPr lang="en-US" altLang="zh-CN" dirty="0" smtClean="0"/>
              <a:t>Ma,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Qingcan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Wang,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Zhuoran</a:t>
            </a:r>
            <a:r>
              <a:rPr lang="zh-CN" altLang="en-US" dirty="0" smtClean="0"/>
              <a:t> </a:t>
            </a:r>
            <a:r>
              <a:rPr lang="en-US" altLang="zh-CN" dirty="0" smtClean="0"/>
              <a:t>Yang,</a:t>
            </a:r>
            <a:r>
              <a:rPr lang="zh-CN" altLang="en-US" dirty="0" smtClean="0"/>
              <a:t> </a:t>
            </a:r>
            <a:r>
              <a:rPr lang="en-US" altLang="zh-CN" dirty="0" smtClean="0"/>
              <a:t>Hao</a:t>
            </a:r>
            <a:r>
              <a:rPr lang="zh-CN" altLang="en-US" dirty="0" smtClean="0"/>
              <a:t> </a:t>
            </a:r>
            <a:r>
              <a:rPr lang="en-US" altLang="zh-CN" dirty="0" smtClean="0"/>
              <a:t>Zhang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(alphabetic</a:t>
            </a:r>
            <a:r>
              <a:rPr lang="zh-CN" altLang="en-US" dirty="0" smtClean="0"/>
              <a:t> </a:t>
            </a:r>
            <a:r>
              <a:rPr lang="en-US" altLang="zh-CN" dirty="0" smtClean="0"/>
              <a:t>order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last</a:t>
            </a:r>
            <a:r>
              <a:rPr lang="zh-CN" altLang="en-US" dirty="0" smtClean="0"/>
              <a:t> </a:t>
            </a:r>
            <a:r>
              <a:rPr lang="en-US" altLang="zh-CN" dirty="0" smtClean="0"/>
              <a:t>name)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45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Project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4318000"/>
            <a:ext cx="7315200" cy="1666748"/>
          </a:xfrm>
        </p:spPr>
        <p:txBody>
          <a:bodyPr/>
          <a:lstStyle/>
          <a:p>
            <a:r>
              <a:rPr lang="en-US" altLang="zh-CN" dirty="0" smtClean="0"/>
              <a:t>Time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series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analysis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interests</a:t>
            </a:r>
            <a:r>
              <a:rPr lang="zh-CN" altLang="en-US" dirty="0" smtClean="0"/>
              <a:t> </a:t>
            </a:r>
            <a:r>
              <a:rPr lang="en-US" altLang="zh-CN" dirty="0" smtClean="0"/>
              <a:t>us</a:t>
            </a:r>
            <a:r>
              <a:rPr lang="zh-CN" altLang="en-US" dirty="0" smtClean="0"/>
              <a:t> </a:t>
            </a:r>
            <a:r>
              <a:rPr lang="en-US" altLang="zh-CN" dirty="0" smtClean="0"/>
              <a:t>due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its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application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financial</a:t>
            </a:r>
            <a:r>
              <a:rPr lang="zh-CN" altLang="en-US" dirty="0" smtClean="0"/>
              <a:t> </a:t>
            </a:r>
            <a:r>
              <a:rPr lang="en-US" altLang="zh-CN" dirty="0" smtClean="0"/>
              <a:t>market</a:t>
            </a:r>
            <a:r>
              <a:rPr lang="zh-CN" altLang="en-US" dirty="0" smtClean="0"/>
              <a:t> </a:t>
            </a:r>
            <a:r>
              <a:rPr lang="en-US" altLang="zh-CN" dirty="0" smtClean="0"/>
              <a:t>(stock</a:t>
            </a:r>
            <a:r>
              <a:rPr lang="zh-CN" altLang="en-US" dirty="0" smtClean="0"/>
              <a:t> </a:t>
            </a:r>
            <a:r>
              <a:rPr lang="en-US" altLang="zh-CN" dirty="0" smtClean="0"/>
              <a:t>prices</a:t>
            </a:r>
            <a:r>
              <a:rPr lang="zh-CN" altLang="en-US" dirty="0" smtClean="0"/>
              <a:t> </a:t>
            </a:r>
            <a:r>
              <a:rPr lang="en-US" altLang="zh-CN" dirty="0" smtClean="0"/>
              <a:t>history)</a:t>
            </a:r>
          </a:p>
          <a:p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aim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build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 </a:t>
            </a:r>
            <a:r>
              <a:rPr lang="en-US" altLang="zh-CN" dirty="0" smtClean="0"/>
              <a:t>library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time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series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818" y="1123837"/>
            <a:ext cx="5626100" cy="2921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13819" y="4133334"/>
            <a:ext cx="5767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USD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RMB</a:t>
            </a:r>
            <a:r>
              <a:rPr lang="zh-CN" altLang="en-US" dirty="0" smtClean="0"/>
              <a:t> </a:t>
            </a:r>
            <a:r>
              <a:rPr lang="en-US" altLang="zh-CN" dirty="0" smtClean="0"/>
              <a:t>exchange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rate,</a:t>
            </a:r>
            <a:r>
              <a:rPr lang="zh-CN" altLang="en-US" dirty="0" smtClean="0"/>
              <a:t> </a:t>
            </a:r>
            <a:r>
              <a:rPr lang="en-US" altLang="zh-CN" dirty="0" smtClean="0"/>
              <a:t>Nov</a:t>
            </a:r>
            <a:r>
              <a:rPr lang="zh-CN" altLang="en-US" dirty="0" smtClean="0"/>
              <a:t>  </a:t>
            </a:r>
            <a:r>
              <a:rPr lang="en-US" altLang="zh-CN" dirty="0" smtClean="0"/>
              <a:t>2015-Nov</a:t>
            </a:r>
            <a:r>
              <a:rPr lang="zh-CN" altLang="en-US" dirty="0" smtClean="0"/>
              <a:t> </a:t>
            </a:r>
            <a:r>
              <a:rPr lang="en-US" altLang="zh-CN" dirty="0" smtClean="0"/>
              <a:t>2016.</a:t>
            </a:r>
            <a:r>
              <a:rPr lang="zh-CN" altLang="en-US" dirty="0" smtClean="0"/>
              <a:t> </a:t>
            </a:r>
            <a:r>
              <a:rPr lang="en-US" altLang="zh-CN" dirty="0" smtClean="0"/>
              <a:t>Yahoo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1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Organization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269566" y="1098167"/>
            <a:ext cx="1533525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Time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series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69565" y="2444020"/>
            <a:ext cx="1533525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69565" y="3515027"/>
            <a:ext cx="1533525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</a:t>
            </a:r>
            <a:r>
              <a:rPr lang="en-US" altLang="zh-CN" dirty="0" smtClean="0"/>
              <a:t>stimation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67173" y="2421844"/>
            <a:ext cx="1533525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Clustering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471957" y="2430122"/>
            <a:ext cx="1533525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Visualization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6874933" y="1795297"/>
            <a:ext cx="237067" cy="547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6874936" y="2895963"/>
            <a:ext cx="237067" cy="547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69564" y="4586034"/>
            <a:ext cx="1533525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I</a:t>
            </a:r>
            <a:r>
              <a:rPr lang="en-US" altLang="zh-CN" dirty="0" smtClean="0"/>
              <a:t>nference</a:t>
            </a:r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>
            <a:off x="6874932" y="3956298"/>
            <a:ext cx="237067" cy="547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4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Languages,</a:t>
            </a:r>
            <a:r>
              <a:rPr lang="zh-CN" altLang="en-US" dirty="0" smtClean="0"/>
              <a:t> </a:t>
            </a:r>
            <a:r>
              <a:rPr lang="en-US" altLang="zh-CN" dirty="0" smtClean="0"/>
              <a:t>packages/libraries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free-distributed,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user-friendly,</a:t>
            </a:r>
            <a:r>
              <a:rPr lang="zh-CN" altLang="en-US" dirty="0"/>
              <a:t> </a:t>
            </a:r>
            <a:r>
              <a:rPr lang="en-US" altLang="zh-CN" dirty="0" smtClean="0"/>
              <a:t>equipped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powerful</a:t>
            </a:r>
            <a:r>
              <a:rPr lang="zh-CN" altLang="en-US" dirty="0" smtClean="0"/>
              <a:t> </a:t>
            </a:r>
            <a:r>
              <a:rPr lang="en-US" altLang="zh-CN" dirty="0" smtClean="0"/>
              <a:t>packages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various</a:t>
            </a:r>
            <a:r>
              <a:rPr lang="zh-CN" altLang="en-US" dirty="0" smtClean="0"/>
              <a:t> </a:t>
            </a:r>
            <a:r>
              <a:rPr lang="en-US" altLang="zh-CN" dirty="0" smtClean="0"/>
              <a:t>purposes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Numpy</a:t>
            </a:r>
            <a:r>
              <a:rPr lang="en-US" altLang="zh-CN" dirty="0" smtClean="0"/>
              <a:t>, numerical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linear</a:t>
            </a:r>
            <a:r>
              <a:rPr lang="zh-CN" altLang="en-US" dirty="0" smtClean="0"/>
              <a:t> </a:t>
            </a:r>
            <a:r>
              <a:rPr lang="en-US" altLang="zh-CN" dirty="0" smtClean="0"/>
              <a:t>algebra</a:t>
            </a:r>
          </a:p>
          <a:p>
            <a:r>
              <a:rPr lang="en-US" altLang="zh-CN" dirty="0" err="1"/>
              <a:t>p</a:t>
            </a:r>
            <a:r>
              <a:rPr lang="en-US" altLang="zh-CN" dirty="0" err="1" smtClean="0"/>
              <a:t>yplot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visualization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tools</a:t>
            </a:r>
          </a:p>
          <a:p>
            <a:r>
              <a:rPr lang="en-US" altLang="zh-CN" dirty="0" err="1" smtClean="0"/>
              <a:t>scikit</a:t>
            </a:r>
            <a:r>
              <a:rPr lang="en-US" altLang="zh-CN" dirty="0" smtClean="0"/>
              <a:t>-learn</a:t>
            </a:r>
            <a:r>
              <a:rPr lang="zh-CN" altLang="en-US" dirty="0" smtClean="0"/>
              <a:t> </a:t>
            </a:r>
            <a:r>
              <a:rPr lang="en-US" altLang="zh-CN" dirty="0"/>
              <a:t>(</a:t>
            </a: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scikit-learn.org/)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/>
              <a:t>a</a:t>
            </a:r>
            <a:r>
              <a:rPr lang="zh-CN" altLang="en-US" dirty="0" smtClean="0"/>
              <a:t> </a:t>
            </a:r>
            <a:r>
              <a:rPr lang="en-US" altLang="zh-CN" dirty="0"/>
              <a:t>python</a:t>
            </a:r>
            <a:r>
              <a:rPr lang="zh-CN" altLang="en-US" dirty="0"/>
              <a:t> </a:t>
            </a:r>
            <a:r>
              <a:rPr lang="en-US" altLang="zh-CN" dirty="0"/>
              <a:t>library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machine</a:t>
            </a:r>
            <a:r>
              <a:rPr lang="zh-CN" altLang="en-US" dirty="0"/>
              <a:t> </a:t>
            </a:r>
            <a:r>
              <a:rPr lang="en-US" altLang="zh-CN" dirty="0" smtClean="0"/>
              <a:t>learning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(cluster,</a:t>
            </a:r>
            <a:r>
              <a:rPr lang="zh-CN" altLang="en-US" dirty="0" smtClean="0"/>
              <a:t> </a:t>
            </a:r>
            <a:r>
              <a:rPr lang="en-US" altLang="zh-CN" dirty="0" smtClean="0"/>
              <a:t>regression,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)</a:t>
            </a:r>
          </a:p>
          <a:p>
            <a:endParaRPr lang="en-US" dirty="0" smtClean="0"/>
          </a:p>
          <a:p>
            <a:r>
              <a:rPr lang="en-US" altLang="zh-CN" dirty="0" smtClean="0"/>
              <a:t>Focus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interface</a:t>
            </a:r>
            <a:r>
              <a:rPr lang="zh-CN" altLang="en-US" dirty="0" smtClean="0"/>
              <a:t> </a:t>
            </a:r>
            <a:r>
              <a:rPr lang="en-US" altLang="zh-CN" dirty="0" smtClean="0"/>
              <a:t>design,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communicate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between</a:t>
            </a:r>
            <a:r>
              <a:rPr lang="zh-CN" altLang="en-US" dirty="0" smtClean="0"/>
              <a:t> </a:t>
            </a:r>
            <a:r>
              <a:rPr lang="en-US" altLang="zh-CN" dirty="0" smtClean="0"/>
              <a:t>various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modules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7811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Program</a:t>
            </a:r>
            <a:r>
              <a:rPr lang="zh-CN" altLang="en-US" dirty="0" smtClean="0"/>
              <a:t> </a:t>
            </a:r>
            <a:r>
              <a:rPr lang="en-US" altLang="zh-CN" dirty="0" smtClean="0"/>
              <a:t>structure,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/>
              <a:t>i</a:t>
            </a:r>
            <a:r>
              <a:rPr lang="en-US" altLang="zh-CN" dirty="0" smtClean="0"/>
              <a:t>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7"/>
            <a:ext cx="7315200" cy="5655225"/>
          </a:xfrm>
        </p:spPr>
        <p:txBody>
          <a:bodyPr>
            <a:normAutofit fontScale="70000" lnSpcReduction="20000"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/>
          </a:p>
          <a:p>
            <a:endParaRPr lang="zh-CN" altLang="en-US" dirty="0" smtClean="0"/>
          </a:p>
          <a:p>
            <a:r>
              <a:rPr lang="en-US" altLang="zh-CN" sz="2900" dirty="0" smtClean="0"/>
              <a:t>Development</a:t>
            </a:r>
            <a:r>
              <a:rPr lang="zh-CN" altLang="en-US" sz="2900" dirty="0" smtClean="0"/>
              <a:t> </a:t>
            </a:r>
            <a:r>
              <a:rPr lang="en-US" altLang="zh-CN" sz="2900" dirty="0"/>
              <a:t>philosophy,</a:t>
            </a:r>
            <a:r>
              <a:rPr lang="zh-CN" altLang="en-US" sz="2900" dirty="0"/>
              <a:t> </a:t>
            </a:r>
            <a:r>
              <a:rPr lang="en-US" altLang="zh-CN" sz="2900" dirty="0"/>
              <a:t>Object</a:t>
            </a:r>
            <a:r>
              <a:rPr lang="zh-CN" altLang="en-US" sz="2900" dirty="0"/>
              <a:t> </a:t>
            </a:r>
            <a:r>
              <a:rPr lang="en-US" altLang="zh-CN" sz="2900" dirty="0"/>
              <a:t>Oriented</a:t>
            </a:r>
            <a:r>
              <a:rPr lang="zh-CN" altLang="en-US" sz="2900" dirty="0"/>
              <a:t> </a:t>
            </a:r>
            <a:r>
              <a:rPr lang="en-US" altLang="zh-CN" sz="2900" dirty="0"/>
              <a:t>Programming</a:t>
            </a:r>
            <a:r>
              <a:rPr lang="zh-CN" altLang="en-US" sz="2900" dirty="0"/>
              <a:t> </a:t>
            </a:r>
            <a:r>
              <a:rPr lang="en-US" altLang="zh-CN" sz="2900" dirty="0"/>
              <a:t>(OOP</a:t>
            </a:r>
            <a:r>
              <a:rPr lang="en-US" altLang="zh-CN" sz="2900" dirty="0" smtClean="0"/>
              <a:t>)</a:t>
            </a:r>
            <a:endParaRPr lang="zh-CN" altLang="en-US" sz="2900" dirty="0" smtClean="0"/>
          </a:p>
          <a:p>
            <a:r>
              <a:rPr lang="en-US" altLang="zh-CN" sz="2900" dirty="0"/>
              <a:t>Testing</a:t>
            </a:r>
            <a:r>
              <a:rPr lang="zh-CN" altLang="en-US" sz="2900" dirty="0"/>
              <a:t> </a:t>
            </a:r>
            <a:r>
              <a:rPr lang="en-US" altLang="zh-CN" sz="2900" dirty="0"/>
              <a:t>tools,</a:t>
            </a:r>
            <a:r>
              <a:rPr lang="zh-CN" altLang="en-US" sz="2900" dirty="0"/>
              <a:t> </a:t>
            </a:r>
            <a:r>
              <a:rPr lang="en-US" altLang="zh-CN" sz="2900" dirty="0" err="1" smtClean="0"/>
              <a:t>unitest</a:t>
            </a:r>
            <a:endParaRPr lang="en-US" sz="2900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26001" y="2377478"/>
            <a:ext cx="2983968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b="1" u="sng" dirty="0" smtClean="0"/>
              <a:t>Model</a:t>
            </a:r>
            <a:r>
              <a:rPr lang="zh-CN" altLang="en-US" b="1" u="sng" dirty="0" smtClean="0"/>
              <a:t> </a:t>
            </a:r>
            <a:r>
              <a:rPr lang="en-US" altLang="zh-CN" b="1" u="sng" dirty="0" smtClean="0"/>
              <a:t>class</a:t>
            </a:r>
            <a:r>
              <a:rPr lang="zh-CN" altLang="en-US" b="1" u="sng" dirty="0" smtClean="0"/>
              <a:t>（</a:t>
            </a:r>
            <a:r>
              <a:rPr lang="en-US" altLang="zh-CN" b="1" u="sng" dirty="0" err="1" smtClean="0"/>
              <a:t>data</a:t>
            </a:r>
            <a:r>
              <a:rPr lang="en-US" altLang="zh-CN" b="1" u="sng" dirty="0" err="1" smtClean="0"/>
              <a:t>,param</a:t>
            </a:r>
            <a:r>
              <a:rPr lang="zh-CN" altLang="en-US" b="1" u="sng" dirty="0" smtClean="0"/>
              <a:t>）</a:t>
            </a:r>
            <a:endParaRPr lang="en-US" altLang="zh-CN" b="1" u="sng" dirty="0" smtClean="0"/>
          </a:p>
          <a:p>
            <a:r>
              <a:rPr lang="en-US" altLang="zh-CN" dirty="0" smtClean="0"/>
              <a:t>AR,MA,ARMA</a:t>
            </a:r>
            <a:r>
              <a:rPr lang="mr-IN" altLang="zh-CN" dirty="0" smtClean="0"/>
              <a:t>…</a:t>
            </a:r>
            <a:endParaRPr lang="en-US" altLang="zh-CN" dirty="0"/>
          </a:p>
          <a:p>
            <a:r>
              <a:rPr lang="en-US" altLang="zh-CN" dirty="0" smtClean="0"/>
              <a:t>(likelihood, gradient)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35567" y="1191205"/>
            <a:ext cx="340254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u="sng" dirty="0" smtClean="0"/>
              <a:t>Solver class(Model, opt method)</a:t>
            </a:r>
            <a:endParaRPr lang="en-US" altLang="zh-CN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4157664" y="4124332"/>
            <a:ext cx="4259790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u="sng" dirty="0" smtClean="0"/>
              <a:t>Inference</a:t>
            </a:r>
            <a:r>
              <a:rPr lang="zh-CN" altLang="en-US" b="1" u="sng" dirty="0" smtClean="0"/>
              <a:t> </a:t>
            </a:r>
            <a:r>
              <a:rPr lang="en-US" altLang="zh-CN" b="1" u="sng" dirty="0" smtClean="0"/>
              <a:t>class(Model</a:t>
            </a:r>
            <a:r>
              <a:rPr lang="en-US" altLang="zh-CN" b="1" u="sng" dirty="0" smtClean="0"/>
              <a:t>, Solver </a:t>
            </a:r>
            <a:r>
              <a:rPr lang="en-US" altLang="zh-CN" b="1" u="sng" dirty="0" smtClean="0"/>
              <a:t>methods)</a:t>
            </a:r>
          </a:p>
          <a:p>
            <a:r>
              <a:rPr lang="en-US" altLang="zh-CN" dirty="0" smtClean="0"/>
              <a:t>Confidence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interval</a:t>
            </a:r>
          </a:p>
          <a:p>
            <a:r>
              <a:rPr lang="en-US" altLang="zh-CN" dirty="0" smtClean="0"/>
              <a:t>Significance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(P-value)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173102" y="2460519"/>
            <a:ext cx="1533525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Time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series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6671732" y="1602967"/>
            <a:ext cx="372534" cy="7237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6671732" y="3350714"/>
            <a:ext cx="372534" cy="7237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805333" y="4101854"/>
            <a:ext cx="2793999" cy="120032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u="sng" dirty="0" smtClean="0"/>
              <a:t>Clustering</a:t>
            </a:r>
            <a:r>
              <a:rPr lang="zh-CN" altLang="en-US" b="1" u="sng" dirty="0" smtClean="0"/>
              <a:t> </a:t>
            </a:r>
            <a:r>
              <a:rPr lang="en-US" altLang="zh-CN" b="1" u="sng" dirty="0" smtClean="0"/>
              <a:t>class(data)</a:t>
            </a:r>
            <a:endParaRPr lang="en-US" altLang="zh-CN" b="1" u="sng" dirty="0" smtClean="0"/>
          </a:p>
          <a:p>
            <a:r>
              <a:rPr lang="en-US" altLang="zh-CN" dirty="0" err="1" smtClean="0"/>
              <a:t>Kmeans</a:t>
            </a:r>
            <a:endParaRPr lang="en-US" altLang="zh-CN" dirty="0" smtClean="0"/>
          </a:p>
          <a:p>
            <a:r>
              <a:rPr lang="en-US" dirty="0"/>
              <a:t>Gaussian </a:t>
            </a:r>
            <a:r>
              <a:rPr lang="en-US" dirty="0" smtClean="0"/>
              <a:t>mixtures</a:t>
            </a:r>
          </a:p>
          <a:p>
            <a:r>
              <a:rPr lang="en-US" dirty="0" smtClean="0"/>
              <a:t>Spectral clustering</a:t>
            </a:r>
            <a:endParaRPr lang="en-US" dirty="0"/>
          </a:p>
        </p:txBody>
      </p:sp>
      <p:sp>
        <p:nvSpPr>
          <p:cNvPr id="15" name="Left Arrow 14"/>
          <p:cNvSpPr/>
          <p:nvPr/>
        </p:nvSpPr>
        <p:spPr>
          <a:xfrm>
            <a:off x="7831668" y="2606542"/>
            <a:ext cx="1171571" cy="3542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9652000" y="3156241"/>
            <a:ext cx="287867" cy="9117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972018" y="611205"/>
            <a:ext cx="2212449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u="sng" dirty="0" smtClean="0"/>
              <a:t>Visualization</a:t>
            </a:r>
            <a:endParaRPr lang="en-US" altLang="zh-CN" b="1" u="sng" dirty="0" smtClean="0"/>
          </a:p>
          <a:p>
            <a:r>
              <a:rPr lang="en-US" altLang="zh-CN" dirty="0" smtClean="0"/>
              <a:t>Time</a:t>
            </a:r>
            <a:r>
              <a:rPr lang="zh-CN" altLang="en-US" dirty="0" smtClean="0"/>
              <a:t> </a:t>
            </a:r>
            <a:r>
              <a:rPr lang="en-US" altLang="zh-CN" dirty="0" smtClean="0"/>
              <a:t>history</a:t>
            </a:r>
          </a:p>
          <a:p>
            <a:r>
              <a:rPr lang="en-US" altLang="zh-CN" dirty="0" smtClean="0"/>
              <a:t>Accuracy,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error</a:t>
            </a:r>
          </a:p>
        </p:txBody>
      </p:sp>
      <p:sp>
        <p:nvSpPr>
          <p:cNvPr id="18" name="Up Arrow 17"/>
          <p:cNvSpPr/>
          <p:nvPr/>
        </p:nvSpPr>
        <p:spPr>
          <a:xfrm>
            <a:off x="9651999" y="1551468"/>
            <a:ext cx="287866" cy="85987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693182" y="146562"/>
            <a:ext cx="4310057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u="sng" dirty="0" smtClean="0"/>
              <a:t>Optimization Methods (GD, Newton)</a:t>
            </a:r>
            <a:endParaRPr lang="en-US" altLang="zh-CN" b="1" u="sng" dirty="0"/>
          </a:p>
        </p:txBody>
      </p:sp>
      <p:sp>
        <p:nvSpPr>
          <p:cNvPr id="20" name="Down Arrow 19"/>
          <p:cNvSpPr/>
          <p:nvPr/>
        </p:nvSpPr>
        <p:spPr>
          <a:xfrm>
            <a:off x="6671732" y="665881"/>
            <a:ext cx="331787" cy="4754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1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Organization Structure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448" y="3863408"/>
            <a:ext cx="1329738" cy="1118471"/>
          </a:xfrm>
          <a:prstGeom prst="ellipse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521" y="4887005"/>
            <a:ext cx="1574248" cy="1058333"/>
          </a:xfrm>
          <a:prstGeom prst="ellipse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193" y="3923546"/>
            <a:ext cx="1749192" cy="987447"/>
          </a:xfrm>
          <a:prstGeom prst="ellipse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385" y="1843115"/>
            <a:ext cx="1465713" cy="976853"/>
          </a:xfrm>
          <a:prstGeom prst="ellipse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491" y="404957"/>
            <a:ext cx="1543290" cy="1025541"/>
          </a:xfrm>
          <a:prstGeom prst="ellipse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6266" y="1390622"/>
            <a:ext cx="1884471" cy="1060015"/>
          </a:xfrm>
          <a:prstGeom prst="ellipse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869555" y="5079106"/>
            <a:ext cx="1623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Wenyan</a:t>
            </a:r>
            <a:r>
              <a:rPr lang="zh-CN" altLang="en-US" dirty="0" smtClean="0"/>
              <a:t> </a:t>
            </a:r>
            <a:r>
              <a:rPr lang="en-US" altLang="zh-CN" dirty="0" smtClean="0"/>
              <a:t>Gong</a:t>
            </a:r>
          </a:p>
          <a:p>
            <a:r>
              <a:rPr lang="en-US" altLang="zh-CN" dirty="0" smtClean="0"/>
              <a:t>Model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245594" y="5978381"/>
            <a:ext cx="2370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Hao</a:t>
            </a:r>
            <a:r>
              <a:rPr lang="zh-CN" altLang="en-US" dirty="0" smtClean="0"/>
              <a:t> </a:t>
            </a:r>
            <a:r>
              <a:rPr lang="en-US" altLang="zh-CN" dirty="0" smtClean="0"/>
              <a:t>Zhang</a:t>
            </a:r>
          </a:p>
          <a:p>
            <a:r>
              <a:rPr lang="en-US" altLang="zh-CN" dirty="0" smtClean="0"/>
              <a:t>Cluster,</a:t>
            </a:r>
            <a:r>
              <a:rPr lang="zh-CN" altLang="en-US" dirty="0" smtClean="0"/>
              <a:t> </a:t>
            </a:r>
            <a:r>
              <a:rPr lang="en-US" altLang="zh-CN" dirty="0" smtClean="0"/>
              <a:t>visualization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120884" y="5062878"/>
            <a:ext cx="1623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Cong</a:t>
            </a:r>
            <a:r>
              <a:rPr lang="zh-CN" altLang="en-US" dirty="0" smtClean="0"/>
              <a:t> </a:t>
            </a:r>
            <a:r>
              <a:rPr lang="en-US" altLang="zh-CN" dirty="0" smtClean="0"/>
              <a:t>Ma</a:t>
            </a:r>
          </a:p>
          <a:p>
            <a:r>
              <a:rPr lang="en-US" altLang="zh-CN" dirty="0" smtClean="0"/>
              <a:t>Solver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502374" y="2564797"/>
            <a:ext cx="1623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/>
              <a:t>Zongxi</a:t>
            </a:r>
            <a:r>
              <a:rPr lang="zh-CN" altLang="en-US" dirty="0" smtClean="0"/>
              <a:t> </a:t>
            </a:r>
            <a:r>
              <a:rPr lang="en-US" altLang="zh-CN" dirty="0" smtClean="0"/>
              <a:t>Li</a:t>
            </a:r>
          </a:p>
          <a:p>
            <a:r>
              <a:rPr lang="en-US" altLang="zh-CN" dirty="0" smtClean="0"/>
              <a:t>Model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518522" y="1463079"/>
            <a:ext cx="1948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/>
              <a:t>Zhuoran</a:t>
            </a:r>
            <a:r>
              <a:rPr lang="zh-CN" altLang="en-US" dirty="0" smtClean="0"/>
              <a:t> </a:t>
            </a:r>
            <a:r>
              <a:rPr lang="en-US" altLang="zh-CN" dirty="0" smtClean="0"/>
              <a:t>Yang</a:t>
            </a:r>
          </a:p>
          <a:p>
            <a:r>
              <a:rPr lang="en-US" altLang="zh-CN" dirty="0" smtClean="0"/>
              <a:t>Inference,</a:t>
            </a:r>
            <a:r>
              <a:rPr lang="zh-CN" altLang="en-US" dirty="0" smtClean="0"/>
              <a:t> </a:t>
            </a:r>
            <a:r>
              <a:rPr lang="en-US" altLang="zh-CN" dirty="0" smtClean="0"/>
              <a:t>cluster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938447" y="2917198"/>
            <a:ext cx="1623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/>
              <a:t>Qingcan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Yang</a:t>
            </a:r>
          </a:p>
          <a:p>
            <a:r>
              <a:rPr lang="en-US" altLang="zh-CN" dirty="0" smtClean="0"/>
              <a:t>Optimization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698714" y="3838299"/>
            <a:ext cx="3268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/APC524/</a:t>
            </a:r>
            <a:r>
              <a:rPr lang="en-US" dirty="0" err="1"/>
              <a:t>tsap</a:t>
            </a:r>
            <a:endParaRPr lang="en-US" dirty="0"/>
          </a:p>
        </p:txBody>
      </p:sp>
      <p:pic>
        <p:nvPicPr>
          <p:cNvPr id="27" name="Content Placeholder 26"/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822" y="2697462"/>
            <a:ext cx="2690439" cy="1066898"/>
          </a:xfrm>
        </p:spPr>
      </p:pic>
    </p:spTree>
    <p:extLst>
      <p:ext uri="{BB962C8B-B14F-4D97-AF65-F5344CB8AC3E}">
        <p14:creationId xmlns:p14="http://schemas.microsoft.com/office/powerpoint/2010/main" val="209242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Tentative schedule of progress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 Dec: Prototype </a:t>
            </a:r>
          </a:p>
          <a:p>
            <a:r>
              <a:rPr lang="en-US" dirty="0"/>
              <a:t>13 Dec: Alpha version. </a:t>
            </a:r>
            <a:endParaRPr lang="en-US" dirty="0" smtClean="0"/>
          </a:p>
          <a:p>
            <a:r>
              <a:rPr lang="en-US" altLang="zh-CN" dirty="0"/>
              <a:t>1</a:t>
            </a:r>
            <a:r>
              <a:rPr lang="en-US" dirty="0" smtClean="0"/>
              <a:t> </a:t>
            </a:r>
            <a:r>
              <a:rPr lang="en-US" altLang="zh-CN" dirty="0" smtClean="0"/>
              <a:t>Jan</a:t>
            </a:r>
            <a:r>
              <a:rPr lang="en-US" dirty="0" smtClean="0"/>
              <a:t>: </a:t>
            </a:r>
            <a:r>
              <a:rPr lang="en-US" altLang="zh-CN" dirty="0" smtClean="0"/>
              <a:t>Beta</a:t>
            </a:r>
            <a:r>
              <a:rPr lang="en-US" dirty="0" smtClean="0"/>
              <a:t> </a:t>
            </a:r>
            <a:r>
              <a:rPr lang="en-US" dirty="0"/>
              <a:t>version. </a:t>
            </a:r>
          </a:p>
          <a:p>
            <a:r>
              <a:rPr lang="en-US" dirty="0"/>
              <a:t>12 Jan: Project presentations. </a:t>
            </a:r>
          </a:p>
        </p:txBody>
      </p:sp>
    </p:spTree>
    <p:extLst>
      <p:ext uri="{BB962C8B-B14F-4D97-AF65-F5344CB8AC3E}">
        <p14:creationId xmlns:p14="http://schemas.microsoft.com/office/powerpoint/2010/main" val="180946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155</TotalTime>
  <Words>284</Words>
  <Application>Microsoft Macintosh PowerPoint</Application>
  <PresentationFormat>Widescreen</PresentationFormat>
  <Paragraphs>83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Corbel</vt:lpstr>
      <vt:lpstr>DengXian</vt:lpstr>
      <vt:lpstr>Mangal</vt:lpstr>
      <vt:lpstr>Wingdings 2</vt:lpstr>
      <vt:lpstr>幼圆</vt:lpstr>
      <vt:lpstr>Frame</vt:lpstr>
      <vt:lpstr>Time series analysis in python (TSAP)</vt:lpstr>
      <vt:lpstr>Project definition</vt:lpstr>
      <vt:lpstr>Organization &amp; structure</vt:lpstr>
      <vt:lpstr>Languages, packages/libraries</vt:lpstr>
      <vt:lpstr>Program structure, and interface</vt:lpstr>
      <vt:lpstr>Organization Structure</vt:lpstr>
      <vt:lpstr>Tentative schedule of progress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python library for time series analysis</dc:title>
  <dc:creator>Hao Zhang</dc:creator>
  <cp:lastModifiedBy>Cong Ma</cp:lastModifiedBy>
  <cp:revision>47</cp:revision>
  <dcterms:created xsi:type="dcterms:W3CDTF">2016-11-30T01:25:53Z</dcterms:created>
  <dcterms:modified xsi:type="dcterms:W3CDTF">2016-12-01T15:16:49Z</dcterms:modified>
</cp:coreProperties>
</file>