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0" r:id="rId2"/>
    <p:sldId id="454" r:id="rId3"/>
    <p:sldId id="319" r:id="rId4"/>
    <p:sldId id="381" r:id="rId5"/>
    <p:sldId id="406" r:id="rId6"/>
    <p:sldId id="407" r:id="rId7"/>
    <p:sldId id="443" r:id="rId8"/>
    <p:sldId id="539" r:id="rId9"/>
    <p:sldId id="348" r:id="rId10"/>
    <p:sldId id="537" r:id="rId11"/>
    <p:sldId id="350" r:id="rId12"/>
    <p:sldId id="377" r:id="rId13"/>
    <p:sldId id="378" r:id="rId14"/>
    <p:sldId id="442" r:id="rId15"/>
    <p:sldId id="411" r:id="rId16"/>
    <p:sldId id="340" r:id="rId17"/>
    <p:sldId id="382" r:id="rId18"/>
    <p:sldId id="427" r:id="rId19"/>
    <p:sldId id="538" r:id="rId20"/>
    <p:sldId id="441" r:id="rId21"/>
    <p:sldId id="343" r:id="rId22"/>
    <p:sldId id="379" r:id="rId23"/>
    <p:sldId id="440" r:id="rId24"/>
    <p:sldId id="349" r:id="rId25"/>
    <p:sldId id="415" r:id="rId26"/>
    <p:sldId id="439" r:id="rId27"/>
    <p:sldId id="480" r:id="rId28"/>
    <p:sldId id="438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CC00"/>
    <a:srgbClr val="339933"/>
    <a:srgbClr val="33CC33"/>
    <a:srgbClr val="FF0000"/>
    <a:srgbClr val="000099"/>
    <a:srgbClr val="990099"/>
    <a:srgbClr val="33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66345" autoAdjust="0"/>
  </p:normalViewPr>
  <p:slideViewPr>
    <p:cSldViewPr>
      <p:cViewPr varScale="1">
        <p:scale>
          <a:sx n="59" d="100"/>
          <a:sy n="59" d="100"/>
        </p:scale>
        <p:origin x="21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79"/>
    </p:cViewPr>
  </p:sorter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 b="1">
                <a:latin typeface="Tahoma" pitchFamily="34" charset="0"/>
              </a:rPr>
              <a:t>©A+ Computer Science     www.apluscompsci.com                 </a:t>
            </a:r>
            <a:fld id="{DFEFA449-DB8A-47B0-A21D-4EF493348519}" type="slidenum">
              <a:rPr lang="en-US" sz="1300" b="1">
                <a:latin typeface="Tahoma" pitchFamily="34" charset="0"/>
              </a:rPr>
              <a:pPr algn="r" defTabSz="966788">
                <a:defRPr/>
              </a:pPr>
              <a:t>‹#›</a:t>
            </a:fld>
            <a:endParaRPr lang="en-US" sz="3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09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58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0</a:t>
            </a:r>
          </a:p>
          <a:p>
            <a:r>
              <a:rPr lang="en-US" sz="1600" smtClean="0"/>
              <a:t>3|2</a:t>
            </a:r>
          </a:p>
          <a:p>
            <a:r>
              <a:rPr lang="en-US" sz="1600" smtClean="0"/>
              <a:t>   0</a:t>
            </a:r>
          </a:p>
          <a:p>
            <a:r>
              <a:rPr lang="en-US" sz="1600" smtClean="0"/>
              <a:t>   2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1</a:t>
            </a:r>
          </a:p>
          <a:p>
            <a:r>
              <a:rPr lang="en-US" sz="1600" smtClean="0"/>
              <a:t>2|3</a:t>
            </a:r>
          </a:p>
          <a:p>
            <a:r>
              <a:rPr lang="en-US" sz="1600" smtClean="0"/>
              <a:t>   2</a:t>
            </a:r>
          </a:p>
          <a:p>
            <a:r>
              <a:rPr lang="en-US" sz="1600" smtClean="0"/>
              <a:t>   1 is the remainder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54475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850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3|9.2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0.2 is the remainder</a:t>
            </a:r>
          </a:p>
          <a:p>
            <a:endParaRPr lang="en-US" sz="1600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556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937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1429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10.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5.   </a:t>
            </a:r>
            <a:r>
              <a:rPr lang="en-US" sz="1600" smtClean="0">
                <a:latin typeface="Courier New" pitchFamily="49" charset="0"/>
              </a:rPr>
              <a:t>num = 10+5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15.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lastly assigned the value 10*2+7.   </a:t>
            </a:r>
            <a:r>
              <a:rPr lang="en-US" sz="1600" smtClean="0">
                <a:latin typeface="Courier New" pitchFamily="49" charset="0"/>
              </a:rPr>
              <a:t>num=27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*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/ </a:t>
            </a:r>
            <a:r>
              <a:rPr lang="en-US" sz="1600" smtClean="0"/>
              <a:t>have higher precedence than </a:t>
            </a:r>
            <a:r>
              <a:rPr lang="en-US" sz="1600" smtClean="0">
                <a:latin typeface="Courier New" pitchFamily="49" charset="0"/>
              </a:rPr>
              <a:t>+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-</a:t>
            </a:r>
            <a:r>
              <a:rPr lang="en-US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25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54.   </a:t>
            </a:r>
            <a:r>
              <a:rPr lang="en-US" sz="1600" smtClean="0">
                <a:latin typeface="Courier New" pitchFamily="49" charset="0"/>
              </a:rPr>
              <a:t>num=27*2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equal to </a:t>
            </a:r>
            <a:r>
              <a:rPr lang="en-US" sz="1600" smtClean="0">
                <a:latin typeface="Courier New" pitchFamily="49" charset="0"/>
              </a:rPr>
              <a:t>num=num*2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also the same as </a:t>
            </a:r>
            <a:r>
              <a:rPr lang="en-US" sz="1600" smtClean="0">
                <a:latin typeface="Courier New" pitchFamily="49" charset="0"/>
              </a:rPr>
              <a:t>num=num*(int)2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auto casts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54.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divided by 5.   </a:t>
            </a:r>
            <a:r>
              <a:rPr lang="en-US" sz="1600" smtClean="0">
                <a:latin typeface="Courier New" pitchFamily="49" charset="0"/>
              </a:rPr>
              <a:t>num = 54/5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10.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10+4/2-8.   </a:t>
            </a:r>
            <a:r>
              <a:rPr lang="en-US" sz="1600" smtClean="0">
                <a:latin typeface="Courier New" pitchFamily="49" charset="0"/>
              </a:rPr>
              <a:t>num = 4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(4+5)/2+7.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Parenthesis have higher precedence than math operations.</a:t>
            </a:r>
          </a:p>
        </p:txBody>
      </p:sp>
    </p:spTree>
    <p:extLst>
      <p:ext uri="{BB962C8B-B14F-4D97-AF65-F5344CB8AC3E}">
        <p14:creationId xmlns:p14="http://schemas.microsoft.com/office/powerpoint/2010/main" val="2472824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11.   </a:t>
            </a:r>
            <a:r>
              <a:rPr lang="en-US" sz="1600" smtClean="0">
                <a:latin typeface="Courier New" pitchFamily="49" charset="0"/>
              </a:rPr>
              <a:t>num=11</a:t>
            </a:r>
          </a:p>
          <a:p>
            <a:r>
              <a:rPr lang="en-US" sz="1600" smtClean="0">
                <a:latin typeface="Courier New" pitchFamily="49" charset="0"/>
              </a:rPr>
              <a:t>++ is the same as num=num+1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r>
              <a:rPr lang="en-US" sz="1600" smtClean="0">
                <a:latin typeface="Courier New" pitchFamily="49" charset="0"/>
              </a:rPr>
              <a:t>-- is the same as num=num-1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decreased by 1.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07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err="1" smtClean="0">
                <a:latin typeface="Courier New" pitchFamily="49" charset="0"/>
              </a:rPr>
              <a:t>num</a:t>
            </a:r>
            <a:r>
              <a:rPr lang="en-US" sz="1600" dirty="0" smtClean="0"/>
              <a:t> starts out with the value 11.   </a:t>
            </a:r>
            <a:r>
              <a:rPr lang="en-US" sz="1600" dirty="0" err="1" smtClean="0">
                <a:latin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</a:rPr>
              <a:t>=11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</a:rPr>
              <a:t> += 3</a:t>
            </a:r>
            <a:r>
              <a:rPr lang="en-US" sz="1600" baseline="0" dirty="0" smtClean="0">
                <a:latin typeface="Courier New" pitchFamily="49" charset="0"/>
              </a:rPr>
              <a:t> is the same as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=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+ 3</a:t>
            </a:r>
          </a:p>
          <a:p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becomes 14</a:t>
            </a:r>
          </a:p>
          <a:p>
            <a:endParaRPr lang="en-US" sz="1600" baseline="0" dirty="0" smtClean="0">
              <a:latin typeface="Courier New" pitchFamily="49" charset="0"/>
            </a:endParaRPr>
          </a:p>
          <a:p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%= 3 is the same as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=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% 3</a:t>
            </a:r>
          </a:p>
          <a:p>
            <a:r>
              <a:rPr lang="en-US" sz="1600" baseline="0" dirty="0" smtClean="0">
                <a:latin typeface="Courier New" pitchFamily="49" charset="0"/>
              </a:rPr>
              <a:t>14 % 3 = 2 </a:t>
            </a:r>
          </a:p>
          <a:p>
            <a:endParaRPr lang="en-US" sz="1600" baseline="0" dirty="0" smtClean="0">
              <a:latin typeface="Courier New" pitchFamily="49" charset="0"/>
            </a:endParaRPr>
          </a:p>
          <a:p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*= 5 is the same as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= </a:t>
            </a:r>
            <a:r>
              <a:rPr lang="en-US" sz="1600" baseline="0" dirty="0" err="1" smtClean="0">
                <a:latin typeface="Courier New" pitchFamily="49" charset="0"/>
              </a:rPr>
              <a:t>num</a:t>
            </a:r>
            <a:r>
              <a:rPr lang="en-US" sz="1600" baseline="0" dirty="0" smtClean="0">
                <a:latin typeface="Courier New" pitchFamily="49" charset="0"/>
              </a:rPr>
              <a:t> * 5</a:t>
            </a:r>
            <a:endParaRPr lang="en-US" sz="1200" baseline="0" dirty="0" smtClean="0">
              <a:latin typeface="Times New Roman" pitchFamily="18" charset="0"/>
            </a:endParaRPr>
          </a:p>
          <a:p>
            <a:r>
              <a:rPr lang="en-US" sz="1200" baseline="0" dirty="0" smtClean="0">
                <a:latin typeface="Times New Roman" pitchFamily="18" charset="0"/>
              </a:rPr>
              <a:t>5 * 2 = </a:t>
            </a:r>
            <a:r>
              <a:rPr lang="en-US" sz="1200" baseline="0" dirty="0" smtClean="0">
                <a:latin typeface="Times New Roman" pitchFamily="18" charset="0"/>
              </a:rPr>
              <a:t>10000</a:t>
            </a:r>
          </a:p>
          <a:p>
            <a:endParaRPr lang="en-US" sz="1200" baseline="0" dirty="0" smtClean="0">
              <a:latin typeface="Times New Roman" pitchFamily="18" charset="0"/>
            </a:endParaRPr>
          </a:p>
          <a:p>
            <a:r>
              <a:rPr lang="en-US" sz="1200" baseline="0" dirty="0" smtClean="0">
                <a:latin typeface="Times New Roman" pitchFamily="18" charset="0"/>
              </a:rPr>
              <a:t>+=, -=, *=, /=, and %= are compound assignment operators.</a:t>
            </a:r>
            <a:endParaRPr lang="en-US" sz="1600" baseline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8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082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33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29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89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1417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955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285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5095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542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 the example above,</a:t>
            </a:r>
            <a:r>
              <a:rPr lang="en-US" sz="1600" baseline="0" dirty="0" smtClean="0"/>
              <a:t> 5 is a literal value.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1625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67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7075"/>
            <a:ext cx="4781550" cy="35861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An integer divided by an integer results in an integer.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2/3=0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4/5=0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7/2=3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2/7=0</a:t>
            </a:r>
          </a:p>
        </p:txBody>
      </p:sp>
    </p:spTree>
    <p:extLst>
      <p:ext uri="{BB962C8B-B14F-4D97-AF65-F5344CB8AC3E}">
        <p14:creationId xmlns:p14="http://schemas.microsoft.com/office/powerpoint/2010/main" val="94412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As long as one part of the math is a decimal, the result is a decimal.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2.0/3=0.66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3/2.0=1.5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5/4.0=1.25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4.0/5=0.8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7.0/2=3.5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2/7.0=0.2857142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57561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902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104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47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5B8D-622B-4D7A-893B-0460160F9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3234-91D4-4F69-86B6-4E974972E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F5981-DB9F-4A82-A2BC-66126F86D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5C1DF-FE42-4219-88A6-6847AC32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FA2F-78E2-47E0-A32E-A3A6A8CD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0F07-9346-4464-90C0-C2FA0EC8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6BFD-073E-4582-B130-58868D7AE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4A08-AA27-44B0-A848-5E58F412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94F65-2292-4EA0-8725-13717E9D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26C4-FF1F-4E56-B963-4984AB2B9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BD5B-3E50-45EE-A635-3340C3B1E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5F6C117-5401-4F34-8C35-9F970391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OPERATIONS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2707793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itchFamily="34" charset="0"/>
              </a:rPr>
              <a:t>1 / 0  </a:t>
            </a:r>
            <a:r>
              <a:rPr lang="en-US" sz="3200" b="1" dirty="0">
                <a:latin typeface="Tahoma" pitchFamily="34" charset="0"/>
              </a:rPr>
              <a:t>=  ??  </a:t>
            </a:r>
          </a:p>
          <a:p>
            <a:r>
              <a:rPr lang="en-US" sz="3200" b="1" dirty="0">
                <a:latin typeface="Tahoma" pitchFamily="34" charset="0"/>
              </a:rPr>
              <a:t>0</a:t>
            </a:r>
            <a:r>
              <a:rPr lang="en-US" sz="3200" b="1" dirty="0" smtClean="0">
                <a:latin typeface="Tahoma" pitchFamily="34" charset="0"/>
              </a:rPr>
              <a:t> </a:t>
            </a:r>
            <a:r>
              <a:rPr lang="en-US" sz="3200" b="1" dirty="0">
                <a:latin typeface="Tahoma" pitchFamily="34" charset="0"/>
              </a:rPr>
              <a:t>/ 1</a:t>
            </a:r>
            <a:r>
              <a:rPr lang="en-US" sz="3200" b="1" dirty="0" smtClean="0">
                <a:latin typeface="Tahoma" pitchFamily="34" charset="0"/>
              </a:rPr>
              <a:t> </a:t>
            </a:r>
            <a:r>
              <a:rPr lang="en-US" sz="3200" b="1" dirty="0">
                <a:latin typeface="Tahoma" pitchFamily="34" charset="0"/>
              </a:rPr>
              <a:t>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6978192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itchFamily="34" charset="0"/>
              </a:rPr>
              <a:t>Dividing by 0 causes a runtime </a:t>
            </a:r>
            <a:br>
              <a:rPr lang="en-US" sz="3200" b="1" dirty="0" smtClean="0">
                <a:latin typeface="Tahoma" pitchFamily="34" charset="0"/>
              </a:rPr>
            </a:br>
            <a:r>
              <a:rPr lang="en-US" sz="3200" b="1" dirty="0" smtClean="0">
                <a:latin typeface="Tahoma" pitchFamily="34" charset="0"/>
              </a:rPr>
              <a:t>exception to be thrown.</a:t>
            </a:r>
            <a:endParaRPr lang="en-US" sz="3200" b="1" dirty="0">
              <a:latin typeface="Tahoma" pitchFamily="34" charset="0"/>
            </a:endParaRP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 smtClean="0">
                <a:latin typeface="Tahoma" pitchFamily="34" charset="0"/>
              </a:rPr>
              <a:t>Dividing 0 results in a value that </a:t>
            </a:r>
            <a:br>
              <a:rPr lang="en-US" sz="3200" b="1" dirty="0" smtClean="0">
                <a:latin typeface="Tahoma" pitchFamily="34" charset="0"/>
              </a:rPr>
            </a:br>
            <a:r>
              <a:rPr lang="en-US" sz="3200" b="1" dirty="0" smtClean="0">
                <a:latin typeface="Tahoma" pitchFamily="34" charset="0"/>
              </a:rPr>
              <a:t>is not a number - nan.</a:t>
            </a:r>
            <a:endParaRPr lang="en-US" sz="3200" b="1" dirty="0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Division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415370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out.println</a:t>
            </a:r>
            <a:r>
              <a:rPr lang="en-US" sz="3200" b="1" dirty="0">
                <a:latin typeface="Tahoma" pitchFamily="34" charset="0"/>
              </a:rPr>
              <a:t>(2 % 3);</a:t>
            </a:r>
          </a:p>
          <a:p>
            <a:r>
              <a:rPr lang="en-US" sz="3200" b="1" dirty="0" err="1" smtClean="0">
                <a:latin typeface="Tahoma" pitchFamily="34" charset="0"/>
              </a:rPr>
              <a:t>out.println</a:t>
            </a:r>
            <a:r>
              <a:rPr lang="en-US" sz="3200" b="1" dirty="0" smtClean="0">
                <a:latin typeface="Tahoma" pitchFamily="34" charset="0"/>
              </a:rPr>
              <a:t>(3 </a:t>
            </a:r>
            <a:r>
              <a:rPr lang="en-US" sz="3200" b="1" dirty="0">
                <a:latin typeface="Tahoma" pitchFamily="34" charset="0"/>
              </a:rPr>
              <a:t>% 2);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ahoma" pitchFamily="34" charset="0"/>
              </a:rPr>
              <a:t>mod(%) gives you the integer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705600" y="1752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2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95800"/>
            <a:ext cx="2095500" cy="19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914400" y="3173413"/>
            <a:ext cx="42116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num = 45;</a:t>
            </a:r>
          </a:p>
          <a:p>
            <a:r>
              <a:rPr lang="en-US" b="1">
                <a:latin typeface="Tahoma" pitchFamily="34" charset="0"/>
              </a:rPr>
              <a:t>out.println(num%10);</a:t>
            </a:r>
          </a:p>
          <a:p>
            <a:r>
              <a:rPr lang="en-US" b="1">
                <a:latin typeface="Tahoma" pitchFamily="34" charset="0"/>
              </a:rPr>
              <a:t>out.println(num/10);</a:t>
            </a:r>
          </a:p>
          <a:p>
            <a:endParaRPr lang="en-US" b="1">
              <a:latin typeface="Tahoma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integer</a:t>
            </a:r>
            <a:br>
              <a:rPr lang="en-US" b="1">
                <a:latin typeface="Tahoma" pitchFamily="34" charset="0"/>
              </a:rPr>
            </a:br>
            <a:r>
              <a:rPr lang="en-US" b="1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7010400" y="2133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5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4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43000" y="3352800"/>
            <a:ext cx="4500563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out.println(9 % 3);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out.println(9.2 % 3);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4801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real number</a:t>
            </a:r>
          </a:p>
          <a:p>
            <a:r>
              <a:rPr lang="en-US" b="1">
                <a:latin typeface="Tahoma" pitchFamily="34" charset="0"/>
              </a:rPr>
              <a:t>remainder of real number division.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934200" y="3048000"/>
            <a:ext cx="19050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latin typeface="Tahoma" pitchFamily="34" charset="0"/>
              </a:rPr>
              <a:t>  0</a:t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>
                <a:latin typeface="Tahoma" pitchFamily="34" charset="0"/>
              </a:rPr>
              <a:t>  </a:t>
            </a:r>
            <a:r>
              <a:rPr lang="en-US" sz="3200" b="1" dirty="0" smtClean="0">
                <a:latin typeface="Tahoma" pitchFamily="34" charset="0"/>
              </a:rPr>
              <a:t>0.2  </a:t>
            </a:r>
            <a:endParaRPr lang="en-US" sz="3200" b="1" dirty="0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divide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modulus.java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1295400" y="1752600"/>
          <a:ext cx="6553200" cy="3108960"/>
        </p:xfrm>
        <a:graphic>
          <a:graphicData uri="http://schemas.openxmlformats.org/drawingml/2006/table">
            <a:tbl>
              <a:tblPr/>
              <a:tblGrid>
                <a:gridCol w="5273675"/>
                <a:gridCol w="1279525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   ++  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   /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   +=   -=   *=   /=  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251" name="Line 50"/>
          <p:cNvSpPr>
            <a:spLocks noChangeShapeType="1"/>
          </p:cNvSpPr>
          <p:nvPr/>
        </p:nvSpPr>
        <p:spPr bwMode="auto">
          <a:xfrm>
            <a:off x="7162800" y="2057400"/>
            <a:ext cx="0" cy="2362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Precedence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8200" y="1676400"/>
            <a:ext cx="7772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int num = 10;  		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num + 5;  	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10 * 2 + 7;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	</a:t>
            </a: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6553200" y="22098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15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27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*= 2;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/= 5;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num + 4 / 2 - 8;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(4 + 5)/2+7;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54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11;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num--;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dirty="0">
              <a:latin typeface="Tahoma" pitchFamily="34" charset="0"/>
            </a:endParaRPr>
          </a:p>
          <a:p>
            <a:pPr>
              <a:defRPr/>
            </a:pPr>
            <a:endParaRPr lang="en-US" b="1" dirty="0">
              <a:latin typeface="Tahoma" pitchFamily="34" charset="0"/>
            </a:endParaRPr>
          </a:p>
          <a:p>
            <a:pPr>
              <a:defRPr/>
            </a:pPr>
            <a:r>
              <a:rPr lang="en-US" b="1" dirty="0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40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num = 11</a:t>
            </a:r>
            <a:r>
              <a:rPr lang="pt-BR" b="1" dirty="0" smtClean="0">
                <a:solidFill>
                  <a:srgbClr val="000099"/>
                </a:solidFill>
                <a:latin typeface="Tahoma" pitchFamily="34" charset="0"/>
              </a:rPr>
              <a:t>;</a:t>
            </a:r>
          </a:p>
          <a:p>
            <a:r>
              <a:rPr lang="pt-BR" b="1" dirty="0" smtClean="0">
                <a:solidFill>
                  <a:srgbClr val="000099"/>
                </a:solidFill>
                <a:latin typeface="Tahoma" pitchFamily="34" charset="0"/>
              </a:rPr>
              <a:t>num += 3;</a:t>
            </a:r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n</a:t>
            </a:r>
            <a:r>
              <a:rPr lang="pt-BR" b="1" dirty="0" smtClean="0">
                <a:solidFill>
                  <a:srgbClr val="000099"/>
                </a:solidFill>
                <a:latin typeface="Tahoma" pitchFamily="34" charset="0"/>
              </a:rPr>
              <a:t>um %= 3;</a:t>
            </a:r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 dirty="0" smtClean="0">
                <a:solidFill>
                  <a:srgbClr val="000099"/>
                </a:solidFill>
                <a:latin typeface="Tahoma" pitchFamily="34" charset="0"/>
              </a:rPr>
              <a:t>num *= 5;</a:t>
            </a:r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 dirty="0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2209800"/>
            <a:ext cx="1905000" cy="2308324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 dirty="0" smtClean="0">
                <a:latin typeface="Tahoma" pitchFamily="34" charset="0"/>
              </a:rPr>
              <a:t>14</a:t>
            </a:r>
            <a:r>
              <a:rPr lang="en-US" sz="3200" b="1" dirty="0">
                <a:latin typeface="Tahoma" pitchFamily="34" charset="0"/>
              </a:rPr>
              <a:t/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>
                <a:latin typeface="Tahoma" pitchFamily="34" charset="0"/>
              </a:rPr>
              <a:t>2</a:t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 smtClean="0">
                <a:latin typeface="Tahoma" pitchFamily="34" charset="0"/>
              </a:rPr>
              <a:t>10</a:t>
            </a:r>
            <a:endParaRPr lang="en-US" sz="3200" b="1" dirty="0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Compound 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828800"/>
            <a:ext cx="64770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Calculations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6284913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Casting is used to temporarily</a:t>
            </a:r>
          </a:p>
          <a:p>
            <a:r>
              <a:rPr lang="en-US" sz="3200" b="1">
                <a:latin typeface="Tahoma" pitchFamily="34" charset="0"/>
              </a:rPr>
              <a:t>change the type of a value.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(int)3.14159</a:t>
            </a:r>
          </a:p>
          <a:p>
            <a:r>
              <a:rPr lang="en-US" sz="3200" b="1">
                <a:latin typeface="Tahoma" pitchFamily="34" charset="0"/>
              </a:rPr>
              <a:t>(double)3</a:t>
            </a:r>
          </a:p>
          <a:p>
            <a:endParaRPr lang="en-US" sz="3200" b="1">
              <a:latin typeface="Tahoma" pitchFamily="34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53340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609600" y="1600200"/>
            <a:ext cx="7910513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int one = 0;	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//32 bit int</a:t>
            </a:r>
          </a:p>
          <a:p>
            <a:r>
              <a:rPr lang="en-US" b="1">
                <a:latin typeface="Tahoma" pitchFamily="34" charset="0"/>
              </a:rPr>
              <a:t>long big = 453;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int</a:t>
            </a:r>
          </a:p>
          <a:p>
            <a:r>
              <a:rPr lang="en-US" b="1">
                <a:latin typeface="Tahoma" pitchFamily="34" charset="0"/>
              </a:rPr>
              <a:t>double dec = 7.56;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real</a:t>
            </a:r>
          </a:p>
          <a:p>
            <a:endParaRPr lang="en-US" b="1">
              <a:latin typeface="Tahoma" pitchFamily="34" charset="0"/>
            </a:endParaRPr>
          </a:p>
          <a:p>
            <a:r>
              <a:rPr lang="en-US" b="1">
                <a:latin typeface="Tahoma" pitchFamily="34" charset="0"/>
              </a:rPr>
              <a:t>one = dec;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big;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dec;    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big;    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	//legal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76200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0419" name="Rectangle 1026"/>
          <p:cNvSpPr>
            <a:spLocks noChangeArrowheads="1"/>
          </p:cNvSpPr>
          <p:nvPr/>
        </p:nvSpPr>
        <p:spPr bwMode="auto">
          <a:xfrm>
            <a:off x="838200" y="1295400"/>
            <a:ext cx="7096125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one = 11;</a:t>
            </a:r>
          </a:p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two = 5;</a:t>
            </a:r>
          </a:p>
          <a:p>
            <a:r>
              <a:rPr lang="en-US" sz="3200" b="1" dirty="0">
                <a:latin typeface="Tahoma" pitchFamily="34" charset="0"/>
              </a:rPr>
              <a:t>double </a:t>
            </a:r>
            <a:r>
              <a:rPr lang="en-US" sz="3200" b="1" dirty="0" err="1">
                <a:latin typeface="Tahoma" pitchFamily="34" charset="0"/>
              </a:rPr>
              <a:t>dec</a:t>
            </a:r>
            <a:r>
              <a:rPr lang="en-US" sz="3200" b="1" dirty="0">
                <a:latin typeface="Tahoma" pitchFamily="34" charset="0"/>
              </a:rPr>
              <a:t> = (double)one/two;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As long as one part of the division</a:t>
            </a:r>
          </a:p>
          <a:p>
            <a:r>
              <a:rPr lang="en-US" sz="3200" b="1" dirty="0">
                <a:latin typeface="Tahoma" pitchFamily="34" charset="0"/>
              </a:rPr>
              <a:t>is a decimal value, the result will</a:t>
            </a:r>
          </a:p>
          <a:p>
            <a:r>
              <a:rPr lang="en-US" sz="3200" b="1" dirty="0">
                <a:latin typeface="Tahoma" pitchFamily="34" charset="0"/>
              </a:rPr>
              <a:t>be a decimal.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one is temporarily converted to </a:t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>
                <a:latin typeface="Tahoma" pitchFamily="34" charset="0"/>
              </a:rPr>
              <a:t>a double before the division.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57200" y="1447800"/>
            <a:ext cx="82804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out.println("1/2 = " + (1/2));</a:t>
            </a:r>
          </a:p>
          <a:p>
            <a:r>
              <a:rPr lang="en-US" b="1">
                <a:latin typeface="Tahoma" pitchFamily="34" charset="0"/>
              </a:rPr>
              <a:t>out.println("(double)1/2 = " + (double)1/2);</a:t>
            </a:r>
          </a:p>
          <a:p>
            <a:r>
              <a:rPr lang="fr-FR" b="1">
                <a:latin typeface="Tahoma" pitchFamily="34" charset="0"/>
              </a:rPr>
              <a:t>out.println("5/2 = " + (5/2));</a:t>
            </a:r>
          </a:p>
          <a:p>
            <a:r>
              <a:rPr lang="fr-FR" b="1">
                <a:latin typeface="Tahoma" pitchFamily="34" charset="0"/>
              </a:rPr>
              <a:t>out.println("5/(double)2 = " + 5/(double)2);</a:t>
            </a:r>
            <a:endParaRPr lang="en-US" b="1">
              <a:latin typeface="Tahoma" pitchFamily="34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181600" y="3733800"/>
            <a:ext cx="3581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1/2 = 0</a:t>
            </a:r>
          </a:p>
          <a:p>
            <a:r>
              <a:rPr lang="en-US" b="1">
                <a:latin typeface="Tahoma" pitchFamily="34" charset="0"/>
              </a:rPr>
              <a:t>(double)1/2 = 0.5</a:t>
            </a:r>
          </a:p>
          <a:p>
            <a:r>
              <a:rPr lang="en-US" b="1">
                <a:latin typeface="Tahoma" pitchFamily="34" charset="0"/>
              </a:rPr>
              <a:t>5/2 = 2</a:t>
            </a:r>
          </a:p>
          <a:p>
            <a:r>
              <a:rPr lang="en-US" b="1">
                <a:latin typeface="Tahoma" pitchFamily="34" charset="0"/>
              </a:rPr>
              <a:t>5/(double)2 = 2.5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OPERATIONS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12788" y="5040313"/>
            <a:ext cx="184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28800" y="1828800"/>
            <a:ext cx="48942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average = total / 5</a:t>
            </a:r>
          </a:p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sum = one + two</a:t>
            </a:r>
            <a:br>
              <a:rPr lang="en-US" sz="4400" b="1">
                <a:solidFill>
                  <a:srgbClr val="006666"/>
                </a:solidFill>
                <a:latin typeface="Arial" charset="0"/>
              </a:rPr>
            </a:br>
            <a:endParaRPr lang="en-US" sz="4000" b="1">
              <a:solidFill>
                <a:srgbClr val="006666"/>
              </a:solidFill>
              <a:latin typeface="Arial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914400" y="3810000"/>
            <a:ext cx="7467600" cy="1754326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  <a:latin typeface="Tahoma" pitchFamily="34" charset="0"/>
              </a:rPr>
              <a:t>Expressions usually consist of operators, variables, and/or </a:t>
            </a:r>
            <a:r>
              <a:rPr lang="en-US" sz="3600" dirty="0" smtClean="0">
                <a:solidFill>
                  <a:schemeClr val="accent2"/>
                </a:solidFill>
                <a:latin typeface="Tahoma" pitchFamily="34" charset="0"/>
              </a:rPr>
              <a:t>literal values</a:t>
            </a:r>
            <a:r>
              <a:rPr lang="en-US" sz="3600" dirty="0">
                <a:solidFill>
                  <a:schemeClr val="accent2"/>
                </a:solidFill>
                <a:latin typeface="Tahoma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Expressions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93238" name="Group 54"/>
          <p:cNvGraphicFramePr>
            <a:graphicFrameLocks noGrp="1"/>
          </p:cNvGraphicFramePr>
          <p:nvPr/>
        </p:nvGraphicFramePr>
        <p:xfrm>
          <a:off x="1524000" y="1981200"/>
          <a:ext cx="4953000" cy="3124201"/>
        </p:xfrm>
        <a:graphic>
          <a:graphicData uri="http://schemas.openxmlformats.org/drawingml/2006/table">
            <a:tbl>
              <a:tblPr/>
              <a:tblGrid>
                <a:gridCol w="952500"/>
                <a:gridCol w="40005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Operators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6199188" cy="2135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+ 5 == " + (6+5));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("6 - 5 == " + (6-5));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* 5 == " + (6*5));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/ 5 == " + (6/5));</a:t>
            </a:r>
          </a:p>
          <a:p>
            <a:endParaRPr lang="en-US" sz="2200" b="1" dirty="0">
              <a:latin typeface="Tahoma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28956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 dirty="0">
                <a:latin typeface="Tahoma" pitchFamily="34" charset="0"/>
              </a:rPr>
              <a:t>6 + 5 == 11</a:t>
            </a:r>
          </a:p>
          <a:p>
            <a:r>
              <a:rPr lang="en-US" b="1" dirty="0">
                <a:latin typeface="Tahoma" pitchFamily="34" charset="0"/>
              </a:rPr>
              <a:t>6 - 5 == 1</a:t>
            </a:r>
          </a:p>
          <a:p>
            <a:r>
              <a:rPr lang="en-US" b="1" dirty="0">
                <a:latin typeface="Tahoma" pitchFamily="34" charset="0"/>
              </a:rPr>
              <a:t>6 * 5 == 30</a:t>
            </a:r>
          </a:p>
          <a:p>
            <a:r>
              <a:rPr lang="en-US" b="1" dirty="0">
                <a:latin typeface="Tahoma" pitchFamily="34" charset="0"/>
              </a:rPr>
              <a:t>6 / 5 ==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Integer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733799"/>
            <a:ext cx="3810000" cy="233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5517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out.println("6.1 + 5.2 == " + (6.1+5.2));</a:t>
            </a:r>
          </a:p>
          <a:p>
            <a:r>
              <a:rPr lang="en-US" b="1">
                <a:latin typeface="Tahoma" pitchFamily="34" charset="0"/>
              </a:rPr>
              <a:t>out.println("6.1 - 5.2 == " + (6.1-5.2));</a:t>
            </a:r>
          </a:p>
          <a:p>
            <a:r>
              <a:rPr lang="en-US" b="1">
                <a:latin typeface="Tahoma" pitchFamily="34" charset="0"/>
              </a:rPr>
              <a:t>out.println("6.1 * 5.2 == " + (6.1*5.2));</a:t>
            </a:r>
          </a:p>
          <a:p>
            <a:r>
              <a:rPr lang="en-US" b="1">
                <a:latin typeface="Tahoma" pitchFamily="34" charset="0"/>
              </a:rPr>
              <a:t>out.println("6.1 / 5.2 == " + (6.1/5.2));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981200" y="3657600"/>
            <a:ext cx="4267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6.1 + 5.2 == 11.3</a:t>
            </a:r>
          </a:p>
          <a:p>
            <a:r>
              <a:rPr lang="en-US" b="1">
                <a:latin typeface="Tahoma" pitchFamily="34" charset="0"/>
              </a:rPr>
              <a:t>6.1 - 5.2 == 0.8999</a:t>
            </a:r>
          </a:p>
          <a:p>
            <a:r>
              <a:rPr lang="en-US" b="1">
                <a:latin typeface="Tahoma" pitchFamily="34" charset="0"/>
              </a:rPr>
              <a:t>6.1 * 5.2 == 31.72</a:t>
            </a:r>
          </a:p>
          <a:p>
            <a:r>
              <a:rPr lang="en-US" b="1">
                <a:latin typeface="Tahoma" pitchFamily="34" charset="0"/>
              </a:rPr>
              <a:t>6.1 / 5.2 == 1.17307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intmath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realmath.java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297815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 =  ??  </a:t>
            </a:r>
          </a:p>
          <a:p>
            <a:r>
              <a:rPr lang="en-US" sz="3200" b="1">
                <a:latin typeface="Tahoma" pitchFamily="34" charset="0"/>
              </a:rPr>
              <a:t>1.0 / 2.0 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7185025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= 0</a:t>
            </a:r>
          </a:p>
          <a:p>
            <a:r>
              <a:rPr lang="en-US" sz="3200" b="1">
                <a:latin typeface="Tahoma" pitchFamily="34" charset="0"/>
              </a:rPr>
              <a:t>1 and 2 are integer constants.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1.0/2.0 = 0.5</a:t>
            </a:r>
          </a:p>
          <a:p>
            <a:r>
              <a:rPr lang="en-US" sz="3200" b="1">
                <a:latin typeface="Tahoma" pitchFamily="34" charset="0"/>
              </a:rPr>
              <a:t>1.0 and 2.0 are decimal constants.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Division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3097323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itchFamily="34" charset="0"/>
              </a:rPr>
              <a:t>1 / 2.0  </a:t>
            </a:r>
            <a:r>
              <a:rPr lang="en-US" sz="3200" b="1" dirty="0">
                <a:latin typeface="Tahoma" pitchFamily="34" charset="0"/>
              </a:rPr>
              <a:t>=  ??  </a:t>
            </a:r>
          </a:p>
          <a:p>
            <a:r>
              <a:rPr lang="en-US" sz="3200" b="1" dirty="0" smtClean="0">
                <a:latin typeface="Tahoma" pitchFamily="34" charset="0"/>
              </a:rPr>
              <a:t>1.0 </a:t>
            </a:r>
            <a:r>
              <a:rPr lang="en-US" sz="3200" b="1" dirty="0">
                <a:latin typeface="Tahoma" pitchFamily="34" charset="0"/>
              </a:rPr>
              <a:t>/ </a:t>
            </a:r>
            <a:r>
              <a:rPr lang="en-US" sz="3200" b="1" dirty="0" smtClean="0">
                <a:latin typeface="Tahoma" pitchFamily="34" charset="0"/>
              </a:rPr>
              <a:t>2 </a:t>
            </a:r>
            <a:r>
              <a:rPr lang="en-US" sz="3200" b="1" dirty="0">
                <a:latin typeface="Tahoma" pitchFamily="34" charset="0"/>
              </a:rPr>
              <a:t>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705513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itchFamily="34" charset="0"/>
              </a:rPr>
              <a:t>1/2.0 </a:t>
            </a:r>
            <a:r>
              <a:rPr lang="en-US" sz="3200" b="1" dirty="0">
                <a:latin typeface="Tahoma" pitchFamily="34" charset="0"/>
              </a:rPr>
              <a:t>= 0</a:t>
            </a:r>
          </a:p>
          <a:p>
            <a:endParaRPr lang="en-US" sz="3200" b="1" dirty="0" smtClean="0">
              <a:latin typeface="Tahoma" pitchFamily="34" charset="0"/>
            </a:endParaRPr>
          </a:p>
          <a:p>
            <a:r>
              <a:rPr lang="en-US" sz="3200" b="1" dirty="0" smtClean="0">
                <a:latin typeface="Tahoma" pitchFamily="34" charset="0"/>
              </a:rPr>
              <a:t>1.0/2 </a:t>
            </a:r>
            <a:r>
              <a:rPr lang="en-US" sz="3200" b="1" dirty="0">
                <a:latin typeface="Tahoma" pitchFamily="34" charset="0"/>
              </a:rPr>
              <a:t>= </a:t>
            </a:r>
            <a:r>
              <a:rPr lang="en-US" sz="3200" b="1" dirty="0" smtClean="0">
                <a:latin typeface="Tahoma" pitchFamily="34" charset="0"/>
              </a:rPr>
              <a:t>0.5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 smtClean="0">
                <a:latin typeface="Tahoma" pitchFamily="34" charset="0"/>
              </a:rPr>
              <a:t>As long as one value is a decimal,</a:t>
            </a:r>
          </a:p>
          <a:p>
            <a:r>
              <a:rPr lang="en-US" sz="3200" b="1" dirty="0">
                <a:latin typeface="Tahoma" pitchFamily="34" charset="0"/>
              </a:rPr>
              <a:t>t</a:t>
            </a:r>
            <a:r>
              <a:rPr lang="en-US" sz="3200" b="1" dirty="0" smtClean="0">
                <a:latin typeface="Tahoma" pitchFamily="34" charset="0"/>
              </a:rPr>
              <a:t>he result is a decimal.</a:t>
            </a:r>
            <a:endParaRPr lang="en-US" sz="3200" b="1" dirty="0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Division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1150</TotalTime>
  <Words>1140</Words>
  <Application>Microsoft Office PowerPoint</Application>
  <PresentationFormat>On-screen Show (4:3)</PresentationFormat>
  <Paragraphs>380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calculations</dc:title>
  <dc:subject>OOP Calcuations</dc:subject>
  <dc:creator>A+ Computer Science</dc:creator>
  <cp:keywords>www.apluscompsci.com</cp:keywords>
  <dc:description>OOP Calcuations_x000d_
©A+ Computer Science_x000d_
www.apluscompsci.com</dc:description>
  <cp:lastModifiedBy>Stacey Armstrong</cp:lastModifiedBy>
  <cp:revision>357</cp:revision>
  <dcterms:created xsi:type="dcterms:W3CDTF">1995-06-17T23:31:02Z</dcterms:created>
  <dcterms:modified xsi:type="dcterms:W3CDTF">2019-06-11T00:06:17Z</dcterms:modified>
  <cp:category>www.apluscompsci.com</cp:category>
</cp:coreProperties>
</file>