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34" r:id="rId3"/>
    <p:sldId id="435" r:id="rId4"/>
    <p:sldId id="436" r:id="rId5"/>
    <p:sldId id="438" r:id="rId6"/>
    <p:sldId id="437" r:id="rId7"/>
    <p:sldId id="365" r:id="rId8"/>
    <p:sldId id="339" r:id="rId9"/>
    <p:sldId id="340" r:id="rId10"/>
    <p:sldId id="341" r:id="rId11"/>
    <p:sldId id="384" r:id="rId12"/>
    <p:sldId id="362" r:id="rId13"/>
    <p:sldId id="375" r:id="rId14"/>
    <p:sldId id="376" r:id="rId15"/>
    <p:sldId id="371" r:id="rId16"/>
    <p:sldId id="372" r:id="rId17"/>
    <p:sldId id="373" r:id="rId18"/>
    <p:sldId id="377" r:id="rId19"/>
    <p:sldId id="374" r:id="rId20"/>
    <p:sldId id="353" r:id="rId21"/>
    <p:sldId id="345" r:id="rId22"/>
    <p:sldId id="387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30" r:id="rId33"/>
    <p:sldId id="406" r:id="rId34"/>
    <p:sldId id="407" r:id="rId35"/>
    <p:sldId id="408" r:id="rId36"/>
    <p:sldId id="409" r:id="rId37"/>
    <p:sldId id="410" r:id="rId38"/>
    <p:sldId id="411" r:id="rId39"/>
    <p:sldId id="413" r:id="rId40"/>
    <p:sldId id="414" r:id="rId41"/>
    <p:sldId id="439" r:id="rId42"/>
    <p:sldId id="415" r:id="rId43"/>
    <p:sldId id="416" r:id="rId44"/>
    <p:sldId id="419" r:id="rId45"/>
    <p:sldId id="420" r:id="rId46"/>
    <p:sldId id="417" r:id="rId47"/>
    <p:sldId id="418" r:id="rId48"/>
    <p:sldId id="44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12" r:id="rId59"/>
    <p:sldId id="364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628"/>
    <a:srgbClr val="FFFFCC"/>
    <a:srgbClr val="FFFF99"/>
    <a:srgbClr val="008000"/>
    <a:srgbClr val="CC0000"/>
    <a:srgbClr val="FF5050"/>
    <a:srgbClr val="0066CC"/>
    <a:srgbClr val="0099CC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71014" autoAdjust="0"/>
  </p:normalViewPr>
  <p:slideViewPr>
    <p:cSldViewPr>
      <p:cViewPr>
        <p:scale>
          <a:sx n="66" d="100"/>
          <a:sy n="66" d="100"/>
        </p:scale>
        <p:origin x="1930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451"/>
    </p:cViewPr>
  </p:sorterViewPr>
  <p:notesViewPr>
    <p:cSldViewPr>
      <p:cViewPr>
        <p:scale>
          <a:sx n="66" d="100"/>
          <a:sy n="66" d="100"/>
        </p:scale>
        <p:origin x="-3029" y="2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fld id="{340A4B70-AA21-4A8F-A67A-11E251D9B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463675" y="9129713"/>
            <a:ext cx="58515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412" tIns="48206" rIns="96412" bIns="48206" anchor="b"/>
          <a:lstStyle/>
          <a:p>
            <a:pPr algn="r" defTabSz="957263">
              <a:defRPr/>
            </a:pPr>
            <a:r>
              <a:rPr lang="en-US" sz="1300"/>
              <a:t>©A+ Computer Science     www.apluscompsci.com                 </a:t>
            </a:r>
            <a:fld id="{DA549AE5-1F8D-4FB8-BC7E-5BE549BC87D7}" type="slidenum">
              <a:rPr lang="en-US" sz="1300"/>
              <a:pPr algn="r" defTabSz="957263">
                <a:defRPr/>
              </a:pPr>
              <a:t>‹#›</a:t>
            </a:fld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4439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19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The speak method shown above contains a single </a:t>
            </a:r>
            <a:r>
              <a:rPr lang="en-US" sz="1600" dirty="0" err="1" smtClean="0">
                <a:latin typeface="Courier New" pitchFamily="49" charset="0"/>
              </a:rPr>
              <a:t>println</a:t>
            </a:r>
            <a:r>
              <a:rPr lang="en-US" sz="1600" dirty="0" smtClean="0"/>
              <a:t> command.  </a:t>
            </a:r>
          </a:p>
          <a:p>
            <a:r>
              <a:rPr lang="en-US" sz="1600" dirty="0" smtClean="0"/>
              <a:t>The speak method would print out  chirp-chirp on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2817554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The speak method shown above contains a single </a:t>
            </a:r>
            <a:r>
              <a:rPr lang="en-US" sz="1600" dirty="0" err="1" smtClean="0">
                <a:latin typeface="Courier New" pitchFamily="49" charset="0"/>
              </a:rPr>
              <a:t>println</a:t>
            </a:r>
            <a:r>
              <a:rPr lang="en-US" sz="1600" dirty="0" smtClean="0"/>
              <a:t> command.  </a:t>
            </a:r>
          </a:p>
          <a:p>
            <a:r>
              <a:rPr lang="en-US" sz="1600" dirty="0" smtClean="0"/>
              <a:t>The speak method would print out  chirp-chirp on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118611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08025"/>
            <a:ext cx="4797425" cy="35972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A method has a signature.  The signature provides information about the method.  </a:t>
            </a:r>
          </a:p>
          <a:p>
            <a:r>
              <a:rPr lang="en-US" sz="1600" dirty="0" smtClean="0"/>
              <a:t>The name is most used and recognizable part of the signature.  The method shown above is named speak.  </a:t>
            </a:r>
          </a:p>
          <a:p>
            <a:r>
              <a:rPr lang="en-US" sz="1600" dirty="0" smtClean="0"/>
              <a:t>The return type states what the method will return.  </a:t>
            </a:r>
          </a:p>
          <a:p>
            <a:r>
              <a:rPr lang="en-US" sz="1600" dirty="0" smtClean="0"/>
              <a:t>Method speak has a return type of void which means the method does not return a value.   </a:t>
            </a:r>
          </a:p>
          <a:p>
            <a:r>
              <a:rPr lang="en-US" sz="1600" dirty="0" smtClean="0"/>
              <a:t>The access of method speak</a:t>
            </a:r>
            <a:r>
              <a:rPr lang="en-US" sz="1600" baseline="0" dirty="0" smtClean="0"/>
              <a:t> </a:t>
            </a:r>
            <a:r>
              <a:rPr lang="en-US" sz="1600" dirty="0" smtClean="0"/>
              <a:t>is public.  </a:t>
            </a:r>
          </a:p>
          <a:p>
            <a:r>
              <a:rPr lang="en-US" sz="1600" dirty="0" smtClean="0"/>
              <a:t>This states that the method speak</a:t>
            </a:r>
            <a:r>
              <a:rPr lang="en-US" sz="1600" baseline="0" dirty="0" smtClean="0"/>
              <a:t> </a:t>
            </a:r>
            <a:r>
              <a:rPr lang="en-US" sz="1600" dirty="0" smtClean="0"/>
              <a:t>can be called from any location.  </a:t>
            </a:r>
          </a:p>
        </p:txBody>
      </p:sp>
    </p:spTree>
    <p:extLst>
      <p:ext uri="{BB962C8B-B14F-4D97-AF65-F5344CB8AC3E}">
        <p14:creationId xmlns:p14="http://schemas.microsoft.com/office/powerpoint/2010/main" val="161409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/>
              <a:t>dude</a:t>
            </a:r>
            <a:r>
              <a:rPr lang="en-US" sz="1200" baseline="0" dirty="0" smtClean="0"/>
              <a:t> can use all methods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dude.speak</a:t>
            </a:r>
            <a:r>
              <a:rPr lang="en-US" sz="1200" dirty="0" smtClean="0"/>
              <a:t>();</a:t>
            </a:r>
            <a:r>
              <a:rPr lang="en-US" sz="1200" baseline="0" dirty="0" smtClean="0"/>
              <a:t>     //calls the speak method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</a:t>
            </a:r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49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/>
              <a:t>new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() calls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constructor.</a:t>
            </a:r>
            <a:endParaRPr lang="en-US" sz="1200" dirty="0" smtClean="0"/>
          </a:p>
          <a:p>
            <a:r>
              <a:rPr lang="en-US" sz="1200" dirty="0" smtClean="0"/>
              <a:t>dude</a:t>
            </a:r>
            <a:r>
              <a:rPr lang="en-US" sz="1200" baseline="0" dirty="0" smtClean="0"/>
              <a:t> can use all methods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dude.speak</a:t>
            </a:r>
            <a:r>
              <a:rPr lang="en-US" sz="1200" dirty="0" smtClean="0"/>
              <a:t>();</a:t>
            </a:r>
            <a:r>
              <a:rPr lang="en-US" sz="1200" baseline="0" dirty="0" smtClean="0"/>
              <a:t>     //calls the speak method from the </a:t>
            </a:r>
            <a:r>
              <a:rPr lang="en-US" sz="1200" baseline="0" dirty="0" err="1" smtClean="0"/>
              <a:t>AplusBug</a:t>
            </a:r>
            <a:r>
              <a:rPr lang="en-US" sz="1200" baseline="0" dirty="0" smtClean="0"/>
              <a:t> class</a:t>
            </a:r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30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600" dirty="0" smtClean="0">
                <a:latin typeface="Courier New" pitchFamily="49" charset="0"/>
              </a:rPr>
              <a:t>In</a:t>
            </a:r>
            <a:r>
              <a:rPr lang="en-US" sz="1600" baseline="0" dirty="0" smtClean="0">
                <a:latin typeface="Courier New" pitchFamily="49" charset="0"/>
              </a:rPr>
              <a:t> order to use the Turkey methods, you must create a new Turkey().</a:t>
            </a:r>
          </a:p>
        </p:txBody>
      </p:sp>
    </p:spTree>
    <p:extLst>
      <p:ext uri="{BB962C8B-B14F-4D97-AF65-F5344CB8AC3E}">
        <p14:creationId xmlns:p14="http://schemas.microsoft.com/office/powerpoint/2010/main" val="4259752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sz="1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37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dirty="0" smtClean="0"/>
          </a:p>
          <a:p>
            <a:r>
              <a:rPr lang="en-US" dirty="0" smtClean="0"/>
              <a:t>Turkey one = new Turkey();</a:t>
            </a:r>
          </a:p>
          <a:p>
            <a:r>
              <a:rPr lang="en-US" dirty="0" smtClean="0"/>
              <a:t>Turkey two</a:t>
            </a:r>
            <a:r>
              <a:rPr lang="en-US" baseline="0" dirty="0" smtClean="0"/>
              <a:t> = new Turkey();</a:t>
            </a:r>
          </a:p>
          <a:p>
            <a:r>
              <a:rPr lang="en-US" baseline="0" dirty="0" smtClean="0"/>
              <a:t>Turkey three = new Turkey();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19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dirty="0" smtClean="0"/>
          </a:p>
          <a:p>
            <a:r>
              <a:rPr lang="en-US" dirty="0" smtClean="0"/>
              <a:t>Turkey one = new Turkey();</a:t>
            </a:r>
          </a:p>
          <a:p>
            <a:r>
              <a:rPr lang="en-US" dirty="0" smtClean="0"/>
              <a:t>Turkey two</a:t>
            </a:r>
            <a:r>
              <a:rPr lang="en-US" baseline="0" dirty="0" smtClean="0"/>
              <a:t> = new Turkey();</a:t>
            </a:r>
          </a:p>
          <a:p>
            <a:r>
              <a:rPr lang="en-US" baseline="0" dirty="0" smtClean="0"/>
              <a:t>Turkey three = new Turkey();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49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Turkey is a class that contains methods.</a:t>
            </a:r>
          </a:p>
          <a:p>
            <a:r>
              <a:rPr lang="en-US" sz="1200" dirty="0" smtClean="0">
                <a:latin typeface="Courier New" pitchFamily="49" charset="0"/>
              </a:rPr>
              <a:t>In</a:t>
            </a:r>
            <a:r>
              <a:rPr lang="en-US" sz="1200" baseline="0" dirty="0" smtClean="0">
                <a:latin typeface="Courier New" pitchFamily="49" charset="0"/>
              </a:rPr>
              <a:t> order to use the Turkey methods, you must create a new Turkey().</a:t>
            </a:r>
          </a:p>
          <a:p>
            <a:endParaRPr lang="en-US" dirty="0" smtClean="0"/>
          </a:p>
          <a:p>
            <a:r>
              <a:rPr lang="en-US" dirty="0" smtClean="0"/>
              <a:t>Turkey one = new Turkey();</a:t>
            </a:r>
          </a:p>
          <a:p>
            <a:r>
              <a:rPr lang="en-US" dirty="0" err="1" smtClean="0"/>
              <a:t>one.sayName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one.sayName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633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190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Typically,</a:t>
            </a:r>
            <a:r>
              <a:rPr lang="en-US" sz="1600" baseline="0" dirty="0" smtClean="0"/>
              <a:t> you should place the class for the object in a file with the same name.</a:t>
            </a:r>
          </a:p>
          <a:p>
            <a:r>
              <a:rPr lang="en-US" sz="1600" baseline="0" dirty="0" smtClean="0"/>
              <a:t>Turkey.java contains the Turkey class.</a:t>
            </a:r>
          </a:p>
          <a:p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>The runner with test code is placed in a runner file named with the main class name.</a:t>
            </a:r>
          </a:p>
          <a:p>
            <a:r>
              <a:rPr lang="en-US" sz="1600" baseline="0" dirty="0" smtClean="0"/>
              <a:t>TurkeyRunner.java is the name of the runner.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In the Runner, you should instantiate several objects and call all methods to ensure all works.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6614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2789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26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Return methods have a return type specified before the method name.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int getNum()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getNum()</a:t>
            </a:r>
            <a:r>
              <a:rPr lang="en-US" sz="1600" smtClean="0">
                <a:cs typeface="Times New Roman" pitchFamily="18" charset="0"/>
              </a:rPr>
              <a:t> returns an  integer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double getStuff()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getStuff()</a:t>
            </a:r>
            <a:r>
              <a:rPr lang="en-US" sz="1600" smtClean="0">
                <a:cs typeface="Times New Roman" pitchFamily="18" charset="0"/>
              </a:rPr>
              <a:t> returns a double/decimal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endParaRPr lang="en-US" sz="16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7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Return methods are defined inside of a class in the same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manner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as void methods.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The reserved word is replaced with a return type.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The method must a return a value that has the same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type as the return type specified on the method.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When calling a method with parameters, the data types and number of parameters are very important.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endParaRPr lang="en-US" sz="1600" dirty="0" smtClean="0"/>
          </a:p>
          <a:p>
            <a:r>
              <a:rPr lang="en-US" sz="1600" dirty="0" smtClean="0"/>
              <a:t>A call to method would have to have 2 parameters.   </a:t>
            </a:r>
          </a:p>
          <a:p>
            <a:r>
              <a:rPr lang="en-US" sz="1600" dirty="0" smtClean="0"/>
              <a:t>A call to method would require passing in an integer and a double in that order.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method(6, 9.3);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method(562, 32186.323);</a:t>
            </a:r>
          </a:p>
        </p:txBody>
      </p:sp>
    </p:spTree>
    <p:extLst>
      <p:ext uri="{BB962C8B-B14F-4D97-AF65-F5344CB8AC3E}">
        <p14:creationId xmlns:p14="http://schemas.microsoft.com/office/powerpoint/2010/main" val="1924979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Return methods are called on</a:t>
            </a:r>
            <a:r>
              <a:rPr lang="en-US" sz="1600" baseline="0" dirty="0" smtClean="0"/>
              <a:t> object the</a:t>
            </a:r>
            <a:br>
              <a:rPr lang="en-US" sz="1600" baseline="0" dirty="0" smtClean="0"/>
            </a:br>
            <a:r>
              <a:rPr lang="en-US" sz="1600" baseline="0" dirty="0" smtClean="0"/>
              <a:t>same way as void methods.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Return methods are typically placed 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inside of a </a:t>
            </a:r>
            <a:r>
              <a:rPr lang="en-US" sz="1600" baseline="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or assigned to a variable.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22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Return methods are called on</a:t>
            </a:r>
            <a:r>
              <a:rPr lang="en-US" sz="1600" baseline="0" dirty="0" smtClean="0"/>
              <a:t> object the</a:t>
            </a:r>
            <a:br>
              <a:rPr lang="en-US" sz="1600" baseline="0" dirty="0" smtClean="0"/>
            </a:br>
            <a:r>
              <a:rPr lang="en-US" sz="1600" baseline="0" dirty="0" smtClean="0"/>
              <a:t>same way as void methods.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Return methods are typically placed 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inside of a </a:t>
            </a:r>
            <a:r>
              <a:rPr lang="en-US" sz="1600" baseline="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or assigned to a variable.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The return value from the method times 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Is stored in the local variable </a:t>
            </a:r>
            <a:r>
              <a:rPr lang="en-US" sz="1600" baseline="0" dirty="0" err="1" smtClean="0">
                <a:latin typeface="Courier New" pitchFamily="49" charset="0"/>
                <a:cs typeface="Courier New" pitchFamily="49" charset="0"/>
              </a:rPr>
              <a:t>storeIt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90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Methods are often defined with a parameter list.  </a:t>
            </a:r>
          </a:p>
          <a:p>
            <a:r>
              <a:rPr lang="en-US" sz="1600" dirty="0" smtClean="0"/>
              <a:t>Parameters are defined within the parenthesis following the method name.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 parameter list 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When defining parameters, a data type and name must be provided for each parameter.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double go(String word,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165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Formal parameters are the parameters defined</a:t>
            </a:r>
            <a:br>
              <a:rPr lang="en-US" sz="1600" dirty="0" smtClean="0"/>
            </a:br>
            <a:r>
              <a:rPr lang="en-US" sz="1600" dirty="0" smtClean="0"/>
              <a:t>as</a:t>
            </a:r>
            <a:r>
              <a:rPr lang="en-US" sz="1600" baseline="0" dirty="0" smtClean="0"/>
              <a:t> part of the method signature.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4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AplusBug</a:t>
            </a:r>
            <a:r>
              <a:rPr lang="en-US" sz="1600" baseline="0" dirty="0" smtClean="0"/>
              <a:t> contains one method.</a:t>
            </a:r>
          </a:p>
          <a:p>
            <a:r>
              <a:rPr lang="en-US" sz="1600" baseline="0" dirty="0" err="1" smtClean="0"/>
              <a:t>AplusBug</a:t>
            </a:r>
            <a:r>
              <a:rPr lang="en-US" sz="1600" baseline="0" dirty="0" smtClean="0"/>
              <a:t> one = new </a:t>
            </a:r>
            <a:r>
              <a:rPr lang="en-US" sz="1600" baseline="0" dirty="0" err="1" smtClean="0"/>
              <a:t>AplusBug</a:t>
            </a:r>
            <a:r>
              <a:rPr lang="en-US" sz="1600" baseline="0" dirty="0" smtClean="0"/>
              <a:t>();  creates a new object.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72661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Actual parameters are</a:t>
            </a:r>
            <a:r>
              <a:rPr lang="en-US" sz="1600" baseline="0" dirty="0" smtClean="0"/>
              <a:t> the values being passed into the method.</a:t>
            </a:r>
            <a:br>
              <a:rPr lang="en-US" sz="1600" baseline="0" dirty="0" smtClean="0"/>
            </a:br>
            <a:r>
              <a:rPr lang="en-US" sz="1600" baseline="0" dirty="0" smtClean="0"/>
              <a:t>Actual parameters can be primitive values or references.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25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4656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2567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Methods defined as static exist only once.</a:t>
            </a:r>
            <a:r>
              <a:rPr lang="en-US" sz="1600" baseline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aseline="0" smtClean="0">
                <a:latin typeface="Courier New" pitchFamily="49" charset="0"/>
                <a:cs typeface="Courier New" pitchFamily="49" charset="0"/>
              </a:rPr>
            </a:br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3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2435721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3138349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All of the Math methods are static.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All of the Math methods are called directly on the class name.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name of the math class is Math.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350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Static defines a method</a:t>
            </a:r>
            <a:r>
              <a:rPr lang="en-US" sz="1600" baseline="0" dirty="0" smtClean="0"/>
              <a:t> or variable that belongs to the class.</a:t>
            </a: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and variables can be called / accessed directly using the class name.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exist only once.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All object instantiations share the single static method.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Static methods are primarily used when only one copy of a method is needed.</a:t>
            </a:r>
          </a:p>
          <a:p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9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694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585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dude </a:t>
            </a:r>
            <a:r>
              <a:rPr lang="en-US" sz="1600" dirty="0" smtClean="0"/>
              <a:t>is 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AplusBug</a:t>
            </a:r>
            <a:r>
              <a:rPr lang="en-US" sz="1600" dirty="0" smtClean="0"/>
              <a:t> reference.  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AplusBug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creates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 out in memory. </a:t>
            </a:r>
          </a:p>
          <a:p>
            <a:r>
              <a:rPr lang="en-US" sz="1600" dirty="0" smtClean="0">
                <a:latin typeface="Courier New" pitchFamily="49" charset="0"/>
              </a:rPr>
              <a:t>dude</a:t>
            </a:r>
            <a:r>
              <a:rPr lang="en-US" sz="1600" dirty="0" smtClean="0"/>
              <a:t> stores the location of that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807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Math class contains many useful math related methods.</a:t>
            </a:r>
          </a:p>
        </p:txBody>
      </p:sp>
    </p:spTree>
    <p:extLst>
      <p:ext uri="{BB962C8B-B14F-4D97-AF65-F5344CB8AC3E}">
        <p14:creationId xmlns:p14="http://schemas.microsoft.com/office/powerpoint/2010/main" val="3011545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Math class contains many useful math related methods.</a:t>
            </a:r>
          </a:p>
        </p:txBody>
      </p:sp>
    </p:spTree>
    <p:extLst>
      <p:ext uri="{BB962C8B-B14F-4D97-AF65-F5344CB8AC3E}">
        <p14:creationId xmlns:p14="http://schemas.microsoft.com/office/powerpoint/2010/main" val="2105830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methods are return methods.   First, a value is passed to a math method.  Second, the math method performs some action.  Finally, the math method returns a result.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3507788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689600" cy="4319587"/>
          </a:xfrm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floor(val)</a:t>
            </a:r>
            <a:r>
              <a:rPr lang="en-US" sz="1600" smtClean="0"/>
              <a:t>  returns val decreased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ceil(val)</a:t>
            </a:r>
            <a:r>
              <a:rPr lang="en-US" sz="1600" smtClean="0"/>
              <a:t> returns val increased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pow(x,y)</a:t>
            </a:r>
            <a:r>
              <a:rPr lang="en-US" sz="1600" smtClean="0"/>
              <a:t> reutrns x raised to the power of  y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abs(val)</a:t>
            </a:r>
            <a:r>
              <a:rPr lang="en-US" sz="1600" smtClean="0"/>
              <a:t> returns the absolute value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sqrt(val)</a:t>
            </a:r>
            <a:r>
              <a:rPr lang="en-US" sz="1600" smtClean="0"/>
              <a:t> returns the square root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round(val)</a:t>
            </a:r>
            <a:r>
              <a:rPr lang="en-US" sz="1600" smtClean="0"/>
              <a:t> returns val rounede to the nearest integer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max(one, two)</a:t>
            </a:r>
            <a:r>
              <a:rPr lang="en-US" sz="1600" smtClean="0"/>
              <a:t> returns the largest of one and two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min(one, two)</a:t>
            </a:r>
            <a:r>
              <a:rPr lang="en-US" sz="1600" smtClean="0"/>
              <a:t> returns the smallest of one and two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701022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689600" cy="4319587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 returns </a:t>
            </a:r>
            <a:r>
              <a:rPr lang="en-US" sz="1600" dirty="0" err="1" smtClean="0"/>
              <a:t>val</a:t>
            </a:r>
            <a:r>
              <a:rPr lang="en-US" sz="1600" dirty="0" smtClean="0"/>
              <a:t> decreased to the nearest </a:t>
            </a:r>
            <a:r>
              <a:rPr lang="en-US" sz="1600" dirty="0" err="1" smtClean="0"/>
              <a:t>interger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ceil(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</a:t>
            </a:r>
            <a:r>
              <a:rPr lang="en-US" sz="1600" dirty="0" err="1" smtClean="0"/>
              <a:t>val</a:t>
            </a:r>
            <a:r>
              <a:rPr lang="en-US" sz="1600" dirty="0" smtClean="0"/>
              <a:t> increased to the nearest </a:t>
            </a:r>
            <a:r>
              <a:rPr lang="en-US" sz="1600" dirty="0" err="1" smtClean="0"/>
              <a:t>interger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</a:t>
            </a:r>
            <a:r>
              <a:rPr lang="en-US" sz="1600" dirty="0" err="1" smtClean="0"/>
              <a:t>reutrns</a:t>
            </a:r>
            <a:r>
              <a:rPr lang="en-US" sz="1600" dirty="0" smtClean="0"/>
              <a:t> x raised to the power of  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abs(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the absolute value of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the square root of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round(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returns </a:t>
            </a: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rounede</a:t>
            </a:r>
            <a:r>
              <a:rPr lang="en-US" sz="1600" dirty="0" smtClean="0"/>
              <a:t> to the nearest integer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max(one, two)</a:t>
            </a:r>
            <a:r>
              <a:rPr lang="en-US" sz="1600" dirty="0" smtClean="0"/>
              <a:t> returns the largest of one and two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min(one, two)</a:t>
            </a:r>
            <a:r>
              <a:rPr lang="en-US" sz="1600" dirty="0" smtClean="0"/>
              <a:t> returns the smallest of one and two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0286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random()</a:t>
            </a:r>
            <a:r>
              <a:rPr lang="en-US" sz="1600" smtClean="0"/>
              <a:t> returns a random number between 0.0 and 1.0 not including 1.0.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580385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random()</a:t>
            </a:r>
            <a:r>
              <a:rPr lang="en-US" sz="1600" smtClean="0"/>
              <a:t> returns a random number between 0.0 and 1.0 not including 1.0.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0054084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964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239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65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  <a:br>
              <a:rPr lang="en-US" sz="1200" dirty="0" smtClean="0"/>
            </a:br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830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most commonly used to set the number of decimal places when displaying a real number.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can also be used to align output to the left or to the right.</a:t>
            </a:r>
          </a:p>
          <a:p>
            <a:endParaRPr lang="en-US" sz="1600" smtClean="0"/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</p:txBody>
      </p:sp>
    </p:spTree>
    <p:extLst>
      <p:ext uri="{BB962C8B-B14F-4D97-AF65-F5344CB8AC3E}">
        <p14:creationId xmlns:p14="http://schemas.microsoft.com/office/powerpoint/2010/main" val="4045779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most commonly used to set the number of decimal places when displaying a real number.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can also be used to align output to the left or to the right.</a:t>
            </a:r>
          </a:p>
          <a:p>
            <a:endParaRPr lang="en-US" sz="1600" smtClean="0"/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</p:txBody>
      </p:sp>
    </p:spTree>
    <p:extLst>
      <p:ext uri="{BB962C8B-B14F-4D97-AF65-F5344CB8AC3E}">
        <p14:creationId xmlns:p14="http://schemas.microsoft.com/office/powerpoint/2010/main" val="835058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most commonly used to set the number of decimal places when displaying a real number.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differs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in that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a return method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a void method.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</p:txBody>
      </p:sp>
    </p:spTree>
    <p:extLst>
      <p:ext uri="{BB962C8B-B14F-4D97-AF65-F5344CB8AC3E}">
        <p14:creationId xmlns:p14="http://schemas.microsoft.com/office/powerpoint/2010/main" val="221228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most commonly used to set the number of decimal places when displaying a real number.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differs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in that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a return method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a void method.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3002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19631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7075"/>
            <a:ext cx="4781550" cy="35861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most commonly used to set the number of decimal places when displaying a real number.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can also be used to align output to the left or to the right.</a:t>
            </a:r>
          </a:p>
          <a:p>
            <a:endParaRPr lang="en-US" sz="1600" smtClean="0"/>
          </a:p>
          <a:p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09866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Method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used to format output.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most commonly used to set the number of decimal places when displaying a real number.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differs from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in that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format()</a:t>
            </a:r>
            <a:r>
              <a:rPr lang="en-US" sz="1600" smtClean="0"/>
              <a:t> is a return method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sz="1600" smtClean="0"/>
              <a:t> is a void method.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smtClean="0"/>
              <a:t> sign is used to indicate that a value needs to be displayed.  The value will be found in the comma separated list.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smtClean="0"/>
              <a:t> – real / decimal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smtClean="0"/>
              <a:t> – integer value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1600" smtClean="0"/>
              <a:t> – character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smtClean="0"/>
              <a:t> – string value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smtClean="0"/>
              <a:t>  left aligned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94607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53234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83468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681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dude </a:t>
            </a:r>
            <a:r>
              <a:rPr lang="en-US" sz="1600" dirty="0" smtClean="0"/>
              <a:t>is 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AplusBug</a:t>
            </a:r>
            <a:r>
              <a:rPr lang="en-US" sz="1600" dirty="0" smtClean="0"/>
              <a:t> reference.  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AplusBug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creates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 out in memory. </a:t>
            </a:r>
          </a:p>
          <a:p>
            <a:r>
              <a:rPr lang="en-US" sz="1600" dirty="0" smtClean="0">
                <a:latin typeface="Courier New" pitchFamily="49" charset="0"/>
              </a:rPr>
              <a:t>dude</a:t>
            </a:r>
            <a:r>
              <a:rPr lang="en-US" sz="1600" dirty="0" smtClean="0"/>
              <a:t> stores the location of that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97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68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Methods store commands / program statements.  </a:t>
            </a:r>
          </a:p>
          <a:p>
            <a:r>
              <a:rPr lang="en-US" sz="1600" dirty="0" smtClean="0"/>
              <a:t>When called, the code inside the method is activated.  </a:t>
            </a:r>
          </a:p>
        </p:txBody>
      </p:sp>
    </p:spTree>
    <p:extLst>
      <p:ext uri="{BB962C8B-B14F-4D97-AF65-F5344CB8AC3E}">
        <p14:creationId xmlns:p14="http://schemas.microsoft.com/office/powerpoint/2010/main" val="230209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0092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0360-99CC-48AA-9A54-55572255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042E-4236-498D-8DAE-9837A7C8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FA39-5446-425C-8137-7BF715FB5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70980-CC16-4838-83C2-D2956F7C6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9CE2-69FA-4111-A7A9-DCBCC27F7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CF74-6806-4902-AF02-8C9C79A0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5C902-EB41-4A02-B8BA-66B7844C0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AFF63-260D-4773-A879-5379C53CF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B4B6-3A49-416A-AFA4-4815AD7DA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6DDF-DC31-4E96-ACC2-874B6003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3B5A5-D1CC-4B3F-BA80-E2FD56A96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2417A16-E473-4E16-B087-E6400E207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METHODS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70649" y="1493015"/>
            <a:ext cx="552106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public class </a:t>
            </a:r>
            <a:r>
              <a:rPr lang="en-US" sz="2800" dirty="0" err="1" smtClean="0"/>
              <a:t>AplusBug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{</a:t>
            </a:r>
          </a:p>
          <a:p>
            <a:r>
              <a:rPr lang="en-US" sz="2800" dirty="0" smtClean="0"/>
              <a:t>   public </a:t>
            </a:r>
            <a:r>
              <a:rPr lang="en-US" sz="2800" dirty="0"/>
              <a:t>void speak()</a:t>
            </a:r>
          </a:p>
          <a:p>
            <a:r>
              <a:rPr lang="en-US" sz="2800" dirty="0" smtClean="0"/>
              <a:t>   {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   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("chirp-chirp");</a:t>
            </a:r>
            <a:endParaRPr lang="en-US" sz="2800" dirty="0"/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497" y="1304330"/>
            <a:ext cx="1447427" cy="160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0649" y="4947925"/>
            <a:ext cx="77724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accent2"/>
                </a:solidFill>
                <a:latin typeface="Tahoma" pitchFamily="34" charset="0"/>
              </a:rPr>
              <a:t>Methods are defined inside of a class.  </a:t>
            </a:r>
            <a:r>
              <a:rPr lang="en-US" sz="2800" b="0" dirty="0" smtClean="0">
                <a:solidFill>
                  <a:schemeClr val="accent2"/>
                </a:solidFill>
              </a:rPr>
              <a:t>You can define as many methods as needed.</a:t>
            </a:r>
            <a:endParaRPr lang="en-US" sz="2800" b="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/>
              <a:t>public void speak()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("chirp-chirp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accent2"/>
                </a:solidFill>
                <a:latin typeface="Tahoma" pitchFamily="34" charset="0"/>
              </a:rPr>
              <a:t>Method speak is public and does not return a value.  Method speak contains one line of code that prints out chirp-chirp.</a:t>
            </a:r>
            <a:endParaRPr lang="en-US" sz="2800" b="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Defining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sz="28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24200" y="19050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C0000"/>
                </a:solidFill>
              </a:rPr>
              <a:t>return type</a:t>
            </a: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5334000" y="19050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66"/>
                </a:solidFill>
              </a:rPr>
              <a:t>name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553200" y="19050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</a:rPr>
              <a:t>params</a:t>
            </a:r>
          </a:p>
        </p:txBody>
      </p:sp>
      <p:sp>
        <p:nvSpPr>
          <p:cNvPr id="21512" name="Text Box 13"/>
          <p:cNvSpPr txBox="1">
            <a:spLocks noChangeArrowheads="1"/>
          </p:cNvSpPr>
          <p:nvPr/>
        </p:nvSpPr>
        <p:spPr bwMode="auto">
          <a:xfrm>
            <a:off x="762000" y="25908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9900"/>
                </a:solidFill>
              </a:rPr>
              <a:t>code</a:t>
            </a:r>
          </a:p>
        </p:txBody>
      </p:sp>
      <p:sp>
        <p:nvSpPr>
          <p:cNvPr id="21513" name="Text Box 14"/>
          <p:cNvSpPr txBox="1">
            <a:spLocks noChangeArrowheads="1"/>
          </p:cNvSpPr>
          <p:nvPr/>
        </p:nvSpPr>
        <p:spPr bwMode="auto">
          <a:xfrm>
            <a:off x="762000" y="19050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99CC"/>
                </a:solidFill>
              </a:rPr>
              <a:t>access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838200" y="3810000"/>
            <a:ext cx="6746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99CC"/>
                </a:solidFill>
              </a:rPr>
              <a:t>public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CC0000"/>
                </a:solidFill>
              </a:rPr>
              <a:t>void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000066"/>
                </a:solidFill>
              </a:rPr>
              <a:t>speak</a:t>
            </a:r>
            <a:r>
              <a:rPr lang="en-US" sz="2800" dirty="0">
                <a:solidFill>
                  <a:srgbClr val="008000"/>
                </a:solidFill>
              </a:rPr>
              <a:t>( 	)</a:t>
            </a:r>
          </a:p>
          <a:p>
            <a:r>
              <a:rPr lang="en-US" sz="2800" dirty="0">
                <a:solidFill>
                  <a:srgbClr val="FF9900"/>
                </a:solidFill>
              </a:rPr>
              <a:t>{</a:t>
            </a:r>
          </a:p>
          <a:p>
            <a:r>
              <a:rPr lang="en-US" sz="2800" dirty="0">
                <a:solidFill>
                  <a:srgbClr val="FF9900"/>
                </a:solidFill>
              </a:rPr>
              <a:t>   </a:t>
            </a:r>
            <a:r>
              <a:rPr lang="en-US" sz="2800" dirty="0" err="1">
                <a:solidFill>
                  <a:srgbClr val="FF9900"/>
                </a:solidFill>
              </a:rPr>
              <a:t>System.out.println</a:t>
            </a:r>
            <a:r>
              <a:rPr lang="en-US" sz="2800" dirty="0" smtClean="0">
                <a:solidFill>
                  <a:srgbClr val="FF9900"/>
                </a:solidFill>
              </a:rPr>
              <a:t>("chirp-chirp");</a:t>
            </a:r>
            <a:endParaRPr lang="en-US" sz="2800" dirty="0">
              <a:solidFill>
                <a:srgbClr val="FF9900"/>
              </a:solidFill>
            </a:endParaRPr>
          </a:p>
          <a:p>
            <a:r>
              <a:rPr lang="en-US" sz="2800" dirty="0">
                <a:solidFill>
                  <a:srgbClr val="FF9900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44611" y="1676400"/>
            <a:ext cx="753764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419600"/>
            <a:ext cx="798007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Once you have instantiated an object,</a:t>
            </a:r>
          </a:p>
          <a:p>
            <a:r>
              <a:rPr lang="en-US" sz="3200" dirty="0"/>
              <a:t>y</a:t>
            </a:r>
            <a:r>
              <a:rPr lang="en-US" sz="3200" dirty="0" smtClean="0"/>
              <a:t>ou can call the methods contained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 the class.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 Calls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62599" y="2522785"/>
            <a:ext cx="2535195" cy="10156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44611" y="1676400"/>
            <a:ext cx="7537641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  <a:p>
            <a:r>
              <a:rPr lang="en-US" sz="3200" dirty="0" err="1" smtClean="0"/>
              <a:t>dude.speak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dude.speak</a:t>
            </a:r>
            <a:r>
              <a:rPr lang="en-US" sz="3200" dirty="0"/>
              <a:t>();</a:t>
            </a:r>
          </a:p>
          <a:p>
            <a:endParaRPr lang="en-US" sz="3200" dirty="0" smtClean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809228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can use any of the methods from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class as many times as</a:t>
            </a:r>
          </a:p>
          <a:p>
            <a:r>
              <a:rPr lang="en-US" sz="3200" dirty="0" smtClean="0"/>
              <a:t>needed.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Method Calls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562599" y="2522785"/>
            <a:ext cx="2535195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chirp-chirp</a:t>
            </a:r>
            <a:br>
              <a:rPr lang="en-US" sz="2800" dirty="0" smtClean="0"/>
            </a:br>
            <a:r>
              <a:rPr lang="en-US" sz="2800" dirty="0" err="1" smtClean="0"/>
              <a:t>chirp-chirp</a:t>
            </a:r>
            <a:endParaRPr lang="en-US" sz="2800" dirty="0" smtClean="0"/>
          </a:p>
          <a:p>
            <a:r>
              <a:rPr lang="en-US" sz="2800" dirty="0" smtClean="0"/>
              <a:t>chirp-chirp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89222" y="1524000"/>
            <a:ext cx="615264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public class Turkey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public void speak()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("gobble-gobble");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/>
              <a:t>   public void </a:t>
            </a:r>
            <a:r>
              <a:rPr lang="en-US" sz="2800" dirty="0" err="1"/>
              <a:t>sayName</a:t>
            </a:r>
            <a:r>
              <a:rPr lang="en-US" sz="2800" dirty="0"/>
              <a:t>()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out.println</a:t>
            </a:r>
            <a:r>
              <a:rPr lang="en-US" sz="2800" dirty="0"/>
              <a:t>("big bird");</a:t>
            </a:r>
          </a:p>
          <a:p>
            <a:r>
              <a:rPr lang="en-US" sz="2800" dirty="0"/>
              <a:t>   }   </a:t>
            </a:r>
          </a:p>
          <a:p>
            <a:r>
              <a:rPr lang="en-US" sz="2800" dirty="0" smtClean="0"/>
              <a:t>}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 Turkey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810000"/>
            <a:ext cx="1454871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4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1718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048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00380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7988084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bird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 Turkey object.</a:t>
            </a:r>
            <a:endParaRPr lang="en-US" sz="3200" dirty="0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1069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Turkey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118596"/>
            <a:ext cx="994532" cy="156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7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1718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  <a:endParaRPr lang="en-US" sz="3200" dirty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6893234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In order to use the Turkey class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ethods, you must instantiate a</a:t>
            </a:r>
          </a:p>
          <a:p>
            <a:r>
              <a:rPr lang="en-US" sz="3200" dirty="0" smtClean="0"/>
              <a:t>new Turkey object by calling the</a:t>
            </a:r>
            <a:br>
              <a:rPr lang="en-US" sz="3200" dirty="0" smtClean="0"/>
            </a:br>
            <a:r>
              <a:rPr lang="en-US" sz="3200" dirty="0" smtClean="0"/>
              <a:t>Turkey class constructor.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330579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</a:p>
          <a:p>
            <a:r>
              <a:rPr lang="en-US" sz="3200" dirty="0"/>
              <a:t>Turkey one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/>
              <a:t>Turkey();</a:t>
            </a:r>
          </a:p>
          <a:p>
            <a:r>
              <a:rPr lang="en-US" sz="3200" dirty="0"/>
              <a:t>Turkey two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/>
              <a:t>Turkey();</a:t>
            </a:r>
          </a:p>
          <a:p>
            <a:r>
              <a:rPr lang="en-US" sz="3200" dirty="0"/>
              <a:t>Turkey three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/>
              <a:t>Turkey();</a:t>
            </a:r>
          </a:p>
          <a:p>
            <a:endParaRPr lang="en-US" sz="3200" dirty="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064337" y="4205416"/>
            <a:ext cx="618310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You can create as many new </a:t>
            </a:r>
            <a:br>
              <a:rPr lang="en-US" sz="3200" dirty="0" smtClean="0"/>
            </a:br>
            <a:r>
              <a:rPr lang="en-US" sz="3200" dirty="0" smtClean="0"/>
              <a:t>Turkey()s as you need.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6171882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Turkey bird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Turkey();</a:t>
            </a:r>
          </a:p>
          <a:p>
            <a:r>
              <a:rPr lang="en-US" sz="3200" dirty="0" err="1" smtClean="0"/>
              <a:t>bird.sayName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0" y="2743200"/>
            <a:ext cx="2362200" cy="1754326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 smtClean="0"/>
              <a:t>big bird</a:t>
            </a:r>
          </a:p>
          <a:p>
            <a:r>
              <a:rPr lang="en-US" sz="2800" dirty="0" smtClean="0"/>
              <a:t>big bird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4724400"/>
            <a:ext cx="8353569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Once you have a reference to a Turkey, </a:t>
            </a:r>
          </a:p>
          <a:p>
            <a:r>
              <a:rPr lang="en-US" sz="3200" dirty="0"/>
              <a:t>y</a:t>
            </a:r>
            <a:r>
              <a:rPr lang="en-US" sz="3200" dirty="0" smtClean="0"/>
              <a:t>ou can call the methods that belong </a:t>
            </a:r>
          </a:p>
          <a:p>
            <a:r>
              <a:rPr lang="en-US" sz="3200" dirty="0" smtClean="0"/>
              <a:t>to the Turkey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5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77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623439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//Code in the Turkey Runner</a:t>
            </a:r>
            <a:endParaRPr lang="en-US" sz="3200" dirty="0">
              <a:solidFill>
                <a:srgbClr val="008000"/>
              </a:solidFill>
            </a:endParaRPr>
          </a:p>
          <a:p>
            <a:r>
              <a:rPr lang="en-US" sz="3200" dirty="0"/>
              <a:t> Turkey bird = new Turkey();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bird.sayName</a:t>
            </a:r>
            <a:r>
              <a:rPr lang="en-US" sz="3200" dirty="0"/>
              <a:t>();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bird.speak</a:t>
            </a:r>
            <a:r>
              <a:rPr lang="en-US" sz="3200" dirty="0"/>
              <a:t>();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415216" y="3189948"/>
            <a:ext cx="2362200" cy="21161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/>
              <a:t>gobble-gobble</a:t>
            </a:r>
            <a:br>
              <a:rPr lang="en-US"/>
            </a:br>
            <a:r>
              <a:rPr lang="en-US"/>
              <a:t>big bird</a:t>
            </a:r>
            <a:br>
              <a:rPr lang="en-US"/>
            </a:br>
            <a:r>
              <a:rPr lang="en-US"/>
              <a:t>gobble-gobble</a:t>
            </a:r>
            <a:br>
              <a:rPr lang="en-US"/>
            </a:br>
            <a:r>
              <a:rPr lang="en-US"/>
              <a:t>big bird</a:t>
            </a:r>
            <a:br>
              <a:rPr lang="en-US"/>
            </a:br>
            <a:r>
              <a:rPr lang="en-US"/>
              <a:t>gobble-gobble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Turkey Runner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8152" y="4343400"/>
            <a:ext cx="1186319" cy="186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305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turkey.java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urkeyrunner.java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2098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6469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3124200" y="21336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ahoma" pitchFamily="34" charset="0"/>
              </a:rPr>
              <a:t>return type</a:t>
            </a:r>
          </a:p>
        </p:txBody>
      </p:sp>
      <p:sp>
        <p:nvSpPr>
          <p:cNvPr id="37895" name="Text Box 17"/>
          <p:cNvSpPr txBox="1">
            <a:spLocks noChangeArrowheads="1"/>
          </p:cNvSpPr>
          <p:nvPr/>
        </p:nvSpPr>
        <p:spPr bwMode="auto">
          <a:xfrm>
            <a:off x="5334000" y="21336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Tahoma" pitchFamily="34" charset="0"/>
              </a:rPr>
              <a:t>name</a:t>
            </a:r>
          </a:p>
        </p:txBody>
      </p: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6553200" y="21336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Tahoma" pitchFamily="34" charset="0"/>
              </a:rPr>
              <a:t>params</a:t>
            </a:r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762000" y="28194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9900"/>
                </a:solidFill>
                <a:latin typeface="Tahoma" pitchFamily="34" charset="0"/>
              </a:rPr>
              <a:t>code</a:t>
            </a:r>
          </a:p>
        </p:txBody>
      </p:sp>
      <p:sp>
        <p:nvSpPr>
          <p:cNvPr id="37898" name="Text Box 20"/>
          <p:cNvSpPr txBox="1">
            <a:spLocks noChangeArrowheads="1"/>
          </p:cNvSpPr>
          <p:nvPr/>
        </p:nvSpPr>
        <p:spPr bwMode="auto">
          <a:xfrm>
            <a:off x="762000" y="21336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99CC"/>
                </a:solidFill>
                <a:latin typeface="Tahoma" pitchFamily="34" charset="0"/>
              </a:rPr>
              <a:t>access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8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382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>
                <a:latin typeface="Tahoma" pitchFamily="34" charset="0"/>
              </a:rPr>
              <a:t>Fun</a:t>
            </a: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>
                <a:latin typeface="Tahoma" pitchFamily="34" charset="0"/>
              </a:rPr>
              <a:t>}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5137159"/>
            <a:ext cx="77724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Return methods are defined inside of a class in the same way you define void methods.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Methdos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1828800" y="3150512"/>
            <a:ext cx="0" cy="8880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2057400" y="755274"/>
            <a:ext cx="0" cy="92112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27017" y="4203918"/>
            <a:ext cx="7772400" cy="10156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The reserved word return is used inside of a method when a value needs to be sent back to the method call.  The value sent back must match the return type.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3820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>
                <a:latin typeface="Tahoma" pitchFamily="34" charset="0"/>
              </a:rPr>
              <a:t>Fun</a:t>
            </a: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}</a:t>
            </a:r>
          </a:p>
          <a:p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Fun </a:t>
            </a:r>
            <a:r>
              <a:rPr lang="en-US" sz="2800" dirty="0" err="1" smtClean="0">
                <a:latin typeface="Tahoma" pitchFamily="34" charset="0"/>
              </a:rPr>
              <a:t>aplus</a:t>
            </a:r>
            <a:r>
              <a:rPr lang="en-US" sz="2800" dirty="0" smtClean="0">
                <a:latin typeface="Tahoma" pitchFamily="34" charset="0"/>
              </a:rPr>
              <a:t> = </a:t>
            </a:r>
            <a:r>
              <a:rPr lang="en-US" sz="2800" b="1" dirty="0" smtClean="0">
                <a:latin typeface="Tahoma" pitchFamily="34" charset="0"/>
              </a:rPr>
              <a:t>new</a:t>
            </a:r>
            <a:r>
              <a:rPr lang="en-US" sz="2800" dirty="0" smtClean="0">
                <a:latin typeface="Tahoma" pitchFamily="34" charset="0"/>
              </a:rPr>
              <a:t> Fun();</a:t>
            </a:r>
          </a:p>
          <a:p>
            <a:r>
              <a:rPr lang="en-US" sz="2800" dirty="0" err="1" smtClean="0">
                <a:latin typeface="Tahoma" pitchFamily="34" charset="0"/>
              </a:rPr>
              <a:t>System.out.println</a:t>
            </a:r>
            <a:r>
              <a:rPr lang="en-US" sz="2800" dirty="0" smtClean="0">
                <a:latin typeface="Tahoma" pitchFamily="34" charset="0"/>
              </a:rPr>
              <a:t>( </a:t>
            </a:r>
            <a:r>
              <a:rPr lang="en-US" sz="2800" dirty="0" err="1" smtClean="0">
                <a:latin typeface="Tahoma" pitchFamily="34" charset="0"/>
              </a:rPr>
              <a:t>aplus.times</a:t>
            </a:r>
            <a:r>
              <a:rPr lang="en-US" sz="2800" dirty="0" smtClean="0">
                <a:latin typeface="Tahoma" pitchFamily="34" charset="0"/>
              </a:rPr>
              <a:t>( 4, 5 );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Methdos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3820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>
                <a:latin typeface="Tahoma" pitchFamily="34" charset="0"/>
              </a:rPr>
              <a:t>Fun</a:t>
            </a: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}</a:t>
            </a:r>
          </a:p>
          <a:p>
            <a:endParaRPr lang="en-US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Fun </a:t>
            </a:r>
            <a:r>
              <a:rPr lang="en-US" sz="2800" dirty="0" err="1" smtClean="0">
                <a:latin typeface="Tahoma" pitchFamily="34" charset="0"/>
              </a:rPr>
              <a:t>aplus</a:t>
            </a:r>
            <a:r>
              <a:rPr lang="en-US" sz="2800" dirty="0" smtClean="0">
                <a:latin typeface="Tahoma" pitchFamily="34" charset="0"/>
              </a:rPr>
              <a:t> = </a:t>
            </a:r>
            <a:r>
              <a:rPr lang="en-US" sz="2800" b="1" dirty="0" smtClean="0">
                <a:latin typeface="Tahoma" pitchFamily="34" charset="0"/>
              </a:rPr>
              <a:t>new</a:t>
            </a:r>
            <a:r>
              <a:rPr lang="en-US" sz="2800" dirty="0" smtClean="0">
                <a:latin typeface="Tahoma" pitchFamily="34" charset="0"/>
              </a:rPr>
              <a:t> Fun();</a:t>
            </a:r>
          </a:p>
          <a:p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</a:rPr>
              <a:t>storeIt</a:t>
            </a:r>
            <a:r>
              <a:rPr lang="en-US" sz="2800" dirty="0" smtClean="0">
                <a:latin typeface="Tahoma" pitchFamily="34" charset="0"/>
              </a:rPr>
              <a:t> = </a:t>
            </a:r>
            <a:r>
              <a:rPr lang="en-US" sz="2800" dirty="0" err="1" smtClean="0">
                <a:latin typeface="Tahoma" pitchFamily="34" charset="0"/>
              </a:rPr>
              <a:t>aplus.times</a:t>
            </a:r>
            <a:r>
              <a:rPr lang="en-US" sz="2800" dirty="0" smtClean="0">
                <a:latin typeface="Tahoma" pitchFamily="34" charset="0"/>
              </a:rPr>
              <a:t>( 4, 5 );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Methdos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>
                <a:latin typeface="Tahoma" pitchFamily="34" charset="0"/>
              </a:rPr>
              <a:t>{</a:t>
            </a:r>
          </a:p>
          <a:p>
            <a:r>
              <a:rPr lang="pt-BR" sz="2800" dirty="0">
                <a:latin typeface="Tahoma" pitchFamily="34" charset="0"/>
              </a:rPr>
              <a:t>   </a:t>
            </a:r>
            <a:r>
              <a:rPr lang="pt-BR" sz="2800" dirty="0" smtClean="0">
                <a:latin typeface="Tahoma" pitchFamily="34" charset="0"/>
              </a:rPr>
              <a:t>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>
                <a:latin typeface="Tahoma" pitchFamily="34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8129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There will be times that we define parameters when we define a method.   The parameters allow us to specify the type of data the method will receive.</a:t>
            </a: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 flipH="1" flipV="1">
            <a:off x="6781800" y="2438400"/>
            <a:ext cx="2286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H="1" flipV="1">
            <a:off x="4953000" y="2438400"/>
            <a:ext cx="13716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Defining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</a:t>
            </a:r>
            <a:r>
              <a:rPr lang="en-US" sz="2800" b="1" dirty="0" smtClean="0">
                <a:latin typeface="Tahoma" pitchFamily="34" charset="0"/>
              </a:rPr>
              <a:t>double </a:t>
            </a:r>
            <a:r>
              <a:rPr lang="en-US" sz="2800" dirty="0" smtClean="0">
                <a:latin typeface="Tahoma" pitchFamily="34" charset="0"/>
              </a:rPr>
              <a:t>fun</a:t>
            </a:r>
            <a:r>
              <a:rPr lang="pt-BR" sz="2800" dirty="0" smtClean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x</a:t>
            </a:r>
            <a:r>
              <a:rPr lang="pt-BR" sz="2800" dirty="0" smtClean="0">
                <a:latin typeface="Tahoma" pitchFamily="34" charset="0"/>
              </a:rPr>
              <a:t>,  </a:t>
            </a:r>
            <a:r>
              <a:rPr lang="pt-BR" sz="2800" b="1" dirty="0" smtClean="0">
                <a:latin typeface="Tahoma" pitchFamily="34" charset="0"/>
              </a:rPr>
              <a:t>double</a:t>
            </a:r>
            <a:r>
              <a:rPr lang="pt-BR" sz="2800" dirty="0" smtClean="0">
                <a:latin typeface="Tahoma" pitchFamily="34" charset="0"/>
              </a:rPr>
              <a:t> </a:t>
            </a:r>
            <a:r>
              <a:rPr lang="pt-BR" sz="2800" dirty="0">
                <a:latin typeface="Tahoma" pitchFamily="34" charset="0"/>
              </a:rPr>
              <a:t>y</a:t>
            </a:r>
            <a:r>
              <a:rPr lang="pt-BR" sz="2800" dirty="0" smtClean="0">
                <a:latin typeface="Tahoma" pitchFamily="34" charset="0"/>
              </a:rPr>
              <a:t> </a:t>
            </a:r>
            <a:r>
              <a:rPr lang="pt-BR" sz="2800" dirty="0">
                <a:latin typeface="Tahoma" pitchFamily="34" charset="0"/>
              </a:rPr>
              <a:t>)</a:t>
            </a:r>
          </a:p>
          <a:p>
            <a:r>
              <a:rPr lang="pt-BR" sz="2800" dirty="0">
                <a:latin typeface="Tahoma" pitchFamily="34" charset="0"/>
              </a:rPr>
              <a:t>{</a:t>
            </a:r>
          </a:p>
          <a:p>
            <a:r>
              <a:rPr lang="pt-BR" sz="2800" dirty="0">
                <a:latin typeface="Tahoma" pitchFamily="34" charset="0"/>
              </a:rPr>
              <a:t>   </a:t>
            </a:r>
            <a:r>
              <a:rPr lang="pt-BR" sz="2800" dirty="0" smtClean="0">
                <a:latin typeface="Tahoma" pitchFamily="34" charset="0"/>
              </a:rPr>
              <a:t>return x*y-x;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>
                <a:latin typeface="Tahoma" pitchFamily="34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Formal parameters are defined with types as part of the method signature.  Methods can have as many parameters as needed.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 flipH="1" flipV="1">
            <a:off x="6781800" y="2438400"/>
            <a:ext cx="2286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H="1" flipV="1">
            <a:off x="5029200" y="2438400"/>
            <a:ext cx="1447800" cy="15700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Formal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70649" y="1493015"/>
            <a:ext cx="552106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public class </a:t>
            </a:r>
            <a:r>
              <a:rPr lang="en-US" sz="2800" dirty="0" err="1" smtClean="0"/>
              <a:t>AplusBug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{</a:t>
            </a:r>
          </a:p>
          <a:p>
            <a:r>
              <a:rPr lang="en-US" sz="2800" dirty="0" smtClean="0"/>
              <a:t>   public </a:t>
            </a:r>
            <a:r>
              <a:rPr lang="en-US" sz="2800" dirty="0"/>
              <a:t>void speak()</a:t>
            </a:r>
          </a:p>
          <a:p>
            <a:r>
              <a:rPr lang="en-US" sz="2800" dirty="0" smtClean="0"/>
              <a:t>   {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   </a:t>
            </a:r>
            <a:r>
              <a:rPr lang="en-US" sz="2800" dirty="0" err="1" smtClean="0"/>
              <a:t>out.println</a:t>
            </a:r>
            <a:r>
              <a:rPr lang="en-US" sz="2800" dirty="0" smtClean="0"/>
              <a:t>("chirp-chirp");</a:t>
            </a:r>
            <a:endParaRPr lang="en-US" sz="2800" dirty="0"/>
          </a:p>
          <a:p>
            <a:r>
              <a:rPr lang="en-US" sz="2800" dirty="0" smtClean="0"/>
              <a:t>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497" y="1304330"/>
            <a:ext cx="1447427" cy="160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0649" y="4947925"/>
            <a:ext cx="77724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chemeClr val="accent2"/>
                </a:solidFill>
                <a:latin typeface="Tahoma" pitchFamily="34" charset="0"/>
              </a:rPr>
              <a:t>A class is a blueprint for creating objects.  </a:t>
            </a:r>
            <a:r>
              <a:rPr lang="en-US" sz="2800" b="0" dirty="0">
                <a:solidFill>
                  <a:schemeClr val="accent2"/>
                </a:solidFill>
              </a:rPr>
              <a:t/>
            </a:r>
            <a:br>
              <a:rPr lang="en-US" sz="2800" b="0" dirty="0">
                <a:solidFill>
                  <a:schemeClr val="accent2"/>
                </a:solidFill>
              </a:rPr>
            </a:br>
            <a:r>
              <a:rPr lang="en-US" sz="2800" b="0" dirty="0" smtClean="0">
                <a:solidFill>
                  <a:schemeClr val="accent2"/>
                </a:solidFill>
              </a:rPr>
              <a:t>You can instantiate as many objects as needed.</a:t>
            </a:r>
            <a:endParaRPr lang="en-US" sz="2800" b="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</a:p>
          <a:p>
            <a:endParaRPr lang="pt-BR" sz="2800" dirty="0">
              <a:latin typeface="Tahoma" pitchFamily="34" charset="0"/>
            </a:endParaRPr>
          </a:p>
          <a:p>
            <a:r>
              <a:rPr lang="en-US" sz="2800" dirty="0" err="1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err="1">
                <a:latin typeface="Tahoma" pitchFamily="34" charset="0"/>
              </a:rPr>
              <a:t>aplus.times</a:t>
            </a:r>
            <a:r>
              <a:rPr lang="en-US" sz="2800" dirty="0">
                <a:latin typeface="Tahoma" pitchFamily="34" charset="0"/>
              </a:rPr>
              <a:t>(3 , 5) );</a:t>
            </a:r>
          </a:p>
          <a:p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Actual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5029200" y="2167114"/>
            <a:ext cx="1524000" cy="164288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 flipV="1">
            <a:off x="6705600" y="2167115"/>
            <a:ext cx="381000" cy="16428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800" y="4562196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Actual parameters are the parameters in the method call.  Actual parameters can be primitive values or references.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funrunner.java</a:t>
            </a:r>
            <a:endParaRPr lang="en-US" sz="6600" b="1" cap="none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382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ahoma" pitchFamily="34" charset="0"/>
              </a:rPr>
              <a:t>public class </a:t>
            </a:r>
            <a:r>
              <a:rPr lang="en-US" sz="2800" dirty="0" smtClean="0">
                <a:latin typeface="Tahoma" pitchFamily="34" charset="0"/>
              </a:rPr>
              <a:t>Fun2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>
                <a:latin typeface="Tahoma" pitchFamily="34" charset="0"/>
              </a:rPr>
              <a:t>{</a:t>
            </a:r>
          </a:p>
          <a:p>
            <a:r>
              <a:rPr lang="en-US" sz="2800" dirty="0" smtClean="0">
                <a:latin typeface="Tahoma" pitchFamily="34" charset="0"/>
              </a:rPr>
              <a:t>   </a:t>
            </a:r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times(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num1, </a:t>
            </a:r>
            <a:r>
              <a:rPr lang="en-US" sz="2800" b="1" dirty="0" err="1">
                <a:latin typeface="Tahoma" pitchFamily="34" charset="0"/>
              </a:rPr>
              <a:t>int</a:t>
            </a:r>
            <a:r>
              <a:rPr lang="en-US" sz="2800" dirty="0">
                <a:latin typeface="Tahoma" pitchFamily="34" charset="0"/>
              </a:rPr>
              <a:t> num2)</a:t>
            </a:r>
          </a:p>
          <a:p>
            <a:r>
              <a:rPr lang="en-US" sz="2800" dirty="0" smtClean="0">
                <a:latin typeface="Tahoma" pitchFamily="34" charset="0"/>
              </a:rPr>
              <a:t>   {</a:t>
            </a:r>
          </a:p>
          <a:p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</a:rPr>
              <a:t>     </a:t>
            </a:r>
            <a:r>
              <a:rPr lang="en-US" sz="2800" b="1" dirty="0" smtClean="0">
                <a:latin typeface="Tahoma" pitchFamily="34" charset="0"/>
              </a:rPr>
              <a:t>return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num1*num2;</a:t>
            </a:r>
          </a:p>
          <a:p>
            <a:r>
              <a:rPr lang="en-US" sz="2800" dirty="0" smtClean="0">
                <a:latin typeface="Tahoma" pitchFamily="34" charset="0"/>
              </a:rPr>
              <a:t>   }</a:t>
            </a:r>
            <a:endParaRPr lang="en-US" sz="2800" dirty="0">
              <a:latin typeface="Tahoma" pitchFamily="34" charset="0"/>
            </a:endParaRPr>
          </a:p>
          <a:p>
            <a:r>
              <a:rPr lang="en-US" sz="2800" dirty="0">
                <a:latin typeface="Tahoma" pitchFamily="34" charset="0"/>
              </a:rPr>
              <a:t>}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5137159"/>
            <a:ext cx="7315200" cy="707886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Static return methods are defined inside of a class in the same way you define non-static methods.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  <a:br>
              <a:rPr lang="pt-BR" sz="2800" dirty="0" smtClean="0">
                <a:latin typeface="Tahoma" pitchFamily="34" charset="0"/>
              </a:rPr>
            </a:br>
            <a:endParaRPr lang="pt-BR" sz="2800" dirty="0" smtClean="0">
              <a:latin typeface="Tahoma" pitchFamily="34" charset="0"/>
            </a:endParaRPr>
          </a:p>
          <a:p>
            <a:r>
              <a:rPr lang="en-US" sz="2800" dirty="0" err="1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smtClean="0">
                <a:latin typeface="Tahoma" pitchFamily="34" charset="0"/>
              </a:rPr>
              <a:t>Fun2.times(3 </a:t>
            </a:r>
            <a:r>
              <a:rPr lang="en-US" sz="2800" dirty="0">
                <a:latin typeface="Tahoma" pitchFamily="34" charset="0"/>
              </a:rPr>
              <a:t>, 5) </a:t>
            </a:r>
            <a:r>
              <a:rPr lang="en-US" sz="2800" dirty="0" smtClean="0">
                <a:latin typeface="Tahoma" pitchFamily="34" charset="0"/>
              </a:rPr>
              <a:t>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800" y="4562196"/>
            <a:ext cx="7772400" cy="138499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The word static can be placed on a method before the return type to make a method that can be called without an object instantiation.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</a:p>
          <a:p>
            <a:endParaRPr lang="pt-BR" sz="2800" dirty="0">
              <a:latin typeface="Tahoma" pitchFamily="34" charset="0"/>
            </a:endParaRPr>
          </a:p>
          <a:p>
            <a:r>
              <a:rPr lang="en-US" sz="2800" dirty="0" err="1" smtClean="0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smtClean="0">
                <a:latin typeface="Tahoma" pitchFamily="34" charset="0"/>
              </a:rPr>
              <a:t>Fun2.times(3 </a:t>
            </a:r>
            <a:r>
              <a:rPr lang="en-US" sz="2800" dirty="0">
                <a:latin typeface="Tahoma" pitchFamily="34" charset="0"/>
              </a:rPr>
              <a:t>, 5) </a:t>
            </a:r>
            <a:r>
              <a:rPr lang="en-US" sz="2800" dirty="0" smtClean="0">
                <a:latin typeface="Tahoma" pitchFamily="34" charset="0"/>
              </a:rPr>
              <a:t>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09600" y="4933588"/>
            <a:ext cx="80010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Static methods can be called directly on the class name.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33400" y="1598597"/>
            <a:ext cx="8267700" cy="24936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Math.floor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(3.254));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Math.ceil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(2.45));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Math.pow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(2,7));</a:t>
            </a: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500" y="4081790"/>
            <a:ext cx="8001000" cy="95410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All of the Math methods are static as they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ahoma" pitchFamily="34" charset="0"/>
              </a:rPr>
            </a:b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are called directly on the class name.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3124200" y="33528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763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ahoma" pitchFamily="34" charset="0"/>
              </a:rPr>
              <a:t>public static </a:t>
            </a:r>
            <a:r>
              <a:rPr lang="en-US" sz="2800" b="1" dirty="0" err="1" smtClean="0">
                <a:latin typeface="Tahoma" pitchFamily="34" charset="0"/>
              </a:rPr>
              <a:t>int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times</a:t>
            </a:r>
            <a:r>
              <a:rPr lang="pt-BR" sz="2800" dirty="0">
                <a:latin typeface="Tahoma" pitchFamily="34" charset="0"/>
              </a:rPr>
              <a:t>(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num1,   </a:t>
            </a:r>
            <a:r>
              <a:rPr lang="pt-BR" sz="2800" b="1" dirty="0">
                <a:latin typeface="Tahoma" pitchFamily="34" charset="0"/>
              </a:rPr>
              <a:t>int</a:t>
            </a:r>
            <a:r>
              <a:rPr lang="pt-BR" sz="2800" dirty="0">
                <a:latin typeface="Tahoma" pitchFamily="34" charset="0"/>
              </a:rPr>
              <a:t> num2 )</a:t>
            </a:r>
          </a:p>
          <a:p>
            <a:r>
              <a:rPr lang="pt-BR" sz="2800" dirty="0" smtClean="0">
                <a:latin typeface="Tahoma" pitchFamily="34" charset="0"/>
              </a:rPr>
              <a:t>{</a:t>
            </a:r>
            <a:endParaRPr lang="pt-BR" sz="2800" dirty="0">
              <a:latin typeface="Tahoma" pitchFamily="34" charset="0"/>
            </a:endParaRPr>
          </a:p>
          <a:p>
            <a:r>
              <a:rPr lang="pt-BR" sz="2800" dirty="0" smtClean="0">
                <a:latin typeface="Tahoma" pitchFamily="34" charset="0"/>
              </a:rPr>
              <a:t>     return num1*num2;</a:t>
            </a:r>
            <a:r>
              <a:rPr lang="pt-BR" sz="2800" dirty="0">
                <a:latin typeface="Tahoma" pitchFamily="34" charset="0"/>
              </a:rPr>
              <a:t>	</a:t>
            </a:r>
          </a:p>
          <a:p>
            <a:r>
              <a:rPr lang="pt-BR" sz="2800" dirty="0" smtClean="0">
                <a:latin typeface="Tahoma" pitchFamily="34" charset="0"/>
              </a:rPr>
              <a:t>}</a:t>
            </a:r>
          </a:p>
          <a:p>
            <a:endParaRPr lang="pt-BR" sz="2800" dirty="0">
              <a:latin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</a:rPr>
              <a:t>Fun2 </a:t>
            </a:r>
            <a:r>
              <a:rPr lang="en-US" sz="2800" dirty="0" err="1" smtClean="0">
                <a:latin typeface="Tahoma" pitchFamily="34" charset="0"/>
              </a:rPr>
              <a:t>aplus</a:t>
            </a:r>
            <a:r>
              <a:rPr lang="en-US" sz="2800" dirty="0" smtClean="0">
                <a:latin typeface="Tahoma" pitchFamily="34" charset="0"/>
              </a:rPr>
              <a:t> = new Fun2();</a:t>
            </a:r>
            <a:br>
              <a:rPr lang="en-US" sz="2800" dirty="0" smtClean="0">
                <a:latin typeface="Tahoma" pitchFamily="34" charset="0"/>
              </a:rPr>
            </a:br>
            <a:r>
              <a:rPr lang="en-US" sz="2800" dirty="0" err="1" smtClean="0">
                <a:latin typeface="Tahoma" pitchFamily="34" charset="0"/>
              </a:rPr>
              <a:t>System.out.println</a:t>
            </a:r>
            <a:r>
              <a:rPr lang="en-US" sz="2800" dirty="0">
                <a:latin typeface="Tahoma" pitchFamily="34" charset="0"/>
              </a:rPr>
              <a:t>( </a:t>
            </a:r>
            <a:r>
              <a:rPr lang="en-US" sz="2800" dirty="0" smtClean="0">
                <a:latin typeface="Tahoma" pitchFamily="34" charset="0"/>
              </a:rPr>
              <a:t>fun2.times(3 </a:t>
            </a:r>
            <a:r>
              <a:rPr lang="en-US" sz="2800" dirty="0">
                <a:latin typeface="Tahoma" pitchFamily="34" charset="0"/>
              </a:rPr>
              <a:t>, 5) </a:t>
            </a:r>
            <a:r>
              <a:rPr lang="en-US" sz="2800" dirty="0" smtClean="0">
                <a:latin typeface="Tahoma" pitchFamily="34" charset="0"/>
              </a:rPr>
              <a:t>);</a:t>
            </a:r>
            <a:endParaRPr lang="pt-BR" sz="2800" dirty="0">
              <a:latin typeface="Tahoma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Static Methods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800" y="5382280"/>
            <a:ext cx="8001000" cy="52322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Static methods can still be called on a reference.</a:t>
            </a:r>
            <a:endParaRPr lang="en-US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fun2.java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fun2runner.java</a:t>
            </a:r>
            <a:endParaRPr lang="en-US" sz="6600" b="1" cap="none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4478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Math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146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778091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 dude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647875"/>
            <a:ext cx="1623855" cy="180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7307" y="4674973"/>
            <a:ext cx="6595075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new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 creates a new </a:t>
            </a:r>
          </a:p>
          <a:p>
            <a:r>
              <a:rPr lang="en-US" sz="3200" dirty="0" err="1" smtClean="0"/>
              <a:t>AplusBug</a:t>
            </a:r>
            <a:r>
              <a:rPr lang="en-US" sz="3200" dirty="0" smtClean="0"/>
              <a:t> object.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2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graphicFrame>
        <p:nvGraphicFramePr>
          <p:cNvPr id="19155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9229"/>
              </p:ext>
            </p:extLst>
          </p:nvPr>
        </p:nvGraphicFramePr>
        <p:xfrm>
          <a:off x="533400" y="457200"/>
          <a:ext cx="8153400" cy="4005263"/>
        </p:xfrm>
        <a:graphic>
          <a:graphicData uri="http://schemas.openxmlformats.org/drawingml/2006/table">
            <a:tbl>
              <a:tblPr/>
              <a:tblGrid>
                <a:gridCol w="2746375"/>
                <a:gridCol w="5407025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floor(x)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ceil(x)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pow(x,y)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x to the power of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abs(x)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absolute value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sqrt(x)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square root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44"/>
          <p:cNvSpPr txBox="1">
            <a:spLocks noChangeArrowheads="1"/>
          </p:cNvSpPr>
          <p:nvPr/>
        </p:nvSpPr>
        <p:spPr bwMode="auto">
          <a:xfrm>
            <a:off x="1905000" y="5638800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  part of </a:t>
            </a:r>
            <a:r>
              <a:rPr lang="en-US" dirty="0" err="1" smtClean="0">
                <a:solidFill>
                  <a:schemeClr val="accent2"/>
                </a:solidFill>
              </a:rPr>
              <a:t>java.lang</a:t>
            </a:r>
            <a:r>
              <a:rPr lang="en-US" dirty="0" smtClean="0">
                <a:solidFill>
                  <a:schemeClr val="accent2"/>
                </a:solidFill>
              </a:rPr>
              <a:t> package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graphicFrame>
        <p:nvGraphicFramePr>
          <p:cNvPr id="19155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00552"/>
              </p:ext>
            </p:extLst>
          </p:nvPr>
        </p:nvGraphicFramePr>
        <p:xfrm>
          <a:off x="533400" y="457200"/>
          <a:ext cx="8153400" cy="3530600"/>
        </p:xfrm>
        <a:graphic>
          <a:graphicData uri="http://schemas.openxmlformats.org/drawingml/2006/table">
            <a:tbl>
              <a:tblPr/>
              <a:tblGrid>
                <a:gridCol w="2746375"/>
                <a:gridCol w="5407025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to the 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min(x,y)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smallest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max(x,y)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biggest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random()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double &gt;=0.0 and &lt;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44"/>
          <p:cNvSpPr txBox="1">
            <a:spLocks noChangeArrowheads="1"/>
          </p:cNvSpPr>
          <p:nvPr/>
        </p:nvSpPr>
        <p:spPr bwMode="auto">
          <a:xfrm>
            <a:off x="1905000" y="5638800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  part of </a:t>
            </a:r>
            <a:r>
              <a:rPr lang="en-US" dirty="0" err="1" smtClean="0">
                <a:solidFill>
                  <a:schemeClr val="accent2"/>
                </a:solidFill>
              </a:rPr>
              <a:t>java.lang</a:t>
            </a:r>
            <a:r>
              <a:rPr lang="en-US" dirty="0" smtClean="0">
                <a:solidFill>
                  <a:schemeClr val="accent2"/>
                </a:solidFill>
              </a:rPr>
              <a:t> package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609600" y="1981200"/>
            <a:ext cx="7315200" cy="337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Scanner keyboard =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		new Scanner(System.in);</a:t>
            </a: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double num = keyboard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.nextDouble()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;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ceil(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num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);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6858000" y="37338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4.0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6858000" y="2514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006600"/>
                </a:solidFill>
                <a:latin typeface="Tahoma" pitchFamily="34" charset="0"/>
              </a:rPr>
              <a:t>INPUT</a:t>
            </a:r>
            <a:br>
              <a:rPr lang="en-US" sz="3200" b="1" u="sng">
                <a:solidFill>
                  <a:srgbClr val="0066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1981200" cy="10795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3333CC"/>
                </a:solidFill>
                <a:latin typeface="Tahoma" pitchFamily="34" charset="0"/>
              </a:rPr>
              <a:t>num</a:t>
            </a:r>
            <a:br>
              <a:rPr lang="en-US" sz="3200" b="1" u="sng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70" name="Line 18"/>
          <p:cNvSpPr>
            <a:spLocks noChangeShapeType="1"/>
          </p:cNvSpPr>
          <p:nvPr/>
        </p:nvSpPr>
        <p:spPr bwMode="auto">
          <a:xfrm flipH="1" flipV="1">
            <a:off x="3810000" y="3886200"/>
            <a:ext cx="533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3962400" y="4572000"/>
            <a:ext cx="21336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return </a:t>
            </a:r>
            <a:br>
              <a:rPr lang="en-US" sz="32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methods</a:t>
            </a:r>
          </a:p>
        </p:txBody>
      </p:sp>
      <p:sp>
        <p:nvSpPr>
          <p:cNvPr id="40972" name="Line 20"/>
          <p:cNvSpPr>
            <a:spLocks noChangeShapeType="1"/>
          </p:cNvSpPr>
          <p:nvPr/>
        </p:nvSpPr>
        <p:spPr bwMode="auto">
          <a:xfrm flipV="1">
            <a:off x="5486400" y="3505200"/>
            <a:ext cx="22860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1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57871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Math.floor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(3.254));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Math.ceil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(2.45));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Math.pow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(2,7));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Math.abs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(-9));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Math.sqrt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(256));	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14338" y="1488162"/>
            <a:ext cx="1981200" cy="280076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128.0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9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16.0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57246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</a:rPr>
              <a:t>Math.sqrt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</a:rPr>
              <a:t>(144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));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Math.round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(3.6));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Math.max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(5,7));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Math.max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(5,-7));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Math.min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(5,7));	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</a:rPr>
              <a:t>Math.min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(5,-7));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742676" y="1600200"/>
            <a:ext cx="1981200" cy="280076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12.0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4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7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 dirty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57200" y="1600200"/>
            <a:ext cx="6096000" cy="20627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32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32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3200" b="1" dirty="0" smtClean="0">
                <a:solidFill>
                  <a:srgbClr val="000000"/>
                </a:solidFill>
                <a:latin typeface="Tahoma" pitchFamily="34" charset="0"/>
              </a:rPr>
              <a:t>);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858000" y="1752600"/>
            <a:ext cx="1981200" cy="107721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 smtClean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dirty="0" smtClean="0">
                <a:solidFill>
                  <a:srgbClr val="000000"/>
                </a:solidFill>
              </a:rPr>
              <a:t>0.256</a:t>
            </a:r>
            <a:endParaRPr lang="en-US" sz="3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57912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random()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 double in the range 0.0 to 1.0, not including 1.0.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0930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04800" y="1600200"/>
            <a:ext cx="6096000" cy="264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 num = 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)(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(num);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858000" y="17526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7.564</a:t>
            </a:r>
            <a:br>
              <a:rPr lang="en-US" sz="32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57912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random()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 double in the range 0.0 to 1.0, not including 1.0.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9516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  <a:t>mathmethods.java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  <a:t>randomone.java</a:t>
            </a:r>
            <a:endParaRPr lang="en-US" sz="6000" b="1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Just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877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800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828800"/>
            <a:ext cx="64770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Numbers</a:t>
            </a:r>
            <a:endParaRPr lang="en-US" sz="720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5376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0480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2073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8191666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an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</a:t>
            </a:r>
            <a:r>
              <a:rPr lang="en-US" sz="3200" dirty="0"/>
              <a:t>object.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1396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AplusBug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33725"/>
            <a:ext cx="128467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2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46482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30724" name="Line 6"/>
          <p:cNvSpPr>
            <a:spLocks noChangeShapeType="1"/>
          </p:cNvSpPr>
          <p:nvPr/>
        </p:nvSpPr>
        <p:spPr bwMode="auto">
          <a:xfrm>
            <a:off x="6934200" y="2743200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6477000" y="49530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>
                <a:solidFill>
                  <a:srgbClr val="000000"/>
                </a:solidFill>
              </a:rPr>
              <a:t>9.24</a:t>
            </a: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533400" y="3581400"/>
            <a:ext cx="76787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out.printf( " </a:t>
            </a:r>
            <a:r>
              <a:rPr lang="en-US" sz="3600">
                <a:solidFill>
                  <a:srgbClr val="008000"/>
                </a:solidFill>
              </a:rPr>
              <a:t>%.2f</a:t>
            </a:r>
            <a:r>
              <a:rPr lang="en-US" sz="3600">
                <a:solidFill>
                  <a:srgbClr val="000000"/>
                </a:solidFill>
              </a:rPr>
              <a:t> " , </a:t>
            </a:r>
            <a:r>
              <a:rPr lang="en-US" sz="3600">
                <a:solidFill>
                  <a:srgbClr val="3333CC"/>
                </a:solidFill>
              </a:rPr>
              <a:t>9.237284 </a:t>
            </a:r>
            <a:r>
              <a:rPr lang="en-US" sz="360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0728" name="Line 10"/>
          <p:cNvSpPr>
            <a:spLocks noChangeShapeType="1"/>
          </p:cNvSpPr>
          <p:nvPr/>
        </p:nvSpPr>
        <p:spPr bwMode="auto">
          <a:xfrm>
            <a:off x="41148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1295400" y="2057400"/>
            <a:ext cx="3352800" cy="6540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008000"/>
                </a:solidFill>
              </a:rPr>
              <a:t>How to format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5257800" y="2057400"/>
            <a:ext cx="3352800" cy="654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3333CC"/>
                </a:solidFill>
              </a:rPr>
              <a:t>What to format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37338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44958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04800" y="2514600"/>
            <a:ext cx="5486400" cy="277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double dec = 9.231482367;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%.1f\n",dec);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%.2f\n",dec);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%.3f\n",dec);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%.4f\n",dec);</a:t>
            </a:r>
          </a:p>
          <a:p>
            <a:r>
              <a:rPr lang="en-US">
                <a:solidFill>
                  <a:srgbClr val="000000"/>
                </a:solidFill>
              </a:rPr>
              <a:t>out.printf("dec == %.5f\n",dec);	</a:t>
            </a: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019800" y="2362200"/>
            <a:ext cx="2819400" cy="24177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>
                <a:solidFill>
                  <a:srgbClr val="000000"/>
                </a:solidFill>
              </a:rPr>
              <a:t>dec == 9.2</a:t>
            </a:r>
          </a:p>
          <a:p>
            <a:r>
              <a:rPr lang="en-US">
                <a:solidFill>
                  <a:srgbClr val="000000"/>
                </a:solidFill>
              </a:rPr>
              <a:t>dec == 9.23</a:t>
            </a:r>
          </a:p>
          <a:p>
            <a:r>
              <a:rPr lang="en-US">
                <a:solidFill>
                  <a:srgbClr val="000000"/>
                </a:solidFill>
              </a:rPr>
              <a:t>dec == 9.231</a:t>
            </a:r>
          </a:p>
          <a:p>
            <a:r>
              <a:rPr lang="en-US">
                <a:solidFill>
                  <a:srgbClr val="000000"/>
                </a:solidFill>
              </a:rPr>
              <a:t>dec == 9.2315</a:t>
            </a:r>
          </a:p>
          <a:p>
            <a:r>
              <a:rPr lang="en-US">
                <a:solidFill>
                  <a:srgbClr val="000000"/>
                </a:solidFill>
              </a:rPr>
              <a:t>dec == 9.23148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648200" y="2743200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172200" y="4724400"/>
            <a:ext cx="2209800" cy="12033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>
                <a:solidFill>
                  <a:srgbClr val="FF0000"/>
                </a:solidFill>
              </a:rPr>
              <a:t>OUTPUT</a:t>
            </a:r>
            <a:br>
              <a:rPr lang="en-US" sz="3600" u="sng">
                <a:solidFill>
                  <a:srgbClr val="FF0000"/>
                </a:solidFill>
              </a:rPr>
            </a:br>
            <a:r>
              <a:rPr lang="en-US" sz="3600" b="0">
                <a:solidFill>
                  <a:srgbClr val="FF0000"/>
                </a:solidFill>
              </a:rPr>
              <a:t>      </a:t>
            </a:r>
            <a:r>
              <a:rPr lang="en-US" sz="3600">
                <a:solidFill>
                  <a:srgbClr val="000000"/>
                </a:solidFill>
              </a:rPr>
              <a:t>8.26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3400" y="3581400"/>
            <a:ext cx="76787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out.printf( " %</a:t>
            </a:r>
            <a:r>
              <a:rPr lang="en-US" sz="3600">
                <a:solidFill>
                  <a:srgbClr val="008000"/>
                </a:solidFill>
              </a:rPr>
              <a:t>9.</a:t>
            </a:r>
            <a:r>
              <a:rPr lang="en-US" sz="3600">
                <a:solidFill>
                  <a:srgbClr val="3333CC"/>
                </a:solidFill>
              </a:rPr>
              <a:t>2</a:t>
            </a:r>
            <a:r>
              <a:rPr lang="en-US" sz="3600">
                <a:solidFill>
                  <a:srgbClr val="FF0000"/>
                </a:solidFill>
              </a:rPr>
              <a:t>f</a:t>
            </a:r>
            <a:r>
              <a:rPr lang="en-US" sz="3600">
                <a:solidFill>
                  <a:srgbClr val="000000"/>
                </a:solidFill>
              </a:rPr>
              <a:t> " , </a:t>
            </a:r>
            <a:r>
              <a:rPr lang="en-US" sz="3600">
                <a:solidFill>
                  <a:srgbClr val="3333CC"/>
                </a:solidFill>
              </a:rPr>
              <a:t>8.25612 </a:t>
            </a:r>
            <a:r>
              <a:rPr lang="en-US" sz="360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191000" y="2743200"/>
            <a:ext cx="0" cy="9144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00200" y="2057400"/>
            <a:ext cx="2743200" cy="6540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008000"/>
                </a:solidFill>
              </a:rPr>
              <a:t>Column size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495800" y="2057400"/>
            <a:ext cx="3352800" cy="654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3333CC"/>
                </a:solidFill>
              </a:rPr>
              <a:t># of decimals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4876800" y="4191000"/>
            <a:ext cx="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133600" y="5029200"/>
            <a:ext cx="2819400" cy="654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rgbClr val="FF0000"/>
                </a:solidFill>
              </a:rPr>
              <a:t>type of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26788" y="2209800"/>
            <a:ext cx="9017212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double </a:t>
            </a:r>
            <a:r>
              <a:rPr lang="en-US" sz="3200" dirty="0" err="1">
                <a:solidFill>
                  <a:srgbClr val="000000"/>
                </a:solidFill>
              </a:rPr>
              <a:t>dec</a:t>
            </a:r>
            <a:r>
              <a:rPr lang="en-US" sz="3200" dirty="0">
                <a:solidFill>
                  <a:srgbClr val="000000"/>
                </a:solidFill>
              </a:rPr>
              <a:t> = 5.3423;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out.println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String.format</a:t>
            </a:r>
            <a:r>
              <a:rPr lang="en-US" sz="3200" dirty="0">
                <a:solidFill>
                  <a:srgbClr val="000000"/>
                </a:solidFill>
              </a:rPr>
              <a:t>("%.3f",dec));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out.println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String.format</a:t>
            </a:r>
            <a:r>
              <a:rPr lang="en-US" sz="3200" dirty="0">
                <a:solidFill>
                  <a:srgbClr val="000000"/>
                </a:solidFill>
              </a:rPr>
              <a:t>("%12.3f",dec));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out.println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String.format</a:t>
            </a:r>
            <a:r>
              <a:rPr lang="en-US" sz="3200" dirty="0">
                <a:solidFill>
                  <a:srgbClr val="000000"/>
                </a:solidFill>
              </a:rPr>
              <a:t>("%-</a:t>
            </a:r>
            <a:r>
              <a:rPr lang="en-US" sz="3200" dirty="0" smtClean="0">
                <a:solidFill>
                  <a:srgbClr val="000000"/>
                </a:solidFill>
              </a:rPr>
              <a:t>7.3fx",</a:t>
            </a:r>
            <a:r>
              <a:rPr lang="en-US" sz="3200" dirty="0">
                <a:solidFill>
                  <a:srgbClr val="000000"/>
                </a:solidFill>
              </a:rPr>
              <a:t>dec));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28956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5.342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       5.342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5.342  x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514600"/>
            <a:ext cx="8610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realformatone.java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realformattwo.java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5951538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int num = 923;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out.printf("%d\n", num);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out.printf("%6d\n", num);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out.printf("%-6d\n", num);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out.printf("%06d\n", num);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629400" y="2438400"/>
            <a:ext cx="22098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923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  923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923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000923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68045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int num = 567;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out.println(String.format("%d",num));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out.println(String.format("%6d",num));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out.println(String.format("%-6d",num));</a:t>
            </a:r>
          </a:p>
          <a:p>
            <a:r>
              <a:rPr lang="en-US" sz="3200">
                <a:solidFill>
                  <a:srgbClr val="000000"/>
                </a:solidFill>
              </a:rPr>
              <a:t>out.println(String.format("%06d",num));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33400" y="4343400"/>
            <a:ext cx="22098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567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   567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567</a:t>
            </a:r>
          </a:p>
          <a:p>
            <a:r>
              <a:rPr lang="en-US" sz="2800">
                <a:solidFill>
                  <a:srgbClr val="000000"/>
                </a:solidFill>
                <a:latin typeface="Courier New" pitchFamily="49" charset="0"/>
              </a:rPr>
              <a:t>000567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Formatting Output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intformatone.java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intformattwo.java</a:t>
            </a:r>
            <a:endParaRPr lang="en-US" sz="60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METHODS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52310" y="1981200"/>
            <a:ext cx="803938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 dude1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dude2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dude3  </a:t>
            </a:r>
            <a:r>
              <a:rPr lang="en-US" sz="3200" dirty="0"/>
              <a:t>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dude4  </a:t>
            </a:r>
            <a:r>
              <a:rPr lang="en-US" sz="3200" dirty="0"/>
              <a:t>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 smtClean="0"/>
              <a:t>();</a:t>
            </a:r>
          </a:p>
          <a:p>
            <a:r>
              <a:rPr lang="en-US" sz="3200" dirty="0" err="1"/>
              <a:t>AplusBug</a:t>
            </a:r>
            <a:r>
              <a:rPr lang="en-US" sz="3200" dirty="0"/>
              <a:t>  </a:t>
            </a:r>
            <a:r>
              <a:rPr lang="en-US" sz="3200" dirty="0" smtClean="0"/>
              <a:t>dude5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 </a:t>
            </a:r>
            <a:r>
              <a:rPr lang="en-US" sz="3200" dirty="0" err="1"/>
              <a:t>AplusBug</a:t>
            </a:r>
            <a:r>
              <a:rPr lang="en-US" sz="3200" dirty="0"/>
              <a:t>();</a:t>
            </a:r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5225" y="4766347"/>
            <a:ext cx="760657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You can make as many as you need.</a:t>
            </a:r>
          </a:p>
        </p:txBody>
      </p:sp>
    </p:spTree>
    <p:extLst>
      <p:ext uri="{BB962C8B-B14F-4D97-AF65-F5344CB8AC3E}">
        <p14:creationId xmlns:p14="http://schemas.microsoft.com/office/powerpoint/2010/main" val="25625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01737" y="2057400"/>
            <a:ext cx="674052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 method is a storage location</a:t>
            </a:r>
          </a:p>
          <a:p>
            <a:r>
              <a:rPr lang="en-US" sz="3200" dirty="0"/>
              <a:t>for related program statements.</a:t>
            </a:r>
          </a:p>
          <a:p>
            <a:r>
              <a:rPr lang="en-US" sz="3200" dirty="0"/>
              <a:t>When called, a method usually </a:t>
            </a:r>
          </a:p>
          <a:p>
            <a:r>
              <a:rPr lang="en-US" sz="3200" dirty="0"/>
              <a:t>performs a specific task.</a:t>
            </a:r>
          </a:p>
          <a:p>
            <a:endParaRPr lang="en-US" sz="3200" dirty="0"/>
          </a:p>
          <a:p>
            <a:r>
              <a:rPr lang="en-US" sz="2800" dirty="0" err="1"/>
              <a:t>System.out.println</a:t>
            </a:r>
            <a:r>
              <a:rPr lang="en-US" sz="2800" dirty="0"/>
              <a:t>( 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method?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WordArt 2"/>
          <p:cNvSpPr>
            <a:spLocks noChangeArrowheads="1" noChangeShapeType="1" noTextEdit="1"/>
          </p:cNvSpPr>
          <p:nvPr/>
        </p:nvSpPr>
        <p:spPr bwMode="auto">
          <a:xfrm>
            <a:off x="1066800" y="2286000"/>
            <a:ext cx="6400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Math.random</a:t>
            </a:r>
            <a:r>
              <a:rPr 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()</a:t>
            </a:r>
            <a:endParaRPr lang="en-US" sz="3600" kern="10" dirty="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19460" name="WordArt 3"/>
          <p:cNvSpPr>
            <a:spLocks noChangeArrowheads="1" noChangeShapeType="1" noTextEdit="1"/>
          </p:cNvSpPr>
          <p:nvPr/>
        </p:nvSpPr>
        <p:spPr bwMode="auto">
          <a:xfrm>
            <a:off x="990600" y="4876800"/>
            <a:ext cx="6172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System.out.println( )</a:t>
            </a:r>
          </a:p>
        </p:txBody>
      </p:sp>
      <p:sp>
        <p:nvSpPr>
          <p:cNvPr id="19461" name="WordArt 4"/>
          <p:cNvSpPr>
            <a:spLocks noChangeArrowheads="1" noChangeShapeType="1" noTextEdit="1"/>
          </p:cNvSpPr>
          <p:nvPr/>
        </p:nvSpPr>
        <p:spPr bwMode="auto">
          <a:xfrm>
            <a:off x="2057400" y="3505200"/>
            <a:ext cx="6172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keyboard.nextInt( 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1446</TotalTime>
  <Words>3341</Words>
  <Application>Microsoft Office PowerPoint</Application>
  <PresentationFormat>On-screen Show (4:3)</PresentationFormat>
  <Paragraphs>807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 Black</vt:lpstr>
      <vt:lpstr>Comic Sans MS</vt:lpstr>
      <vt:lpstr>Courier New</vt:lpstr>
      <vt:lpstr>Eraser</vt:lpstr>
      <vt:lpstr>Impact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params</dc:title>
  <dc:subject>OOP Parameters</dc:subject>
  <dc:creator>A+ Computer Science</dc:creator>
  <cp:keywords>www.apluscompsci.com</cp:keywords>
  <dc:description>OOP Parameters_x000d_
©A+ Computer Science_x000d_
www.apluscompsci.com</dc:description>
  <cp:lastModifiedBy>Stacey Armstrong</cp:lastModifiedBy>
  <cp:revision>402</cp:revision>
  <dcterms:created xsi:type="dcterms:W3CDTF">1997-10-20T19:37:18Z</dcterms:created>
  <dcterms:modified xsi:type="dcterms:W3CDTF">2019-06-15T00:33:26Z</dcterms:modified>
  <cp:category>www.apluscompsci.com</cp:category>
</cp:coreProperties>
</file>