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39" r:id="rId3"/>
    <p:sldId id="340" r:id="rId4"/>
    <p:sldId id="341" r:id="rId5"/>
    <p:sldId id="351" r:id="rId6"/>
    <p:sldId id="260" r:id="rId7"/>
    <p:sldId id="308" r:id="rId8"/>
    <p:sldId id="305" r:id="rId9"/>
    <p:sldId id="262" r:id="rId10"/>
    <p:sldId id="295" r:id="rId11"/>
    <p:sldId id="287" r:id="rId12"/>
    <p:sldId id="327" r:id="rId13"/>
    <p:sldId id="334" r:id="rId14"/>
    <p:sldId id="310" r:id="rId15"/>
    <p:sldId id="303" r:id="rId16"/>
    <p:sldId id="301" r:id="rId17"/>
    <p:sldId id="300" r:id="rId18"/>
    <p:sldId id="302" r:id="rId19"/>
    <p:sldId id="328" r:id="rId20"/>
    <p:sldId id="348" r:id="rId21"/>
    <p:sldId id="345" r:id="rId22"/>
    <p:sldId id="347" r:id="rId23"/>
    <p:sldId id="346" r:id="rId24"/>
    <p:sldId id="329" r:id="rId25"/>
    <p:sldId id="320" r:id="rId26"/>
    <p:sldId id="296" r:id="rId27"/>
    <p:sldId id="315" r:id="rId28"/>
    <p:sldId id="314" r:id="rId29"/>
    <p:sldId id="350" r:id="rId30"/>
    <p:sldId id="335" r:id="rId31"/>
    <p:sldId id="336" r:id="rId32"/>
    <p:sldId id="337" r:id="rId33"/>
    <p:sldId id="338" r:id="rId34"/>
    <p:sldId id="342" r:id="rId35"/>
    <p:sldId id="343" r:id="rId36"/>
    <p:sldId id="344" r:id="rId37"/>
    <p:sldId id="321" r:id="rId38"/>
    <p:sldId id="325" r:id="rId39"/>
    <p:sldId id="331" r:id="rId40"/>
    <p:sldId id="333" r:id="rId41"/>
    <p:sldId id="332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1"/>
    <a:srgbClr val="4CB93D"/>
    <a:srgbClr val="38A725"/>
    <a:srgbClr val="FFFF3B"/>
    <a:srgbClr val="2DA5FF"/>
    <a:srgbClr val="0D53A1"/>
    <a:srgbClr val="FF0000"/>
    <a:srgbClr val="00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51695" autoAdjust="0"/>
  </p:normalViewPr>
  <p:slideViewPr>
    <p:cSldViewPr>
      <p:cViewPr varScale="1">
        <p:scale>
          <a:sx n="46" d="100"/>
          <a:sy n="46" d="100"/>
        </p:scale>
        <p:origin x="1949" y="3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-12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099"/>
    </p:cViewPr>
  </p:sorterViewPr>
  <p:notesViewPr>
    <p:cSldViewPr>
      <p:cViewPr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BD0D2F8-AA06-481F-9B7A-817D8E85A1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9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371600" y="86868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r>
              <a:rPr lang="en-US"/>
              <a:t>©A+ Computer Science     www.apluscompsci.com                 </a:t>
            </a:r>
            <a:fld id="{CAE453D0-183E-4498-B77C-4A934193DB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81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9403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7630085F-5FEE-4265-BAAA-3E31A8B0C68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The rule above simply states that you should never place a semi-colon before an open brace </a:t>
            </a:r>
            <a:r>
              <a:rPr lang="en-US" sz="1600" smtClean="0">
                <a:latin typeface="Courier New" pitchFamily="49" charset="0"/>
              </a:rPr>
              <a:t>{</a:t>
            </a:r>
            <a:r>
              <a:rPr lang="en-US" sz="1600" smtClean="0"/>
              <a:t> .</a:t>
            </a:r>
          </a:p>
          <a:p>
            <a:pPr eaLnBrk="1" hangingPunct="1"/>
            <a:r>
              <a:rPr lang="en-US" sz="1600" smtClean="0"/>
              <a:t>Following this rule will cut down on syntax errors.</a:t>
            </a:r>
          </a:p>
        </p:txBody>
      </p:sp>
    </p:spTree>
    <p:extLst>
      <p:ext uri="{BB962C8B-B14F-4D97-AF65-F5344CB8AC3E}">
        <p14:creationId xmlns:p14="http://schemas.microsoft.com/office/powerpoint/2010/main" val="640167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BF1299BC-2A49-4169-8E2E-D1529DBC392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Indentation and spacing is not required.   Java will allow entire programs to be written on a single line, but this style is strongly discouraged.</a:t>
            </a:r>
          </a:p>
          <a:p>
            <a:pPr eaLnBrk="1" hangingPunct="1"/>
            <a:r>
              <a:rPr lang="en-US" sz="1600" dirty="0" smtClean="0"/>
              <a:t>Indenting code statements 3 spaces is a good style to indicate that the statements are inside of a particular block of code.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 smtClean="0"/>
              <a:t> is inside of method main; thus, it is indented 3 spaces to make this visibly clear.  </a:t>
            </a:r>
          </a:p>
          <a:p>
            <a:pPr eaLnBrk="1" hangingPunct="1"/>
            <a:r>
              <a:rPr lang="en-US" sz="1600" dirty="0" smtClean="0"/>
              <a:t>The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dirty="0" smtClean="0"/>
              <a:t> method is inside of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dirty="0" smtClean="0"/>
              <a:t> which is why it is indented 3 spaces.</a:t>
            </a:r>
          </a:p>
        </p:txBody>
      </p:sp>
    </p:spTree>
    <p:extLst>
      <p:ext uri="{BB962C8B-B14F-4D97-AF65-F5344CB8AC3E}">
        <p14:creationId xmlns:p14="http://schemas.microsoft.com/office/powerpoint/2010/main" val="3433008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6540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2730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E4CCEBFB-2030-48A4-8AFB-71795A42596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The chart above lists the most commonly used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</a:t>
            </a:r>
            <a:r>
              <a:rPr lang="en-US" sz="1600" dirty="0" smtClean="0"/>
              <a:t> methods.   </a:t>
            </a:r>
          </a:p>
          <a:p>
            <a:pPr eaLnBrk="1" hangingPunct="1"/>
            <a:r>
              <a:rPr lang="en-US" sz="1600" dirty="0" smtClean="0"/>
              <a:t>This chart is a great reference when preparing for quizzes and tests and when working on lab assignments.</a:t>
            </a:r>
          </a:p>
        </p:txBody>
      </p:sp>
    </p:spTree>
    <p:extLst>
      <p:ext uri="{BB962C8B-B14F-4D97-AF65-F5344CB8AC3E}">
        <p14:creationId xmlns:p14="http://schemas.microsoft.com/office/powerpoint/2010/main" val="50413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50A09292-681D-4C51-86F1-B312AE73F98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sz="1600" dirty="0" smtClean="0"/>
              <a:t> is a class that contains a reference named out.  </a:t>
            </a:r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600" dirty="0" smtClean="0"/>
              <a:t> is a static reference to a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PrintStream</a:t>
            </a:r>
            <a:r>
              <a:rPr lang="en-US" sz="1600" dirty="0" smtClean="0"/>
              <a:t>.  </a:t>
            </a:r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600" dirty="0" smtClean="0"/>
              <a:t> can be used via methods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print,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600" dirty="0" smtClean="0"/>
              <a:t>,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/>
              <a:t> to display values on the console window. 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/>
              <a:t>String literals are words surrounded</a:t>
            </a:r>
            <a:r>
              <a:rPr lang="en-US" sz="1600" baseline="0" dirty="0" smtClean="0"/>
              <a:t> by “”  </a:t>
            </a:r>
          </a:p>
          <a:p>
            <a:pPr eaLnBrk="1" hangingPunct="1"/>
            <a:r>
              <a:rPr lang="en-US" sz="1600" baseline="0" dirty="0" smtClean="0"/>
              <a:t>“</a:t>
            </a:r>
            <a:r>
              <a:rPr lang="en-US" sz="1600" baseline="0" dirty="0" err="1" smtClean="0"/>
              <a:t>aplus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compsci</a:t>
            </a:r>
            <a:r>
              <a:rPr lang="en-US" sz="1600" baseline="0" dirty="0" smtClean="0"/>
              <a:t>” is a String literal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271060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95B07D44-EEF8-4779-8F47-863CC11C7B8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600" dirty="0" smtClean="0"/>
              <a:t> is a method used to print values on the console window.   </a:t>
            </a:r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600" dirty="0" smtClean="0"/>
              <a:t> will print a value and remain on the same line as the value printed.</a:t>
            </a:r>
          </a:p>
        </p:txBody>
      </p:sp>
    </p:spTree>
    <p:extLst>
      <p:ext uri="{BB962C8B-B14F-4D97-AF65-F5344CB8AC3E}">
        <p14:creationId xmlns:p14="http://schemas.microsoft.com/office/powerpoint/2010/main" val="1382760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04A1FEF2-CB07-4E8C-B5FF-98B0D3BE4F83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600" dirty="0" smtClean="0"/>
              <a:t> is a method used to print values on the console window.   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600" dirty="0" smtClean="0"/>
              <a:t> will print a value on the current output line and then move down to the next line.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5271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E188F22A-C1C4-4315-BD8E-E2C1E28EBBD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600" dirty="0" smtClean="0"/>
              <a:t> is a method used to print values on the console window.   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600" dirty="0" smtClean="0"/>
              <a:t> will print a value on the current output line and then move down to the next line.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/>
              <a:t>This examples shows that  </a:t>
            </a:r>
            <a:r>
              <a:rPr lang="en-US" sz="1600" dirty="0" err="1" smtClean="0"/>
              <a:t>aplus</a:t>
            </a:r>
            <a:r>
              <a:rPr lang="en-US" sz="1600" dirty="0" smtClean="0"/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dirty="0" smtClean="0"/>
              <a:t> is printed on the first line and then </a:t>
            </a:r>
            <a:r>
              <a:rPr lang="en-US" sz="1600" dirty="0" err="1" smtClean="0"/>
              <a:t>aplus</a:t>
            </a:r>
            <a:r>
              <a:rPr lang="en-US" sz="1600" dirty="0" smtClean="0"/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dirty="0" smtClean="0"/>
              <a:t> is printed on the second line.  </a:t>
            </a:r>
          </a:p>
          <a:p>
            <a:pPr eaLnBrk="1" hangingPunct="1"/>
            <a:r>
              <a:rPr lang="en-US" sz="1600" dirty="0" smtClean="0"/>
              <a:t>This output occurs because both output commands use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6195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3338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EBCC5333-937B-4F54-9968-F93C4D478FB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Java is a very nice first language.</a:t>
            </a:r>
          </a:p>
        </p:txBody>
      </p:sp>
    </p:spTree>
    <p:extLst>
      <p:ext uri="{BB962C8B-B14F-4D97-AF65-F5344CB8AC3E}">
        <p14:creationId xmlns:p14="http://schemas.microsoft.com/office/powerpoint/2010/main" val="1241430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B26BCF7A-34D2-4492-90B8-E15E2DA5C46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>
                <a:cs typeface="Times New Roman" pitchFamily="18" charset="0"/>
              </a:rPr>
              <a:t>This chart lists the most commonly used escape sequences.  </a:t>
            </a:r>
          </a:p>
          <a:p>
            <a:pPr eaLnBrk="1" hangingPunct="1"/>
            <a:r>
              <a:rPr lang="en-US" sz="1600" dirty="0" smtClean="0">
                <a:cs typeface="Times New Roman" pitchFamily="18" charset="0"/>
              </a:rPr>
              <a:t>This chart should be a great reference point when working on labs and when preparing for quizzes and tests.</a:t>
            </a:r>
            <a:endParaRPr lang="en-US" sz="1600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900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9E4FFC67-D4C6-47C7-90DE-4C7A9932AF4D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\\, \", and \n</a:t>
            </a: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/>
              <a:t>are common escape sequences.</a:t>
            </a:r>
          </a:p>
          <a:p>
            <a:pPr eaLnBrk="1" hangingPunct="1"/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\n </a:t>
            </a:r>
            <a:r>
              <a:rPr lang="en-US" sz="1600" dirty="0" smtClean="0"/>
              <a:t>is used to move the cursor down to the next line.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\" </a:t>
            </a:r>
            <a:r>
              <a:rPr lang="en-US" sz="1600" dirty="0" smtClean="0"/>
              <a:t>is used to print out a single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/>
              <a:t>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\\ </a:t>
            </a:r>
            <a:r>
              <a:rPr lang="en-US" sz="1600" dirty="0" smtClean="0"/>
              <a:t>is used to print out a single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 smtClean="0"/>
              <a:t>.</a:t>
            </a:r>
          </a:p>
          <a:p>
            <a:pPr eaLnBrk="1" hangingPunct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32521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773B116B-1FE1-4F26-841D-171B976E057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\\, \", and \n</a:t>
            </a:r>
            <a:r>
              <a:rPr lang="en-US" sz="12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/>
              <a:t>are common escape sequences.</a:t>
            </a:r>
          </a:p>
          <a:p>
            <a:pPr eaLnBrk="1" hangingPunct="1"/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\n </a:t>
            </a:r>
            <a:r>
              <a:rPr lang="en-US" sz="1200" dirty="0" smtClean="0"/>
              <a:t>is used to move the cursor down to the next line.</a:t>
            </a:r>
          </a:p>
          <a:p>
            <a:pPr eaLnBrk="1" hangingPunct="1"/>
            <a:endParaRPr lang="en-US" sz="1200" dirty="0" smtClean="0"/>
          </a:p>
          <a:p>
            <a:pPr eaLnBrk="1" hangingPunct="1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\" </a:t>
            </a:r>
            <a:r>
              <a:rPr lang="en-US" sz="1200" dirty="0" smtClean="0"/>
              <a:t>is used to print out a single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smtClean="0"/>
              <a:t>.</a:t>
            </a:r>
          </a:p>
          <a:p>
            <a:pPr eaLnBrk="1" hangingPunct="1"/>
            <a:endParaRPr lang="en-US" sz="1200" dirty="0" smtClean="0"/>
          </a:p>
          <a:p>
            <a:pPr eaLnBrk="1" hangingPunct="1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\\ </a:t>
            </a:r>
            <a:r>
              <a:rPr lang="en-US" sz="1200" dirty="0" smtClean="0"/>
              <a:t>is used to print out a single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1724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773B116B-1FE1-4F26-841D-171B976E057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\\, \", and \n</a:t>
            </a: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/>
              <a:t>are common escape sequences.</a:t>
            </a:r>
          </a:p>
          <a:p>
            <a:pPr eaLnBrk="1" hangingPunct="1"/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\n </a:t>
            </a:r>
            <a:r>
              <a:rPr lang="en-US" sz="1600" dirty="0" smtClean="0"/>
              <a:t>is used to move the cursor down to the next line.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\" </a:t>
            </a:r>
            <a:r>
              <a:rPr lang="en-US" sz="1600" dirty="0" smtClean="0"/>
              <a:t>is used to print out a single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/>
              <a:t>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\\ </a:t>
            </a:r>
            <a:r>
              <a:rPr lang="en-US" sz="1600" dirty="0" smtClean="0"/>
              <a:t>is used to print out a single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 smtClean="0"/>
              <a:t>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9466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9612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B26BCF7A-34D2-4492-90B8-E15E2DA5C46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>
                <a:cs typeface="Times New Roman" pitchFamily="18" charset="0"/>
              </a:rPr>
              <a:t>This chart lists some</a:t>
            </a:r>
            <a:r>
              <a:rPr lang="en-US" sz="1600" baseline="0" dirty="0" smtClean="0">
                <a:cs typeface="Times New Roman" pitchFamily="18" charset="0"/>
              </a:rPr>
              <a:t> more advanced e</a:t>
            </a:r>
            <a:r>
              <a:rPr lang="en-US" sz="1600" dirty="0" smtClean="0">
                <a:cs typeface="Times New Roman" pitchFamily="18" charset="0"/>
              </a:rPr>
              <a:t>scape sequences.  </a:t>
            </a:r>
          </a:p>
          <a:p>
            <a:pPr eaLnBrk="1" hangingPunct="1"/>
            <a:r>
              <a:rPr lang="en-US" sz="1600" dirty="0" smtClean="0">
                <a:cs typeface="Times New Roman" pitchFamily="18" charset="0"/>
              </a:rPr>
              <a:t>This chart should be a great reference point when working on labs and when preparing for quizzes and tests.</a:t>
            </a:r>
          </a:p>
          <a:p>
            <a:pPr eaLnBrk="1" hangingPunct="1"/>
            <a:r>
              <a:rPr lang="en-US" sz="1600" dirty="0" smtClean="0">
                <a:cs typeface="Times New Roman" pitchFamily="18" charset="0"/>
              </a:rPr>
              <a:t>For the AP CS</a:t>
            </a:r>
            <a:r>
              <a:rPr lang="en-US" sz="1600" baseline="0" dirty="0" smtClean="0">
                <a:cs typeface="Times New Roman" pitchFamily="18" charset="0"/>
              </a:rPr>
              <a:t> A exam, these escape sequences are not tested.</a:t>
            </a:r>
          </a:p>
          <a:p>
            <a:pPr eaLnBrk="1" hangingPunct="1"/>
            <a:r>
              <a:rPr lang="en-US" sz="1600" baseline="0" dirty="0" smtClean="0">
                <a:cs typeface="Times New Roman" pitchFamily="18" charset="0"/>
              </a:rPr>
              <a:t>For competition programming, these escape sequences can be very useful.</a:t>
            </a:r>
            <a:endParaRPr lang="en-US" sz="1600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965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9E4FFC67-D4C6-47C7-90DE-4C7A9932AF4D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\’, \t, \r, and \b </a:t>
            </a:r>
            <a:r>
              <a:rPr lang="en-US" sz="1600" dirty="0" smtClean="0"/>
              <a:t>are common escape sequences used 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print,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/>
              <a:t>and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/>
              <a:t> .  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\t </a:t>
            </a:r>
            <a:r>
              <a:rPr lang="en-US" sz="1600" dirty="0" smtClean="0"/>
              <a:t>is used to tab over five spaces.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\’ </a:t>
            </a:r>
            <a:r>
              <a:rPr lang="en-US" sz="1600" dirty="0" smtClean="0"/>
              <a:t>is used to print out a single quote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\r </a:t>
            </a:r>
            <a:r>
              <a:rPr lang="en-US" sz="1600" dirty="0" smtClean="0"/>
              <a:t>is used to move the cursor to the beginning of the current output line.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\b </a:t>
            </a:r>
            <a:r>
              <a:rPr lang="en-US" sz="1600" dirty="0" smtClean="0"/>
              <a:t>is used to backspace one place on the current line.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77581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FCB9AD07-2B39-4427-A022-2ABF60FB1BD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\’, \t, \r, and \b </a:t>
            </a:r>
            <a:r>
              <a:rPr lang="en-US" sz="1600" dirty="0" smtClean="0"/>
              <a:t>are common escape sequences used 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print,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/>
              <a:t>and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/>
              <a:t> .  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\t </a:t>
            </a:r>
            <a:r>
              <a:rPr lang="en-US" sz="1600" dirty="0" smtClean="0"/>
              <a:t>is used to tab over five spaces.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\’ </a:t>
            </a:r>
            <a:r>
              <a:rPr lang="en-US" sz="1600" dirty="0" smtClean="0"/>
              <a:t>is used to print out a single quote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\r </a:t>
            </a:r>
            <a:r>
              <a:rPr lang="en-US" sz="1600" dirty="0" smtClean="0"/>
              <a:t>is used to move the cursor to the beginning of the current output line.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\b </a:t>
            </a:r>
            <a:r>
              <a:rPr lang="en-US" sz="1600" dirty="0" smtClean="0"/>
              <a:t>is used to backspace one place on the current line.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03429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90CDC5B3-1524-4462-8374-01BF96B332AE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\’, \t, \r, and \b </a:t>
            </a:r>
            <a:r>
              <a:rPr lang="en-US" sz="1600" dirty="0" smtClean="0"/>
              <a:t>are common escape sequences used 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print,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/>
              <a:t>and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/>
              <a:t> .  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\t </a:t>
            </a:r>
            <a:r>
              <a:rPr lang="en-US" sz="1600" dirty="0" smtClean="0"/>
              <a:t>is used to tab over five spaces.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\’ </a:t>
            </a:r>
            <a:r>
              <a:rPr lang="en-US" sz="1600" dirty="0" smtClean="0"/>
              <a:t>is used to print out a single quote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\r </a:t>
            </a:r>
            <a:r>
              <a:rPr lang="en-US" sz="1600" dirty="0" smtClean="0"/>
              <a:t>is used to move the cursor to the beginning of the current output line.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\b </a:t>
            </a:r>
            <a:r>
              <a:rPr lang="en-US" sz="1600" dirty="0" smtClean="0"/>
              <a:t>is used to backspace one place on the current line.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66578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4022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EBCC5333-937B-4F54-9968-F93C4D478FB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Java is a very nice first language.</a:t>
            </a:r>
          </a:p>
        </p:txBody>
      </p:sp>
    </p:spTree>
    <p:extLst>
      <p:ext uri="{BB962C8B-B14F-4D97-AF65-F5344CB8AC3E}">
        <p14:creationId xmlns:p14="http://schemas.microsoft.com/office/powerpoint/2010/main" val="22974531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04A1FEF2-CB07-4E8C-B5FF-98B0D3BE4F83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example just adds</a:t>
            </a: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 up the numbers and prints out the sum which is 24.</a:t>
            </a:r>
            <a:endParaRPr lang="en-US" sz="1600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69396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04A1FEF2-CB07-4E8C-B5FF-98B0D3BE4F83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one prints 7 and then encounters</a:t>
            </a: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 quotes with a space in between.</a:t>
            </a:r>
          </a:p>
          <a:p>
            <a:pPr eaLnBrk="1" hangingPunct="1"/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Double quotes indicate a string.</a:t>
            </a:r>
          </a:p>
          <a:p>
            <a:pPr eaLnBrk="1" hangingPunct="1"/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Anything encountered after a string is converted to a string.</a:t>
            </a:r>
          </a:p>
          <a:p>
            <a:pPr eaLnBrk="1" hangingPunct="1"/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This code would print 7 89.</a:t>
            </a:r>
            <a:endParaRPr lang="en-US" sz="1600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6099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04A1FEF2-CB07-4E8C-B5FF-98B0D3BE4F83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example</a:t>
            </a: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 is similar to the prior 2 examples.</a:t>
            </a:r>
            <a:br>
              <a:rPr lang="en-US" sz="1600" baseline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7 and 8 are added together before the double quotes are encountered.</a:t>
            </a:r>
          </a:p>
          <a:p>
            <a:pPr eaLnBrk="1" hangingPunct="1"/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15 is output first.</a:t>
            </a:r>
          </a:p>
          <a:p>
            <a:pPr eaLnBrk="1" hangingPunct="1"/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9 is added to the 15 and space but not added via math as the double quote string in encountered first.</a:t>
            </a:r>
            <a:endParaRPr lang="en-US" sz="1600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92985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87677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727B89BC-96C7-431A-920C-42F3B1023762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Comments are used to add clarity and descriptions to code.  </a:t>
            </a:r>
          </a:p>
          <a:p>
            <a:pPr eaLnBrk="1" hangingPunct="1"/>
            <a:r>
              <a:rPr lang="en-US" sz="1600" dirty="0" smtClean="0"/>
              <a:t>When properly placed, comments can add quite a bit of readability to a piece of code.  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/>
              <a:t> is a single line comment used for a single line.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/* */</a:t>
            </a:r>
            <a:r>
              <a:rPr lang="en-US" sz="1600" dirty="0" smtClean="0"/>
              <a:t> is used when multiple comment lines are needed.</a:t>
            </a:r>
          </a:p>
          <a:p>
            <a:pPr eaLnBrk="1" hangingPunct="1"/>
            <a:r>
              <a:rPr lang="en-US" sz="1600" dirty="0" smtClean="0"/>
              <a:t> </a:t>
            </a:r>
          </a:p>
          <a:p>
            <a:pPr eaLnBrk="1" hangingPunct="1"/>
            <a:r>
              <a:rPr lang="en-US" sz="1600" dirty="0" smtClean="0"/>
              <a:t>Comments are also very useful to isolate a section of code when testing/debugging.   </a:t>
            </a:r>
          </a:p>
          <a:p>
            <a:pPr eaLnBrk="1" hangingPunct="1"/>
            <a:r>
              <a:rPr lang="en-US" sz="1600" dirty="0" smtClean="0"/>
              <a:t>It is very handy to comment off a section of code in order to the test the remaining code.</a:t>
            </a:r>
          </a:p>
        </p:txBody>
      </p:sp>
    </p:spTree>
    <p:extLst>
      <p:ext uri="{BB962C8B-B14F-4D97-AF65-F5344CB8AC3E}">
        <p14:creationId xmlns:p14="http://schemas.microsoft.com/office/powerpoint/2010/main" val="7465503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B062CAC2-E41C-49B9-BA7C-4F54BE082B52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Comments are used to add clarity and descriptions to code.  </a:t>
            </a:r>
          </a:p>
          <a:p>
            <a:pPr eaLnBrk="1" hangingPunct="1"/>
            <a:r>
              <a:rPr lang="en-US" sz="1600" dirty="0" smtClean="0"/>
              <a:t>When properly placed, comments can add quite a bit of readability to a piece of code.  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/>
              <a:t> is a single line comment used for a single line.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/* */</a:t>
            </a:r>
            <a:r>
              <a:rPr lang="en-US" sz="1600" dirty="0" smtClean="0"/>
              <a:t> is used when multiple comment lines are needed.</a:t>
            </a:r>
          </a:p>
          <a:p>
            <a:pPr eaLnBrk="1" hangingPunct="1"/>
            <a:r>
              <a:rPr lang="en-US" sz="1600" dirty="0" smtClean="0"/>
              <a:t> </a:t>
            </a:r>
          </a:p>
          <a:p>
            <a:pPr eaLnBrk="1" hangingPunct="1"/>
            <a:r>
              <a:rPr lang="en-US" sz="1600" dirty="0" smtClean="0"/>
              <a:t>Comments are also very useful to isolate a section of code when testing/debugging.   </a:t>
            </a:r>
          </a:p>
          <a:p>
            <a:pPr eaLnBrk="1" hangingPunct="1"/>
            <a:r>
              <a:rPr lang="en-US" sz="1600" dirty="0" smtClean="0"/>
              <a:t>It is very handy to comment off a section of code in order to the test the remaining code.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83078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4518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4540EFD3-721A-42D3-9D91-A2066BB3D082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20717164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03FFDCA6-9B2C-47B8-B775-8D460AF1F5AA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14171120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560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EBCC5333-937B-4F54-9968-F93C4D478FB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Java is a very nice first language.</a:t>
            </a:r>
          </a:p>
        </p:txBody>
      </p:sp>
    </p:spTree>
    <p:extLst>
      <p:ext uri="{BB962C8B-B14F-4D97-AF65-F5344CB8AC3E}">
        <p14:creationId xmlns:p14="http://schemas.microsoft.com/office/powerpoint/2010/main" val="8435969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72977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4268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EBCC5333-937B-4F54-9968-F93C4D478FB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Java is a very nice first language.</a:t>
            </a:r>
          </a:p>
        </p:txBody>
      </p:sp>
    </p:spTree>
    <p:extLst>
      <p:ext uri="{BB962C8B-B14F-4D97-AF65-F5344CB8AC3E}">
        <p14:creationId xmlns:p14="http://schemas.microsoft.com/office/powerpoint/2010/main" val="3424021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EBCC5333-937B-4F54-9968-F93C4D478FB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This is a very simple Java class.   The name of the class is </a:t>
            </a:r>
            <a:r>
              <a:rPr lang="en-US" sz="1600" dirty="0" err="1" smtClean="0"/>
              <a:t>Aplus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dirty="0" smtClean="0"/>
              <a:t>.  </a:t>
            </a:r>
          </a:p>
          <a:p>
            <a:pPr eaLnBrk="1" hangingPunct="1"/>
            <a:r>
              <a:rPr lang="en-US" sz="1600" dirty="0" smtClean="0"/>
              <a:t>All Java programs start with a class.  Pieces are added to the class to make a complete program.</a:t>
            </a:r>
          </a:p>
        </p:txBody>
      </p:sp>
    </p:spTree>
    <p:extLst>
      <p:ext uri="{BB962C8B-B14F-4D97-AF65-F5344CB8AC3E}">
        <p14:creationId xmlns:p14="http://schemas.microsoft.com/office/powerpoint/2010/main" val="3736469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4BB3CA0D-85EA-4A80-B405-6E57A86A6C5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This </a:t>
            </a:r>
            <a:r>
              <a:rPr lang="en-US" sz="1600" dirty="0" err="1" smtClean="0"/>
              <a:t>Aplus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dirty="0" smtClean="0"/>
              <a:t> class is a bit more sophisticated than the previous one.  </a:t>
            </a:r>
          </a:p>
          <a:p>
            <a:pPr eaLnBrk="1" hangingPunct="1"/>
            <a:r>
              <a:rPr lang="en-US" sz="1600" dirty="0" smtClean="0"/>
              <a:t>This </a:t>
            </a:r>
            <a:r>
              <a:rPr lang="en-US" sz="1600" dirty="0" err="1" smtClean="0"/>
              <a:t>Aplus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dirty="0" smtClean="0"/>
              <a:t> class has a single method named main.  </a:t>
            </a:r>
          </a:p>
          <a:p>
            <a:pPr eaLnBrk="1" hangingPunct="1"/>
            <a:r>
              <a:rPr lang="en-US" sz="1600" dirty="0" smtClean="0"/>
              <a:t>The main method is typically used to test the class in which it is contained.  </a:t>
            </a:r>
          </a:p>
          <a:p>
            <a:pPr eaLnBrk="1" hangingPunct="1"/>
            <a:r>
              <a:rPr lang="en-US" sz="1600" dirty="0" smtClean="0"/>
              <a:t>For this particular example, the main method contains a statement that prints out </a:t>
            </a:r>
            <a:r>
              <a:rPr lang="en-US" sz="1600" dirty="0" err="1" smtClean="0"/>
              <a:t>Aplus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Comp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Sci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Applications</a:t>
            </a: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 start their execution in the main method of a class so every application must have one class with a main method.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991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026E203C-4A11-45A6-9A87-3070FEEE20C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Java requires that all classes and methods have an open brace </a:t>
            </a:r>
            <a:r>
              <a:rPr lang="en-US" sz="1600" dirty="0" smtClean="0">
                <a:latin typeface="Courier New" pitchFamily="49" charset="0"/>
              </a:rPr>
              <a:t>{</a:t>
            </a:r>
            <a:r>
              <a:rPr lang="en-US" sz="1600" dirty="0" smtClean="0"/>
              <a:t> and a close brace </a:t>
            </a:r>
            <a:r>
              <a:rPr lang="en-US" sz="1600" dirty="0" smtClean="0">
                <a:latin typeface="Courier New" pitchFamily="49" charset="0"/>
              </a:rPr>
              <a:t>}</a:t>
            </a:r>
            <a:r>
              <a:rPr lang="en-US" sz="1600" dirty="0" smtClean="0"/>
              <a:t>. </a:t>
            </a:r>
          </a:p>
          <a:p>
            <a:pPr eaLnBrk="1" hangingPunct="1"/>
            <a:r>
              <a:rPr lang="en-US" sz="1600" dirty="0" smtClean="0"/>
              <a:t>Braces come in pairs; thus, every open </a:t>
            </a:r>
            <a:r>
              <a:rPr lang="en-US" sz="1600" dirty="0" smtClean="0">
                <a:latin typeface="Courier New" pitchFamily="49" charset="0"/>
              </a:rPr>
              <a:t>{</a:t>
            </a:r>
            <a:r>
              <a:rPr lang="en-US" sz="1600" dirty="0" smtClean="0"/>
              <a:t> brace must have a matching close </a:t>
            </a:r>
            <a:r>
              <a:rPr lang="en-US" sz="1600" dirty="0" smtClean="0">
                <a:latin typeface="Courier New" pitchFamily="49" charset="0"/>
              </a:rPr>
              <a:t>}</a:t>
            </a:r>
            <a:r>
              <a:rPr lang="en-US" sz="1600" dirty="0" smtClean="0"/>
              <a:t> brace.  </a:t>
            </a:r>
          </a:p>
          <a:p>
            <a:pPr eaLnBrk="1" hangingPunct="1"/>
            <a:r>
              <a:rPr lang="en-US" sz="1600" dirty="0" smtClean="0"/>
              <a:t>Braces are used to indicate the beginning of a code block and the ending of a code block.</a:t>
            </a:r>
          </a:p>
          <a:p>
            <a:pPr eaLnBrk="1" hangingPunct="1"/>
            <a:r>
              <a:rPr lang="en-US" sz="1600" dirty="0" smtClean="0"/>
              <a:t>Program statements are placed inside of the code blocks starting after the open brace and ending before the close brace.</a:t>
            </a:r>
          </a:p>
        </p:txBody>
      </p:sp>
    </p:spTree>
    <p:extLst>
      <p:ext uri="{BB962C8B-B14F-4D97-AF65-F5344CB8AC3E}">
        <p14:creationId xmlns:p14="http://schemas.microsoft.com/office/powerpoint/2010/main" val="715680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89A209E5-D836-4EDC-A5E0-6F4CC77AECF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In Java, all program statements are terminated with a semi-colon ; .  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System.out.println()</a:t>
            </a:r>
            <a:r>
              <a:rPr lang="en-US" sz="1600" smtClean="0"/>
              <a:t> is a program statement and must be terminated with a ; .  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public class CompSci</a:t>
            </a:r>
            <a:r>
              <a:rPr lang="en-US" sz="1600" smtClean="0"/>
              <a:t> is a class declaration not a program statement; as a result, there is no terminating ; .</a:t>
            </a:r>
          </a:p>
        </p:txBody>
      </p:sp>
    </p:spTree>
    <p:extLst>
      <p:ext uri="{BB962C8B-B14F-4D97-AF65-F5344CB8AC3E}">
        <p14:creationId xmlns:p14="http://schemas.microsoft.com/office/powerpoint/2010/main" val="3697035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5E7B9-3CC8-4A4F-8865-1301D2553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772F5-BFEA-40A4-95EF-006316B86A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3EA53-F470-43EF-B595-40C50EFCE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1785F-A8EC-48B5-BCDE-B3BE28AD05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B4D56-4A69-4DB6-9806-21135F2B73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0EE05-FC66-408C-A9BD-4F2615402C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8E270-35B0-4E95-B0D9-093F6FA775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DE1BA-D932-4CDD-9C05-F5D2E55C2C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00D54-D976-4292-A9CD-677C9DE22C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289930"/>
            <a:ext cx="838200" cy="4266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DF5A7-CC4B-4A76-B70D-41CF40ACF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1042F-00E1-4705-8304-4B8D20877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+mn-lt"/>
              </a:defRPr>
            </a:lvl1pPr>
          </a:lstStyle>
          <a:p>
            <a:pPr>
              <a:defRPr/>
            </a:pPr>
            <a:fld id="{BBAF73F6-0091-4513-A6D8-6D517CD107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Basic Java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609600" y="1600200"/>
            <a:ext cx="6629400" cy="3477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4400" b="0" dirty="0" smtClean="0">
                <a:solidFill>
                  <a:srgbClr val="FF0000"/>
                </a:solidFill>
              </a:rPr>
              <a:t>Never</a:t>
            </a:r>
            <a:r>
              <a:rPr lang="en-US" sz="4400" b="0" dirty="0" smtClean="0">
                <a:solidFill>
                  <a:srgbClr val="000066"/>
                </a:solidFill>
              </a:rPr>
              <a:t> </a:t>
            </a:r>
            <a:r>
              <a:rPr lang="en-US" sz="4400" b="0" dirty="0">
                <a:solidFill>
                  <a:srgbClr val="000066"/>
                </a:solidFill>
              </a:rPr>
              <a:t>put a ; </a:t>
            </a:r>
          </a:p>
          <a:p>
            <a:r>
              <a:rPr lang="en-US" sz="4400" b="0" dirty="0">
                <a:solidFill>
                  <a:srgbClr val="000066"/>
                </a:solidFill>
              </a:rPr>
              <a:t>before an open  {  brace</a:t>
            </a:r>
          </a:p>
          <a:p>
            <a:endParaRPr lang="en-US" sz="4400" b="0" dirty="0">
              <a:solidFill>
                <a:srgbClr val="000066"/>
              </a:solidFill>
            </a:endParaRPr>
          </a:p>
          <a:p>
            <a:r>
              <a:rPr lang="en-US" sz="4400" b="0" dirty="0">
                <a:solidFill>
                  <a:srgbClr val="000066"/>
                </a:solidFill>
              </a:rPr>
              <a:t>;{  </a:t>
            </a:r>
            <a:r>
              <a:rPr lang="en-US" sz="4400" b="0" dirty="0">
                <a:solidFill>
                  <a:srgbClr val="006600"/>
                </a:solidFill>
              </a:rPr>
              <a:t>//illegal</a:t>
            </a:r>
          </a:p>
          <a:p>
            <a:r>
              <a:rPr lang="en-US" sz="4400" b="0" dirty="0">
                <a:solidFill>
                  <a:srgbClr val="000066"/>
                </a:solidFill>
              </a:rPr>
              <a:t>};  </a:t>
            </a:r>
            <a:r>
              <a:rPr lang="en-US" sz="4400" b="0" dirty="0">
                <a:solidFill>
                  <a:srgbClr val="006600"/>
                </a:solidFill>
              </a:rPr>
              <a:t>//legal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Syntax Rules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4038600"/>
            <a:ext cx="3508271" cy="213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762000" y="1676400"/>
            <a:ext cx="8153400" cy="4462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b="0">
                <a:solidFill>
                  <a:srgbClr val="000066"/>
                </a:solidFill>
              </a:rPr>
              <a:t>public class AplusCompSci</a:t>
            </a:r>
          </a:p>
          <a:p>
            <a:r>
              <a:rPr lang="en-US" sz="3200">
                <a:solidFill>
                  <a:srgbClr val="000066"/>
                </a:solidFill>
              </a:rPr>
              <a:t>{</a:t>
            </a:r>
            <a:endParaRPr lang="en-US" sz="3200" b="0">
              <a:solidFill>
                <a:srgbClr val="000066"/>
              </a:solidFill>
            </a:endParaRPr>
          </a:p>
          <a:p>
            <a:r>
              <a:rPr lang="en-US" sz="3200" b="0">
                <a:solidFill>
                  <a:srgbClr val="000066"/>
                </a:solidFill>
              </a:rPr>
              <a:t>   public static void main(String[] args)    </a:t>
            </a:r>
          </a:p>
          <a:p>
            <a:r>
              <a:rPr lang="en-US" sz="3200" b="0">
                <a:solidFill>
                  <a:srgbClr val="000066"/>
                </a:solidFill>
              </a:rPr>
              <a:t>   </a:t>
            </a:r>
            <a:r>
              <a:rPr lang="en-US" sz="3200">
                <a:solidFill>
                  <a:srgbClr val="000066"/>
                </a:solidFill>
              </a:rPr>
              <a:t>{</a:t>
            </a:r>
            <a:endParaRPr lang="en-US" sz="3200" b="0">
              <a:solidFill>
                <a:srgbClr val="000066"/>
              </a:solidFill>
            </a:endParaRPr>
          </a:p>
          <a:p>
            <a:r>
              <a:rPr lang="en-US" sz="3200" b="0">
                <a:solidFill>
                  <a:srgbClr val="000066"/>
                </a:solidFill>
              </a:rPr>
              <a:t>      System.out.println("Aplus Comp Sci!")</a:t>
            </a:r>
            <a:r>
              <a:rPr lang="en-US" sz="3200">
                <a:solidFill>
                  <a:srgbClr val="006600"/>
                </a:solidFill>
              </a:rPr>
              <a:t>;</a:t>
            </a:r>
            <a:endParaRPr lang="en-US" sz="3200" b="0">
              <a:solidFill>
                <a:srgbClr val="000066"/>
              </a:solidFill>
            </a:endParaRPr>
          </a:p>
          <a:p>
            <a:r>
              <a:rPr lang="en-US" sz="3200"/>
              <a:t>   </a:t>
            </a:r>
            <a:r>
              <a:rPr lang="en-US" sz="3200">
                <a:solidFill>
                  <a:srgbClr val="000066"/>
                </a:solidFill>
              </a:rPr>
              <a:t>}</a:t>
            </a:r>
          </a:p>
          <a:p>
            <a:r>
              <a:rPr lang="en-US" sz="3200">
                <a:solidFill>
                  <a:srgbClr val="000066"/>
                </a:solidFill>
              </a:rPr>
              <a:t>}</a:t>
            </a:r>
          </a:p>
          <a:p>
            <a:endParaRPr lang="en-US" sz="3200">
              <a:solidFill>
                <a:srgbClr val="000066"/>
              </a:solidFill>
            </a:endParaRPr>
          </a:p>
          <a:p>
            <a:r>
              <a:rPr lang="en-US" sz="2800" b="0">
                <a:solidFill>
                  <a:srgbClr val="000066"/>
                </a:solidFill>
              </a:rPr>
              <a:t>Indent all code 3 spaces to make it easier to read.</a:t>
            </a:r>
          </a:p>
        </p:txBody>
      </p:sp>
      <p:sp>
        <p:nvSpPr>
          <p:cNvPr id="19461" name="WordArt 5"/>
          <p:cNvSpPr>
            <a:spLocks noChangeArrowheads="1" noChangeShapeType="1" noTextEdit="1"/>
          </p:cNvSpPr>
          <p:nvPr/>
        </p:nvSpPr>
        <p:spPr bwMode="auto">
          <a:xfrm>
            <a:off x="2971800" y="4419600"/>
            <a:ext cx="32004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123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Indentation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apluscompsci.java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Basic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Java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Output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graphicFrame>
        <p:nvGraphicFramePr>
          <p:cNvPr id="123940" name="Group 36"/>
          <p:cNvGraphicFramePr>
            <a:graphicFrameLocks noGrp="1"/>
          </p:cNvGraphicFramePr>
          <p:nvPr/>
        </p:nvGraphicFramePr>
        <p:xfrm>
          <a:off x="609600" y="1066800"/>
          <a:ext cx="8077200" cy="3379789"/>
        </p:xfrm>
        <a:graphic>
          <a:graphicData uri="http://schemas.openxmlformats.org/drawingml/2006/table">
            <a:tbl>
              <a:tblPr/>
              <a:tblGrid>
                <a:gridCol w="2720975"/>
                <a:gridCol w="5356225"/>
              </a:tblGrid>
              <a:tr h="1412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System.out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print(x)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print x and stay on the current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println(x)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print x and move to next line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printf(s,x)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print x according to s specifications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990600" y="3200400"/>
            <a:ext cx="7772400" cy="1692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System.</a:t>
            </a:r>
            <a:r>
              <a:rPr lang="en-US">
                <a:solidFill>
                  <a:srgbClr val="FF0000"/>
                </a:solidFill>
              </a:rPr>
              <a:t>out</a:t>
            </a:r>
            <a:r>
              <a:rPr lang="en-US" b="0"/>
              <a:t>.</a:t>
            </a:r>
            <a:r>
              <a:rPr lang="en-US">
                <a:solidFill>
                  <a:schemeClr val="accent2"/>
                </a:solidFill>
              </a:rPr>
              <a:t>print</a:t>
            </a:r>
            <a:r>
              <a:rPr lang="en-US" b="0"/>
              <a:t>(</a:t>
            </a:r>
            <a:r>
              <a:rPr lang="en-US" sz="3200" b="0"/>
              <a:t>"</a:t>
            </a:r>
            <a:r>
              <a:rPr lang="en-US" b="0"/>
              <a:t>aplus compsci");</a:t>
            </a:r>
          </a:p>
          <a:p>
            <a:pPr eaLnBrk="0" hangingPunct="0"/>
            <a:endParaRPr lang="en-US" b="0"/>
          </a:p>
          <a:p>
            <a:endParaRPr lang="en-US" sz="3200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905000" y="1905000"/>
            <a:ext cx="2133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reference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4800600" y="1905000"/>
            <a:ext cx="32131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command / method</a:t>
            </a:r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>
            <a:off x="2971800" y="2514600"/>
            <a:ext cx="6096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Line 7"/>
          <p:cNvSpPr>
            <a:spLocks noChangeShapeType="1"/>
          </p:cNvSpPr>
          <p:nvPr/>
        </p:nvSpPr>
        <p:spPr bwMode="auto">
          <a:xfrm flipH="1">
            <a:off x="5029200" y="2362200"/>
            <a:ext cx="457200" cy="7620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62" name="Text Box 11"/>
          <p:cNvSpPr txBox="1">
            <a:spLocks noChangeArrowheads="1"/>
          </p:cNvSpPr>
          <p:nvPr/>
        </p:nvSpPr>
        <p:spPr bwMode="auto">
          <a:xfrm>
            <a:off x="1219200" y="4191000"/>
            <a:ext cx="32004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sz="3200" b="0"/>
              <a:t>aplus compsci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Basic Java Output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640293" y="4384100"/>
            <a:ext cx="2703625" cy="58477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0" dirty="0" smtClean="0">
                <a:solidFill>
                  <a:srgbClr val="000066"/>
                </a:solidFill>
              </a:rPr>
              <a:t>"String literal"</a:t>
            </a:r>
            <a:endParaRPr lang="en-US" sz="3200" dirty="0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 flipV="1">
            <a:off x="6629400" y="3810000"/>
            <a:ext cx="381000" cy="5741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990600" y="1981200"/>
            <a:ext cx="7267575" cy="2246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/>
              <a:t>System.out.print("aplus compsci");</a:t>
            </a:r>
          </a:p>
          <a:p>
            <a:pPr eaLnBrk="0" hangingPunct="0"/>
            <a:r>
              <a:rPr lang="en-US" b="0"/>
              <a:t>System.out.print("aplus compsci");</a:t>
            </a:r>
          </a:p>
          <a:p>
            <a:pPr eaLnBrk="0" hangingPunct="0"/>
            <a:endParaRPr lang="en-US" b="0"/>
          </a:p>
          <a:p>
            <a:endParaRPr lang="en-US" sz="3200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295400" y="4114800"/>
            <a:ext cx="5410200" cy="10779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sz="3200" b="0" dirty="0" err="1"/>
              <a:t>aplus</a:t>
            </a:r>
            <a:r>
              <a:rPr lang="en-US" sz="3200" b="0" dirty="0"/>
              <a:t> </a:t>
            </a:r>
            <a:r>
              <a:rPr lang="en-US" sz="3200" b="0" dirty="0" err="1" smtClean="0"/>
              <a:t>compsciaplus</a:t>
            </a:r>
            <a:r>
              <a:rPr lang="en-US" sz="3200" b="0" dirty="0" smtClean="0"/>
              <a:t> </a:t>
            </a:r>
            <a:r>
              <a:rPr lang="en-US" sz="3200" b="0" dirty="0" err="1"/>
              <a:t>compsci</a:t>
            </a:r>
            <a:endParaRPr lang="en-US" sz="3200" b="0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Basic Java Output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7632700" cy="1200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 dirty="0" err="1"/>
              <a:t>System.out.println</a:t>
            </a:r>
            <a:r>
              <a:rPr lang="en-US" b="0" dirty="0"/>
              <a:t>("</a:t>
            </a:r>
            <a:r>
              <a:rPr lang="en-US" b="0" dirty="0" err="1"/>
              <a:t>aplus</a:t>
            </a:r>
            <a:r>
              <a:rPr lang="en-US" b="0" dirty="0"/>
              <a:t> </a:t>
            </a:r>
            <a:r>
              <a:rPr lang="en-US" b="0" dirty="0" err="1"/>
              <a:t>compsci</a:t>
            </a:r>
            <a:r>
              <a:rPr lang="en-US" b="0" dirty="0"/>
              <a:t>");</a:t>
            </a:r>
          </a:p>
          <a:p>
            <a:pPr eaLnBrk="0" hangingPunct="0"/>
            <a:endParaRPr lang="en-US" b="0" dirty="0"/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762000" y="3200400"/>
            <a:ext cx="32004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sz="3200" b="0" dirty="0" err="1"/>
              <a:t>aplus</a:t>
            </a:r>
            <a:r>
              <a:rPr lang="en-US" sz="3200" b="0" dirty="0"/>
              <a:t> </a:t>
            </a:r>
            <a:r>
              <a:rPr lang="en-US" sz="3200" b="0" dirty="0" err="1"/>
              <a:t>compsci</a:t>
            </a:r>
            <a:endParaRPr lang="en-US" sz="3200" b="0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Basic Java Output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191000"/>
            <a:ext cx="3038475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7632700" cy="2246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/>
              <a:t>System.out.println("aplus compsci");</a:t>
            </a:r>
          </a:p>
          <a:p>
            <a:pPr eaLnBrk="0" hangingPunct="0"/>
            <a:r>
              <a:rPr lang="en-US" b="0"/>
              <a:t>System.out.println("aplus compsci");</a:t>
            </a:r>
          </a:p>
          <a:p>
            <a:pPr eaLnBrk="0" hangingPunct="0"/>
            <a:endParaRPr lang="en-US" b="0"/>
          </a:p>
          <a:p>
            <a:endParaRPr lang="en-US" sz="3200"/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1295400" y="4114800"/>
            <a:ext cx="3200400" cy="15668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sz="3200" b="0"/>
              <a:t>aplus compsci</a:t>
            </a:r>
            <a:br>
              <a:rPr lang="en-US" sz="3200" b="0"/>
            </a:br>
            <a:r>
              <a:rPr lang="en-US" sz="3200" b="0"/>
              <a:t>aplus compsci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Basic Java Output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basic.java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219200" y="2057400"/>
            <a:ext cx="6248400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endParaRPr lang="en-US" sz="2000" b="0" dirty="0">
              <a:solidFill>
                <a:srgbClr val="000066"/>
              </a:solidFill>
            </a:endParaRPr>
          </a:p>
          <a:p>
            <a:pPr eaLnBrk="0" hangingPunct="0"/>
            <a:endParaRPr lang="en-US" sz="2000" b="0" dirty="0">
              <a:solidFill>
                <a:srgbClr val="000066"/>
              </a:solidFill>
            </a:endParaRP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246187" y="2045970"/>
            <a:ext cx="6298584" cy="3046988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0" dirty="0" smtClean="0">
                <a:solidFill>
                  <a:srgbClr val="000066"/>
                </a:solidFill>
              </a:rPr>
              <a:t>Why not?  Java is widely used in</a:t>
            </a:r>
          </a:p>
          <a:p>
            <a:pPr eaLnBrk="0" hangingPunct="0"/>
            <a:r>
              <a:rPr lang="en-US" sz="3200" b="0" dirty="0" smtClean="0">
                <a:solidFill>
                  <a:srgbClr val="000066"/>
                </a:solidFill>
              </a:rPr>
              <a:t>Software development.  It is also </a:t>
            </a:r>
          </a:p>
          <a:p>
            <a:pPr eaLnBrk="0" hangingPunct="0"/>
            <a:r>
              <a:rPr lang="en-US" sz="3200" b="0" dirty="0" smtClean="0">
                <a:solidFill>
                  <a:srgbClr val="000066"/>
                </a:solidFill>
              </a:rPr>
              <a:t>a strongly typed language.</a:t>
            </a:r>
            <a:br>
              <a:rPr lang="en-US" sz="3200" b="0" dirty="0" smtClean="0">
                <a:solidFill>
                  <a:srgbClr val="000066"/>
                </a:solidFill>
              </a:rPr>
            </a:br>
            <a:r>
              <a:rPr lang="en-US" sz="3200" b="0" dirty="0" smtClean="0">
                <a:solidFill>
                  <a:srgbClr val="000066"/>
                </a:solidFill>
              </a:rPr>
              <a:t/>
            </a:r>
            <a:br>
              <a:rPr lang="en-US" sz="3200" b="0" dirty="0" smtClean="0">
                <a:solidFill>
                  <a:srgbClr val="000066"/>
                </a:solidFill>
              </a:rPr>
            </a:br>
            <a:r>
              <a:rPr lang="en-US" sz="3200" b="0" dirty="0" smtClean="0">
                <a:solidFill>
                  <a:srgbClr val="000066"/>
                </a:solidFill>
              </a:rPr>
              <a:t>Java is like bowling; fun for the </a:t>
            </a:r>
          </a:p>
          <a:p>
            <a:pPr eaLnBrk="0" hangingPunct="0"/>
            <a:r>
              <a:rPr lang="en-US" sz="3200" b="0" dirty="0">
                <a:solidFill>
                  <a:srgbClr val="000066"/>
                </a:solidFill>
              </a:rPr>
              <a:t>w</a:t>
            </a:r>
            <a:r>
              <a:rPr lang="en-US" sz="3200" b="0" dirty="0" smtClean="0">
                <a:solidFill>
                  <a:srgbClr val="000066"/>
                </a:solidFill>
              </a:rPr>
              <a:t>hole family.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Why Java?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98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graphicFrame>
        <p:nvGraphicFramePr>
          <p:cNvPr id="14340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454739"/>
              </p:ext>
            </p:extLst>
          </p:nvPr>
        </p:nvGraphicFramePr>
        <p:xfrm>
          <a:off x="609600" y="457200"/>
          <a:ext cx="8077200" cy="3811589"/>
        </p:xfrm>
        <a:graphic>
          <a:graphicData uri="http://schemas.openxmlformats.org/drawingml/2006/table">
            <a:tbl>
              <a:tblPr/>
              <a:tblGrid>
                <a:gridCol w="2720975"/>
                <a:gridCol w="5356225"/>
              </a:tblGrid>
              <a:tr h="1412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Basic Escape Sequences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combinations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\n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moves to front of next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\\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nets one backslash \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\"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nets one double quote 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23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914400" y="3818103"/>
            <a:ext cx="7901394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 dirty="0" err="1"/>
              <a:t>System.out.println</a:t>
            </a:r>
            <a:r>
              <a:rPr lang="en-US" b="0" dirty="0" smtClean="0"/>
              <a:t>("</a:t>
            </a:r>
            <a:r>
              <a:rPr lang="en-US" b="0" dirty="0" err="1" smtClean="0"/>
              <a:t>aplusc</a:t>
            </a:r>
            <a:r>
              <a:rPr lang="en-US" b="0" dirty="0" smtClean="0"/>
              <a:t>\</a:t>
            </a:r>
            <a:r>
              <a:rPr lang="en-US" b="0" dirty="0" err="1"/>
              <a:t>n</a:t>
            </a:r>
            <a:r>
              <a:rPr lang="en-US" b="0" dirty="0" err="1" smtClean="0"/>
              <a:t>ompsci</a:t>
            </a:r>
            <a:r>
              <a:rPr lang="en-US" sz="3200" b="0" dirty="0"/>
              <a:t>"</a:t>
            </a:r>
            <a:r>
              <a:rPr lang="en-US" b="0" dirty="0"/>
              <a:t>);</a:t>
            </a:r>
          </a:p>
        </p:txBody>
      </p:sp>
      <p:sp>
        <p:nvSpPr>
          <p:cNvPr id="28677" name="WordArt 4" descr="Narrow vertical"/>
          <p:cNvSpPr>
            <a:spLocks noChangeArrowheads="1" noChangeShapeType="1" noTextEdit="1"/>
          </p:cNvSpPr>
          <p:nvPr/>
        </p:nvSpPr>
        <p:spPr bwMode="auto">
          <a:xfrm>
            <a:off x="533400" y="1600200"/>
            <a:ext cx="2362200" cy="19050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n-US" kern="1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Escape</a:t>
            </a:r>
          </a:p>
          <a:p>
            <a:pPr algn="ctr"/>
            <a:r>
              <a:rPr lang="en-US" kern="1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Sequences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3505200" y="1752600"/>
            <a:ext cx="4740400" cy="156966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\n		newline</a:t>
            </a:r>
          </a:p>
          <a:p>
            <a:r>
              <a:rPr lang="en-US" sz="3200" dirty="0" smtClean="0">
                <a:solidFill>
                  <a:schemeClr val="accent2"/>
                </a:solidFill>
              </a:rPr>
              <a:t>\"</a:t>
            </a:r>
            <a:r>
              <a:rPr lang="en-US" sz="3200" dirty="0">
                <a:solidFill>
                  <a:schemeClr val="accent2"/>
                </a:solidFill>
              </a:rPr>
              <a:t>		</a:t>
            </a:r>
            <a:r>
              <a:rPr lang="en-US" sz="3200" dirty="0" smtClean="0">
                <a:solidFill>
                  <a:schemeClr val="accent2"/>
                </a:solidFill>
              </a:rPr>
              <a:t>double quote</a:t>
            </a:r>
            <a:endParaRPr lang="en-US" sz="3200" dirty="0">
              <a:solidFill>
                <a:schemeClr val="accent2"/>
              </a:solidFill>
            </a:endParaRPr>
          </a:p>
          <a:p>
            <a:r>
              <a:rPr lang="en-US" sz="3200" dirty="0" smtClean="0">
                <a:solidFill>
                  <a:schemeClr val="accent2"/>
                </a:solidFill>
              </a:rPr>
              <a:t>\\</a:t>
            </a:r>
            <a:r>
              <a:rPr lang="en-US" sz="3200" dirty="0">
                <a:solidFill>
                  <a:schemeClr val="accent2"/>
                </a:solidFill>
              </a:rPr>
              <a:t>		</a:t>
            </a:r>
            <a:r>
              <a:rPr lang="en-US" sz="3200" dirty="0" smtClean="0">
                <a:solidFill>
                  <a:schemeClr val="accent2"/>
                </a:solidFill>
              </a:rPr>
              <a:t>single \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3505200" y="4577144"/>
            <a:ext cx="2133600" cy="1692771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b="0" dirty="0" err="1" smtClean="0"/>
              <a:t>aplusc</a:t>
            </a:r>
            <a:r>
              <a:rPr lang="en-US" b="0" dirty="0" smtClean="0"/>
              <a:t>       </a:t>
            </a:r>
          </a:p>
          <a:p>
            <a:pPr eaLnBrk="0" hangingPunct="0"/>
            <a:r>
              <a:rPr lang="en-US" b="0" dirty="0" err="1" smtClean="0"/>
              <a:t>ompsci</a:t>
            </a:r>
            <a:endParaRPr lang="en-US" b="0" dirty="0"/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Basic Java Output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381000" y="4038600"/>
            <a:ext cx="8016810" cy="11387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 dirty="0" err="1"/>
              <a:t>System.out.println</a:t>
            </a:r>
            <a:r>
              <a:rPr lang="en-US" b="0" dirty="0" smtClean="0"/>
              <a:t>("</a:t>
            </a:r>
            <a:r>
              <a:rPr lang="en-US" b="0" dirty="0" err="1" smtClean="0"/>
              <a:t>aplus</a:t>
            </a:r>
            <a:r>
              <a:rPr lang="en-US" b="0" dirty="0" smtClean="0"/>
              <a:t>\\</a:t>
            </a:r>
            <a:r>
              <a:rPr lang="en-US" b="0" dirty="0" err="1" smtClean="0"/>
              <a:t>compsci</a:t>
            </a:r>
            <a:r>
              <a:rPr lang="en-US" b="0" dirty="0" smtClean="0"/>
              <a:t>/");</a:t>
            </a:r>
            <a:endParaRPr lang="en-US" b="0" dirty="0"/>
          </a:p>
          <a:p>
            <a:endParaRPr lang="en-US" sz="3200" u="sng" dirty="0"/>
          </a:p>
        </p:txBody>
      </p:sp>
      <p:sp>
        <p:nvSpPr>
          <p:cNvPr id="32774" name="Text Box 8"/>
          <p:cNvSpPr txBox="1">
            <a:spLocks noChangeArrowheads="1"/>
          </p:cNvSpPr>
          <p:nvPr/>
        </p:nvSpPr>
        <p:spPr bwMode="auto">
          <a:xfrm>
            <a:off x="1295400" y="5029200"/>
            <a:ext cx="4953000" cy="113877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b="0" dirty="0" err="1" smtClean="0"/>
              <a:t>aplus</a:t>
            </a:r>
            <a:r>
              <a:rPr lang="en-US" b="0" dirty="0" smtClean="0"/>
              <a:t>\</a:t>
            </a:r>
            <a:r>
              <a:rPr lang="en-US" b="0" dirty="0" err="1" smtClean="0"/>
              <a:t>compsci</a:t>
            </a:r>
            <a:r>
              <a:rPr lang="en-US" b="0" dirty="0" smtClean="0"/>
              <a:t>/</a:t>
            </a:r>
            <a:endParaRPr lang="en-US" b="0" dirty="0"/>
          </a:p>
        </p:txBody>
      </p:sp>
      <p:sp>
        <p:nvSpPr>
          <p:cNvPr id="32775" name="WordArt 9" descr="Narrow vertical"/>
          <p:cNvSpPr>
            <a:spLocks noChangeArrowheads="1" noChangeShapeType="1" noTextEdit="1"/>
          </p:cNvSpPr>
          <p:nvPr/>
        </p:nvSpPr>
        <p:spPr bwMode="auto">
          <a:xfrm>
            <a:off x="533400" y="1600200"/>
            <a:ext cx="2362200" cy="19050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n-US" kern="1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Escape</a:t>
            </a:r>
          </a:p>
          <a:p>
            <a:pPr algn="ctr"/>
            <a:r>
              <a:rPr lang="en-US" kern="1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Sequences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Basic Java Output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505200" y="1752600"/>
            <a:ext cx="4740400" cy="156966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\n		newline</a:t>
            </a:r>
          </a:p>
          <a:p>
            <a:r>
              <a:rPr lang="en-US" sz="3200" dirty="0" smtClean="0">
                <a:solidFill>
                  <a:schemeClr val="accent2"/>
                </a:solidFill>
              </a:rPr>
              <a:t>\"</a:t>
            </a:r>
            <a:r>
              <a:rPr lang="en-US" sz="3200" dirty="0">
                <a:solidFill>
                  <a:schemeClr val="accent2"/>
                </a:solidFill>
              </a:rPr>
              <a:t>		</a:t>
            </a:r>
            <a:r>
              <a:rPr lang="en-US" sz="3200" dirty="0" smtClean="0">
                <a:solidFill>
                  <a:schemeClr val="accent2"/>
                </a:solidFill>
              </a:rPr>
              <a:t>double quote</a:t>
            </a:r>
            <a:endParaRPr lang="en-US" sz="3200" dirty="0">
              <a:solidFill>
                <a:schemeClr val="accent2"/>
              </a:solidFill>
            </a:endParaRPr>
          </a:p>
          <a:p>
            <a:r>
              <a:rPr lang="en-US" sz="3200" dirty="0" smtClean="0">
                <a:solidFill>
                  <a:schemeClr val="accent2"/>
                </a:solidFill>
              </a:rPr>
              <a:t>\\</a:t>
            </a:r>
            <a:r>
              <a:rPr lang="en-US" sz="3200" dirty="0">
                <a:solidFill>
                  <a:schemeClr val="accent2"/>
                </a:solidFill>
              </a:rPr>
              <a:t>		</a:t>
            </a:r>
            <a:r>
              <a:rPr lang="en-US" sz="3200" dirty="0" smtClean="0">
                <a:solidFill>
                  <a:schemeClr val="accent2"/>
                </a:solidFill>
              </a:rPr>
              <a:t>single \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13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381000" y="4038600"/>
            <a:ext cx="8026428" cy="11387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 dirty="0" err="1"/>
              <a:t>System.out.println</a:t>
            </a:r>
            <a:r>
              <a:rPr lang="en-US" b="0" dirty="0" smtClean="0"/>
              <a:t>("</a:t>
            </a:r>
            <a:r>
              <a:rPr lang="en-US" b="0" dirty="0" err="1" smtClean="0"/>
              <a:t>apluscompsci</a:t>
            </a:r>
            <a:r>
              <a:rPr lang="en-US" b="0" dirty="0" smtClean="0"/>
              <a:t>\"");</a:t>
            </a:r>
            <a:endParaRPr lang="en-US" b="0" dirty="0"/>
          </a:p>
          <a:p>
            <a:endParaRPr lang="en-US" sz="3200" u="sng" dirty="0"/>
          </a:p>
        </p:txBody>
      </p:sp>
      <p:sp>
        <p:nvSpPr>
          <p:cNvPr id="32774" name="Text Box 8"/>
          <p:cNvSpPr txBox="1">
            <a:spLocks noChangeArrowheads="1"/>
          </p:cNvSpPr>
          <p:nvPr/>
        </p:nvSpPr>
        <p:spPr bwMode="auto">
          <a:xfrm>
            <a:off x="1295400" y="5029200"/>
            <a:ext cx="4953000" cy="113877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b="0" dirty="0" err="1" smtClean="0"/>
              <a:t>apluscompsci</a:t>
            </a:r>
            <a:r>
              <a:rPr lang="en-US" b="0" dirty="0" smtClean="0"/>
              <a:t>"</a:t>
            </a:r>
            <a:endParaRPr lang="en-US" b="0" dirty="0"/>
          </a:p>
        </p:txBody>
      </p:sp>
      <p:sp>
        <p:nvSpPr>
          <p:cNvPr id="32775" name="WordArt 9" descr="Narrow vertical"/>
          <p:cNvSpPr>
            <a:spLocks noChangeArrowheads="1" noChangeShapeType="1" noTextEdit="1"/>
          </p:cNvSpPr>
          <p:nvPr/>
        </p:nvSpPr>
        <p:spPr bwMode="auto">
          <a:xfrm>
            <a:off x="533400" y="1600200"/>
            <a:ext cx="2362200" cy="19050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n-US" kern="1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Escape</a:t>
            </a:r>
          </a:p>
          <a:p>
            <a:pPr algn="ctr"/>
            <a:r>
              <a:rPr lang="en-US" kern="1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Sequences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Basic Java Output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505200" y="1752600"/>
            <a:ext cx="4740400" cy="156966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\n		newline</a:t>
            </a:r>
          </a:p>
          <a:p>
            <a:r>
              <a:rPr lang="en-US" sz="3200" dirty="0" smtClean="0">
                <a:solidFill>
                  <a:schemeClr val="accent2"/>
                </a:solidFill>
              </a:rPr>
              <a:t>\"</a:t>
            </a:r>
            <a:r>
              <a:rPr lang="en-US" sz="3200" dirty="0">
                <a:solidFill>
                  <a:schemeClr val="accent2"/>
                </a:solidFill>
              </a:rPr>
              <a:t>		</a:t>
            </a:r>
            <a:r>
              <a:rPr lang="en-US" sz="3200" dirty="0" smtClean="0">
                <a:solidFill>
                  <a:schemeClr val="accent2"/>
                </a:solidFill>
              </a:rPr>
              <a:t>double quote</a:t>
            </a:r>
            <a:endParaRPr lang="en-US" sz="3200" dirty="0">
              <a:solidFill>
                <a:schemeClr val="accent2"/>
              </a:solidFill>
            </a:endParaRPr>
          </a:p>
          <a:p>
            <a:r>
              <a:rPr lang="en-US" sz="3200" dirty="0" smtClean="0">
                <a:solidFill>
                  <a:schemeClr val="accent2"/>
                </a:solidFill>
              </a:rPr>
              <a:t>\\</a:t>
            </a:r>
            <a:r>
              <a:rPr lang="en-US" sz="3200" dirty="0">
                <a:solidFill>
                  <a:schemeClr val="accent2"/>
                </a:solidFill>
              </a:rPr>
              <a:t>		</a:t>
            </a:r>
            <a:r>
              <a:rPr lang="en-US" sz="3200" dirty="0" smtClean="0">
                <a:solidFill>
                  <a:schemeClr val="accent2"/>
                </a:solidFill>
              </a:rPr>
              <a:t>single \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5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escape1.java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graphicFrame>
        <p:nvGraphicFramePr>
          <p:cNvPr id="14340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006238"/>
              </p:ext>
            </p:extLst>
          </p:nvPr>
        </p:nvGraphicFramePr>
        <p:xfrm>
          <a:off x="609600" y="457200"/>
          <a:ext cx="8077200" cy="3813176"/>
        </p:xfrm>
        <a:graphic>
          <a:graphicData uri="http://schemas.openxmlformats.org/drawingml/2006/table">
            <a:tbl>
              <a:tblPr/>
              <a:tblGrid>
                <a:gridCol w="2720975"/>
                <a:gridCol w="5356225"/>
              </a:tblGrid>
              <a:tr h="1412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Advanced Escape Sequences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combinations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\t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tabs over five spaces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\b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deletes previous 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\r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moves to front of current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\’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nets one single quote 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673400" y="4173395"/>
            <a:ext cx="7797199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 dirty="0" err="1"/>
              <a:t>System.out.println</a:t>
            </a:r>
            <a:r>
              <a:rPr lang="en-US" b="0" dirty="0" smtClean="0"/>
              <a:t>("</a:t>
            </a:r>
            <a:r>
              <a:rPr lang="en-US" b="0" dirty="0" err="1" smtClean="0"/>
              <a:t>aplusc</a:t>
            </a:r>
            <a:r>
              <a:rPr lang="en-US" b="0" dirty="0" smtClean="0"/>
              <a:t>\</a:t>
            </a:r>
            <a:r>
              <a:rPr lang="en-US" b="0" dirty="0" err="1" smtClean="0"/>
              <a:t>tompsci</a:t>
            </a:r>
            <a:r>
              <a:rPr lang="en-US" sz="3200" b="0" dirty="0"/>
              <a:t>"</a:t>
            </a:r>
            <a:r>
              <a:rPr lang="en-US" b="0" dirty="0"/>
              <a:t>);</a:t>
            </a:r>
          </a:p>
        </p:txBody>
      </p:sp>
      <p:sp>
        <p:nvSpPr>
          <p:cNvPr id="28677" name="WordArt 4" descr="Narrow vertical"/>
          <p:cNvSpPr>
            <a:spLocks noChangeArrowheads="1" noChangeShapeType="1" noTextEdit="1"/>
          </p:cNvSpPr>
          <p:nvPr/>
        </p:nvSpPr>
        <p:spPr bwMode="auto">
          <a:xfrm>
            <a:off x="533400" y="1600200"/>
            <a:ext cx="2362200" cy="19050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n-US" kern="1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Escape</a:t>
            </a:r>
          </a:p>
          <a:p>
            <a:pPr algn="ctr"/>
            <a:r>
              <a:rPr lang="en-US" kern="1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Sequences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3505200" y="1752600"/>
            <a:ext cx="5099050" cy="20542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\'</a:t>
            </a:r>
            <a:r>
              <a:rPr lang="en-US" sz="3200" dirty="0">
                <a:solidFill>
                  <a:schemeClr val="accent2"/>
                </a:solidFill>
              </a:rPr>
              <a:t>		</a:t>
            </a:r>
            <a:r>
              <a:rPr lang="en-US" sz="3200" dirty="0" smtClean="0">
                <a:solidFill>
                  <a:schemeClr val="accent2"/>
                </a:solidFill>
              </a:rPr>
              <a:t>single quote</a:t>
            </a:r>
            <a:endParaRPr lang="en-US" sz="3200" dirty="0">
              <a:solidFill>
                <a:schemeClr val="accent2"/>
              </a:solidFill>
            </a:endParaRPr>
          </a:p>
          <a:p>
            <a:r>
              <a:rPr lang="en-US" sz="3200" dirty="0">
                <a:solidFill>
                  <a:schemeClr val="accent2"/>
                </a:solidFill>
              </a:rPr>
              <a:t>\t		tab</a:t>
            </a:r>
          </a:p>
          <a:p>
            <a:r>
              <a:rPr lang="en-US" sz="3200" dirty="0">
                <a:solidFill>
                  <a:schemeClr val="accent2"/>
                </a:solidFill>
              </a:rPr>
              <a:t>\r		carriage return</a:t>
            </a:r>
          </a:p>
          <a:p>
            <a:r>
              <a:rPr lang="en-US" sz="3200" dirty="0">
                <a:solidFill>
                  <a:schemeClr val="accent2"/>
                </a:solidFill>
              </a:rPr>
              <a:t>\b		backspace</a:t>
            </a:r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1295400" y="5029200"/>
            <a:ext cx="6096000" cy="113877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b="0" dirty="0" err="1" smtClean="0"/>
              <a:t>aplusc</a:t>
            </a:r>
            <a:r>
              <a:rPr lang="en-US" b="0" dirty="0" smtClean="0"/>
              <a:t>       </a:t>
            </a:r>
            <a:r>
              <a:rPr lang="en-US" b="0" dirty="0" err="1"/>
              <a:t>ompsci</a:t>
            </a:r>
            <a:endParaRPr lang="en-US" b="0" dirty="0"/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Intermediate Java Output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73400" y="4194897"/>
            <a:ext cx="7797199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 dirty="0" err="1"/>
              <a:t>System.out.println</a:t>
            </a:r>
            <a:r>
              <a:rPr lang="en-US" b="0" dirty="0" smtClean="0"/>
              <a:t>("</a:t>
            </a:r>
            <a:r>
              <a:rPr lang="en-US" b="0" dirty="0" err="1" smtClean="0"/>
              <a:t>apluscom</a:t>
            </a:r>
            <a:r>
              <a:rPr lang="en-US" b="0" dirty="0" smtClean="0"/>
              <a:t>\</a:t>
            </a:r>
            <a:r>
              <a:rPr lang="en-US" b="0" dirty="0" err="1" smtClean="0"/>
              <a:t>tpsci</a:t>
            </a:r>
            <a:r>
              <a:rPr lang="en-US" sz="3200" b="0" dirty="0"/>
              <a:t>"</a:t>
            </a:r>
            <a:r>
              <a:rPr lang="en-US" b="0" dirty="0"/>
              <a:t>);</a:t>
            </a:r>
          </a:p>
        </p:txBody>
      </p:sp>
      <p:sp>
        <p:nvSpPr>
          <p:cNvPr id="29701" name="WordArt 4" descr="Narrow vertical"/>
          <p:cNvSpPr>
            <a:spLocks noChangeArrowheads="1" noChangeShapeType="1" noTextEdit="1"/>
          </p:cNvSpPr>
          <p:nvPr/>
        </p:nvSpPr>
        <p:spPr bwMode="auto">
          <a:xfrm>
            <a:off x="533400" y="1600200"/>
            <a:ext cx="2362200" cy="19050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n-US" kern="1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Escape</a:t>
            </a:r>
          </a:p>
          <a:p>
            <a:pPr algn="ctr"/>
            <a:r>
              <a:rPr lang="en-US" kern="1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Sequences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295400" y="5029200"/>
            <a:ext cx="5562600" cy="113877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b="0" dirty="0" err="1" smtClean="0"/>
              <a:t>apluscom</a:t>
            </a:r>
            <a:r>
              <a:rPr lang="en-US" b="0" dirty="0" smtClean="0"/>
              <a:t>         </a:t>
            </a:r>
            <a:r>
              <a:rPr lang="en-US" b="0" dirty="0" err="1"/>
              <a:t>psci</a:t>
            </a:r>
            <a:endParaRPr lang="en-US" b="0" dirty="0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505200" y="1752600"/>
            <a:ext cx="5099050" cy="20542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\'</a:t>
            </a:r>
            <a:r>
              <a:rPr lang="en-US" sz="3200" dirty="0">
                <a:solidFill>
                  <a:schemeClr val="accent2"/>
                </a:solidFill>
              </a:rPr>
              <a:t>		</a:t>
            </a:r>
            <a:r>
              <a:rPr lang="en-US" sz="3200" dirty="0" smtClean="0">
                <a:solidFill>
                  <a:schemeClr val="accent2"/>
                </a:solidFill>
              </a:rPr>
              <a:t>single quote</a:t>
            </a:r>
            <a:endParaRPr lang="en-US" sz="3200" dirty="0">
              <a:solidFill>
                <a:schemeClr val="accent2"/>
              </a:solidFill>
            </a:endParaRPr>
          </a:p>
          <a:p>
            <a:r>
              <a:rPr lang="en-US" sz="3200" dirty="0">
                <a:solidFill>
                  <a:schemeClr val="accent2"/>
                </a:solidFill>
              </a:rPr>
              <a:t>\t		tab</a:t>
            </a:r>
          </a:p>
          <a:p>
            <a:r>
              <a:rPr lang="en-US" sz="3200" dirty="0">
                <a:solidFill>
                  <a:schemeClr val="accent2"/>
                </a:solidFill>
              </a:rPr>
              <a:t>\r		carriage return</a:t>
            </a:r>
          </a:p>
          <a:p>
            <a:r>
              <a:rPr lang="en-US" sz="3200" dirty="0">
                <a:solidFill>
                  <a:schemeClr val="accent2"/>
                </a:solidFill>
              </a:rPr>
              <a:t>\b		backspace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Intermediate Java Output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228600" y="4038600"/>
            <a:ext cx="8662821" cy="11387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 dirty="0" err="1"/>
              <a:t>System.out.println</a:t>
            </a:r>
            <a:r>
              <a:rPr lang="en-US" b="0" dirty="0" smtClean="0"/>
              <a:t>("</a:t>
            </a:r>
            <a:r>
              <a:rPr lang="en-US" b="0" dirty="0" err="1" smtClean="0"/>
              <a:t>aplus</a:t>
            </a:r>
            <a:r>
              <a:rPr lang="en-US" b="0" dirty="0" smtClean="0"/>
              <a:t>\\</a:t>
            </a:r>
            <a:r>
              <a:rPr lang="en-US" b="0" dirty="0"/>
              <a:t>'comp\'sci\'/");</a:t>
            </a:r>
          </a:p>
          <a:p>
            <a:endParaRPr lang="en-US" sz="3200" u="sng" dirty="0"/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1295400" y="5029200"/>
            <a:ext cx="4800600" cy="113877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b="0" dirty="0" err="1" smtClean="0"/>
              <a:t>aplus</a:t>
            </a:r>
            <a:r>
              <a:rPr lang="en-US" b="0" dirty="0" smtClean="0"/>
              <a:t>\</a:t>
            </a:r>
            <a:r>
              <a:rPr lang="en-US" b="0" dirty="0"/>
              <a:t>'</a:t>
            </a:r>
            <a:r>
              <a:rPr lang="en-US" b="0" dirty="0" err="1"/>
              <a:t>comp'sci</a:t>
            </a:r>
            <a:r>
              <a:rPr lang="en-US" b="0" dirty="0"/>
              <a:t>'/</a:t>
            </a:r>
          </a:p>
        </p:txBody>
      </p:sp>
      <p:sp>
        <p:nvSpPr>
          <p:cNvPr id="33799" name="WordArt 6" descr="Narrow vertical"/>
          <p:cNvSpPr>
            <a:spLocks noChangeArrowheads="1" noChangeShapeType="1" noTextEdit="1"/>
          </p:cNvSpPr>
          <p:nvPr/>
        </p:nvSpPr>
        <p:spPr bwMode="auto">
          <a:xfrm>
            <a:off x="533400" y="1600200"/>
            <a:ext cx="2362200" cy="19050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n-US" kern="1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Escape</a:t>
            </a:r>
          </a:p>
          <a:p>
            <a:pPr algn="ctr"/>
            <a:r>
              <a:rPr lang="en-US" kern="1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Sequences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Intermediate Java Output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505200" y="1752600"/>
            <a:ext cx="5099050" cy="20542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\'</a:t>
            </a:r>
            <a:r>
              <a:rPr lang="en-US" sz="3200" dirty="0">
                <a:solidFill>
                  <a:schemeClr val="accent2"/>
                </a:solidFill>
              </a:rPr>
              <a:t>		</a:t>
            </a:r>
            <a:r>
              <a:rPr lang="en-US" sz="3200" dirty="0" smtClean="0">
                <a:solidFill>
                  <a:schemeClr val="accent2"/>
                </a:solidFill>
              </a:rPr>
              <a:t>single quote</a:t>
            </a:r>
            <a:endParaRPr lang="en-US" sz="3200" dirty="0">
              <a:solidFill>
                <a:schemeClr val="accent2"/>
              </a:solidFill>
            </a:endParaRPr>
          </a:p>
          <a:p>
            <a:r>
              <a:rPr lang="en-US" sz="3200" dirty="0">
                <a:solidFill>
                  <a:schemeClr val="accent2"/>
                </a:solidFill>
              </a:rPr>
              <a:t>\t		tab</a:t>
            </a:r>
          </a:p>
          <a:p>
            <a:r>
              <a:rPr lang="en-US" sz="3200" dirty="0">
                <a:solidFill>
                  <a:schemeClr val="accent2"/>
                </a:solidFill>
              </a:rPr>
              <a:t>\r		carriage return</a:t>
            </a:r>
          </a:p>
          <a:p>
            <a:r>
              <a:rPr lang="en-US" sz="3200" dirty="0">
                <a:solidFill>
                  <a:schemeClr val="accent2"/>
                </a:solidFill>
              </a:rPr>
              <a:t>\b		backspace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escape2.java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5215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219200" y="2057400"/>
            <a:ext cx="6248400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endParaRPr lang="en-US" sz="2000" b="0" dirty="0">
              <a:solidFill>
                <a:srgbClr val="000066"/>
              </a:solidFill>
            </a:endParaRPr>
          </a:p>
          <a:p>
            <a:pPr eaLnBrk="0" hangingPunct="0"/>
            <a:endParaRPr lang="en-US" sz="2000" b="0" dirty="0">
              <a:solidFill>
                <a:srgbClr val="000066"/>
              </a:solidFill>
            </a:endParaRP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246187" y="2045970"/>
            <a:ext cx="7376956" cy="353943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0" dirty="0" smtClean="0">
                <a:solidFill>
                  <a:srgbClr val="000066"/>
                </a:solidFill>
              </a:rPr>
              <a:t>Java is a very popular language used</a:t>
            </a:r>
          </a:p>
          <a:p>
            <a:pPr eaLnBrk="0" hangingPunct="0"/>
            <a:r>
              <a:rPr lang="en-US" sz="3200" b="0" dirty="0">
                <a:solidFill>
                  <a:srgbClr val="000066"/>
                </a:solidFill>
              </a:rPr>
              <a:t>a</a:t>
            </a:r>
            <a:r>
              <a:rPr lang="en-US" sz="3200" b="0" dirty="0" smtClean="0">
                <a:solidFill>
                  <a:srgbClr val="000066"/>
                </a:solidFill>
              </a:rPr>
              <a:t>ll over the planet.  Java runs on lots</a:t>
            </a:r>
          </a:p>
          <a:p>
            <a:pPr eaLnBrk="0" hangingPunct="0"/>
            <a:r>
              <a:rPr lang="en-US" sz="3200" b="0" dirty="0" smtClean="0">
                <a:solidFill>
                  <a:srgbClr val="000066"/>
                </a:solidFill>
              </a:rPr>
              <a:t>of devices and there are numerous jobs</a:t>
            </a:r>
          </a:p>
          <a:p>
            <a:pPr eaLnBrk="0" hangingPunct="0"/>
            <a:r>
              <a:rPr lang="en-US" sz="3200" b="0" dirty="0" smtClean="0">
                <a:solidFill>
                  <a:srgbClr val="000066"/>
                </a:solidFill>
              </a:rPr>
              <a:t>in the software world if you can</a:t>
            </a:r>
            <a:br>
              <a:rPr lang="en-US" sz="3200" b="0" dirty="0" smtClean="0">
                <a:solidFill>
                  <a:srgbClr val="000066"/>
                </a:solidFill>
              </a:rPr>
            </a:br>
            <a:r>
              <a:rPr lang="en-US" sz="3200" b="0" dirty="0" smtClean="0">
                <a:solidFill>
                  <a:srgbClr val="000066"/>
                </a:solidFill>
              </a:rPr>
              <a:t>write Java code.  Per indeed.com, there</a:t>
            </a:r>
          </a:p>
          <a:p>
            <a:pPr eaLnBrk="0" hangingPunct="0"/>
            <a:r>
              <a:rPr lang="en-US" sz="3200" b="0" dirty="0" smtClean="0">
                <a:solidFill>
                  <a:srgbClr val="000066"/>
                </a:solidFill>
              </a:rPr>
              <a:t>were over 65,000 Java job postings in </a:t>
            </a:r>
          </a:p>
          <a:p>
            <a:pPr eaLnBrk="0" hangingPunct="0"/>
            <a:r>
              <a:rPr lang="en-US" sz="3200" b="0" dirty="0" smtClean="0">
                <a:solidFill>
                  <a:srgbClr val="000066"/>
                </a:solidFill>
              </a:rPr>
              <a:t>2019.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Why Java?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1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7571303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 dirty="0" err="1"/>
              <a:t>System.out.println</a:t>
            </a:r>
            <a:r>
              <a:rPr lang="en-US" b="0" dirty="0"/>
              <a:t>( 7 + 8 + 9 );	</a:t>
            </a:r>
          </a:p>
          <a:p>
            <a:pPr eaLnBrk="0" hangingPunct="0"/>
            <a:endParaRPr lang="en-US" b="0" dirty="0"/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762000" y="3200400"/>
            <a:ext cx="32004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sz="3200" b="0" dirty="0" smtClean="0"/>
              <a:t>24</a:t>
            </a:r>
            <a:endParaRPr lang="en-US" sz="3200" b="0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Advanced Java Output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191000"/>
            <a:ext cx="3038475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60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7851701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 dirty="0" err="1"/>
              <a:t>System.out.println</a:t>
            </a:r>
            <a:r>
              <a:rPr lang="en-US" b="0" dirty="0"/>
              <a:t>( 7 + " " + 8 + 9 );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762000" y="3200400"/>
            <a:ext cx="32004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 smtClean="0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sz="3200" b="0" dirty="0" smtClean="0"/>
              <a:t>7 89</a:t>
            </a:r>
            <a:endParaRPr lang="en-US" sz="3200" b="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191000"/>
            <a:ext cx="3038475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Advanced Java Output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0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7851701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 dirty="0" err="1"/>
              <a:t>System.out.println</a:t>
            </a:r>
            <a:r>
              <a:rPr lang="en-US" b="0" dirty="0"/>
              <a:t>( 7 + 8 + " " + 9 </a:t>
            </a:r>
            <a:r>
              <a:rPr lang="en-US" b="0" dirty="0" smtClean="0"/>
              <a:t>);</a:t>
            </a:r>
            <a:endParaRPr lang="en-US" b="0" dirty="0"/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762000" y="3200400"/>
            <a:ext cx="32004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sz="3200" b="0" dirty="0" smtClean="0"/>
              <a:t>15 9</a:t>
            </a:r>
            <a:endParaRPr lang="en-US" sz="3200" b="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191000"/>
            <a:ext cx="3038475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Advanced Java Output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0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stringout.java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16666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143000" y="2362200"/>
            <a:ext cx="6705600" cy="1079500"/>
          </a:xfrm>
          <a:prstGeom prst="rect">
            <a:avLst/>
          </a:prstGeom>
          <a:noFill/>
          <a:ln w="12700">
            <a:solidFill>
              <a:srgbClr val="00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9900"/>
                </a:solidFill>
              </a:rPr>
              <a:t>//		single-line comments</a:t>
            </a:r>
          </a:p>
          <a:p>
            <a:r>
              <a:rPr lang="en-US" sz="3200">
                <a:solidFill>
                  <a:srgbClr val="009900"/>
                </a:solidFill>
              </a:rPr>
              <a:t>/*   */	block comments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990600" y="4038600"/>
            <a:ext cx="7326313" cy="1677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 dirty="0">
                <a:solidFill>
                  <a:srgbClr val="009900"/>
                </a:solidFill>
              </a:rPr>
              <a:t>//this line prints stuff on the screen</a:t>
            </a:r>
          </a:p>
          <a:p>
            <a:pPr eaLnBrk="0" hangingPunct="0"/>
            <a:r>
              <a:rPr lang="en-US" b="0" dirty="0" err="1"/>
              <a:t>System.out.println</a:t>
            </a:r>
            <a:r>
              <a:rPr lang="en-US" b="0" dirty="0" smtClean="0"/>
              <a:t>("</a:t>
            </a:r>
            <a:r>
              <a:rPr lang="en-US" b="0" dirty="0" err="1" smtClean="0"/>
              <a:t>aplus</a:t>
            </a:r>
            <a:r>
              <a:rPr lang="en-US" b="0" dirty="0" smtClean="0"/>
              <a:t> </a:t>
            </a:r>
            <a:r>
              <a:rPr lang="en-US" b="0" dirty="0" err="1" smtClean="0"/>
              <a:t>cs</a:t>
            </a:r>
            <a:r>
              <a:rPr lang="en-US" b="0" dirty="0" smtClean="0"/>
              <a:t>");</a:t>
            </a:r>
            <a:endParaRPr lang="en-US" b="0" dirty="0"/>
          </a:p>
          <a:p>
            <a:endParaRPr lang="en-US" sz="3200" u="sng" dirty="0"/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Basic Java Comments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1116957" y="1905000"/>
            <a:ext cx="6705600" cy="1079500"/>
          </a:xfrm>
          <a:prstGeom prst="rect">
            <a:avLst/>
          </a:prstGeom>
          <a:noFill/>
          <a:ln w="12700">
            <a:solidFill>
              <a:srgbClr val="00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009900"/>
                </a:solidFill>
              </a:rPr>
              <a:t>//		single-line comments</a:t>
            </a:r>
          </a:p>
          <a:p>
            <a:r>
              <a:rPr lang="en-US" sz="3200" dirty="0">
                <a:solidFill>
                  <a:srgbClr val="009900"/>
                </a:solidFill>
              </a:rPr>
              <a:t>/*   */	block comments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965522" y="3505200"/>
            <a:ext cx="7405688" cy="2289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0" dirty="0">
                <a:solidFill>
                  <a:srgbClr val="009900"/>
                </a:solidFill>
              </a:rPr>
              <a:t>/*</a:t>
            </a:r>
          </a:p>
          <a:p>
            <a:pPr eaLnBrk="0" hangingPunct="0"/>
            <a:r>
              <a:rPr lang="en-US" b="0" dirty="0">
                <a:solidFill>
                  <a:srgbClr val="009900"/>
                </a:solidFill>
              </a:rPr>
              <a:t>   this line prints stuff on the screen</a:t>
            </a:r>
          </a:p>
          <a:p>
            <a:pPr eaLnBrk="0" hangingPunct="0"/>
            <a:r>
              <a:rPr lang="en-US" b="0" dirty="0">
                <a:solidFill>
                  <a:srgbClr val="009900"/>
                </a:solidFill>
              </a:rPr>
              <a:t>*/</a:t>
            </a:r>
          </a:p>
          <a:p>
            <a:pPr eaLnBrk="0" hangingPunct="0"/>
            <a:r>
              <a:rPr lang="en-US" b="0" dirty="0" err="1"/>
              <a:t>System.out.println</a:t>
            </a:r>
            <a:r>
              <a:rPr lang="en-US" b="0" dirty="0" smtClean="0"/>
              <a:t>("</a:t>
            </a:r>
            <a:r>
              <a:rPr lang="en-US" b="0" dirty="0" err="1" smtClean="0"/>
              <a:t>aplus</a:t>
            </a:r>
            <a:r>
              <a:rPr lang="en-US" b="0" dirty="0" smtClean="0"/>
              <a:t> </a:t>
            </a:r>
            <a:r>
              <a:rPr lang="en-US" b="0" dirty="0" err="1" smtClean="0"/>
              <a:t>cs</a:t>
            </a:r>
            <a:r>
              <a:rPr lang="en-US" b="0" dirty="0" smtClean="0"/>
              <a:t>");</a:t>
            </a:r>
            <a:endParaRPr lang="en-US" sz="3200" u="sng" dirty="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Basic Java Comments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17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comments.java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4664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990600" y="1676400"/>
            <a:ext cx="6934200" cy="1570038"/>
          </a:xfrm>
          <a:prstGeom prst="rect">
            <a:avLst/>
          </a:prstGeom>
          <a:noFill/>
          <a:ln w="12700">
            <a:solidFill>
              <a:srgbClr val="00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9900"/>
                </a:solidFill>
              </a:rPr>
              <a:t>Syntax errors occur when you type something in wrong, causing the code to not compile.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990600" y="3581400"/>
            <a:ext cx="6586538" cy="2554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0" dirty="0">
                <a:solidFill>
                  <a:srgbClr val="009900"/>
                </a:solidFill>
              </a:rPr>
              <a:t>//missing semicolon - ; expected</a:t>
            </a:r>
          </a:p>
          <a:p>
            <a:pPr eaLnBrk="0" hangingPunct="0"/>
            <a:r>
              <a:rPr lang="en-US" sz="3200" b="0" dirty="0" err="1"/>
              <a:t>System.out.println</a:t>
            </a:r>
            <a:r>
              <a:rPr lang="en-US" sz="3200" b="0" dirty="0" smtClean="0"/>
              <a:t>("</a:t>
            </a:r>
            <a:r>
              <a:rPr lang="en-US" sz="3200" b="0" dirty="0" err="1" smtClean="0"/>
              <a:t>aplus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cs</a:t>
            </a:r>
            <a:r>
              <a:rPr lang="en-US" sz="3200" b="0" dirty="0" smtClean="0"/>
              <a:t>")</a:t>
            </a:r>
            <a:endParaRPr lang="en-US" sz="3200" b="0" dirty="0"/>
          </a:p>
          <a:p>
            <a:endParaRPr lang="en-US" sz="3200" u="sng" dirty="0"/>
          </a:p>
          <a:p>
            <a:pPr eaLnBrk="0" hangingPunct="0"/>
            <a:r>
              <a:rPr lang="en-US" sz="3200" b="0" dirty="0">
                <a:solidFill>
                  <a:srgbClr val="009900"/>
                </a:solidFill>
              </a:rPr>
              <a:t>//case problem – should be System</a:t>
            </a:r>
          </a:p>
          <a:p>
            <a:pPr eaLnBrk="0" hangingPunct="0"/>
            <a:r>
              <a:rPr lang="en-US" sz="3200" b="0" dirty="0" err="1"/>
              <a:t>system.out.println</a:t>
            </a:r>
            <a:r>
              <a:rPr lang="en-US" sz="3200" b="0" dirty="0" smtClean="0"/>
              <a:t>("</a:t>
            </a:r>
            <a:r>
              <a:rPr lang="en-US" sz="3200" b="0" dirty="0" err="1" smtClean="0"/>
              <a:t>aplus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cs</a:t>
            </a:r>
            <a:r>
              <a:rPr lang="en-US" sz="3200" b="0" dirty="0" smtClean="0"/>
              <a:t>")</a:t>
            </a:r>
            <a:endParaRPr lang="en-US" sz="3200" u="sng" dirty="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Programming Errors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990600" y="1676400"/>
            <a:ext cx="6934200" cy="1570038"/>
          </a:xfrm>
          <a:prstGeom prst="rect">
            <a:avLst/>
          </a:prstGeom>
          <a:noFill/>
          <a:ln w="12700">
            <a:solidFill>
              <a:srgbClr val="00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9900"/>
                </a:solidFill>
              </a:rPr>
              <a:t>Runtime errors occur when something goes wrong while the program is running.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990600" y="3581400"/>
            <a:ext cx="7256463" cy="1570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0">
                <a:solidFill>
                  <a:srgbClr val="009900"/>
                </a:solidFill>
              </a:rPr>
              <a:t>//an out of bounds exception is thrown</a:t>
            </a:r>
          </a:p>
          <a:p>
            <a:pPr eaLnBrk="0" hangingPunct="0"/>
            <a:r>
              <a:rPr lang="en-US" sz="3200" b="0"/>
              <a:t>String s = "runtime_error";</a:t>
            </a:r>
          </a:p>
          <a:p>
            <a:pPr eaLnBrk="0" hangingPunct="0"/>
            <a:r>
              <a:rPr lang="en-US" sz="3200" b="0"/>
              <a:t>System.out.println( s.charAt(15) );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Programming Errors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errors.java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219200" y="2057400"/>
            <a:ext cx="6248400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endParaRPr lang="en-US" sz="2000" b="0" dirty="0">
              <a:solidFill>
                <a:srgbClr val="000066"/>
              </a:solidFill>
            </a:endParaRPr>
          </a:p>
          <a:p>
            <a:pPr eaLnBrk="0" hangingPunct="0"/>
            <a:endParaRPr lang="en-US" sz="2000" b="0" dirty="0">
              <a:solidFill>
                <a:srgbClr val="000066"/>
              </a:solidFill>
            </a:endParaRP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246187" y="2045970"/>
            <a:ext cx="6806672" cy="2062103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0" dirty="0" smtClean="0">
                <a:solidFill>
                  <a:srgbClr val="000066"/>
                </a:solidFill>
              </a:rPr>
              <a:t>Why not?  Learning to program is </a:t>
            </a:r>
          </a:p>
          <a:p>
            <a:pPr eaLnBrk="0" hangingPunct="0"/>
            <a:r>
              <a:rPr lang="en-US" sz="3200" b="0" dirty="0">
                <a:solidFill>
                  <a:srgbClr val="000066"/>
                </a:solidFill>
              </a:rPr>
              <a:t>v</a:t>
            </a:r>
            <a:r>
              <a:rPr lang="en-US" sz="3200" b="0" dirty="0" smtClean="0">
                <a:solidFill>
                  <a:srgbClr val="000066"/>
                </a:solidFill>
              </a:rPr>
              <a:t>ery important as everything we use</a:t>
            </a:r>
          </a:p>
          <a:p>
            <a:pPr eaLnBrk="0" hangingPunct="0"/>
            <a:r>
              <a:rPr lang="en-US" sz="3200" b="0" dirty="0">
                <a:solidFill>
                  <a:srgbClr val="000066"/>
                </a:solidFill>
              </a:rPr>
              <a:t>h</a:t>
            </a:r>
            <a:r>
              <a:rPr lang="en-US" sz="3200" b="0" dirty="0" smtClean="0">
                <a:solidFill>
                  <a:srgbClr val="000066"/>
                </a:solidFill>
              </a:rPr>
              <a:t>as some code running on it </a:t>
            </a:r>
            <a:br>
              <a:rPr lang="en-US" sz="3200" b="0" dirty="0" smtClean="0">
                <a:solidFill>
                  <a:srgbClr val="000066"/>
                </a:solidFill>
              </a:rPr>
            </a:br>
            <a:r>
              <a:rPr lang="en-US" sz="3200" b="0" dirty="0" smtClean="0">
                <a:solidFill>
                  <a:srgbClr val="000066"/>
                </a:solidFill>
              </a:rPr>
              <a:t>somewhere.  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Why Program?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Basic Java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219200" y="2057400"/>
            <a:ext cx="6248400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endParaRPr lang="en-US" sz="2000" b="0" dirty="0">
              <a:solidFill>
                <a:srgbClr val="000066"/>
              </a:solidFill>
            </a:endParaRPr>
          </a:p>
          <a:p>
            <a:pPr eaLnBrk="0" hangingPunct="0"/>
            <a:endParaRPr lang="en-US" sz="2000" b="0" dirty="0">
              <a:solidFill>
                <a:srgbClr val="000066"/>
              </a:solidFill>
            </a:endParaRP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246187" y="2045970"/>
            <a:ext cx="6122189" cy="255454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0" dirty="0" smtClean="0">
                <a:solidFill>
                  <a:srgbClr val="000066"/>
                </a:solidFill>
              </a:rPr>
              <a:t>Why not? Learning to code will</a:t>
            </a:r>
          </a:p>
          <a:p>
            <a:pPr eaLnBrk="0" hangingPunct="0"/>
            <a:r>
              <a:rPr lang="en-US" sz="3200" b="0" dirty="0">
                <a:solidFill>
                  <a:srgbClr val="000066"/>
                </a:solidFill>
              </a:rPr>
              <a:t>h</a:t>
            </a:r>
            <a:r>
              <a:rPr lang="en-US" sz="3200" b="0" dirty="0" smtClean="0">
                <a:solidFill>
                  <a:srgbClr val="000066"/>
                </a:solidFill>
              </a:rPr>
              <a:t>elp us understand how to get </a:t>
            </a:r>
            <a:br>
              <a:rPr lang="en-US" sz="3200" b="0" dirty="0" smtClean="0">
                <a:solidFill>
                  <a:srgbClr val="000066"/>
                </a:solidFill>
              </a:rPr>
            </a:br>
            <a:r>
              <a:rPr lang="en-US" sz="3200" b="0" dirty="0" smtClean="0">
                <a:solidFill>
                  <a:srgbClr val="000066"/>
                </a:solidFill>
              </a:rPr>
              <a:t>our devices to do what we need </a:t>
            </a:r>
            <a:br>
              <a:rPr lang="en-US" sz="3200" b="0" dirty="0" smtClean="0">
                <a:solidFill>
                  <a:srgbClr val="000066"/>
                </a:solidFill>
              </a:rPr>
            </a:br>
            <a:r>
              <a:rPr lang="en-US" sz="3200" b="0" dirty="0" smtClean="0">
                <a:solidFill>
                  <a:srgbClr val="000066"/>
                </a:solidFill>
              </a:rPr>
              <a:t>them to do.  Programming is</a:t>
            </a:r>
          </a:p>
          <a:p>
            <a:pPr eaLnBrk="0" hangingPunct="0"/>
            <a:r>
              <a:rPr lang="en-US" sz="3200" b="0" dirty="0">
                <a:solidFill>
                  <a:srgbClr val="000066"/>
                </a:solidFill>
              </a:rPr>
              <a:t>f</a:t>
            </a:r>
            <a:r>
              <a:rPr lang="en-US" sz="3200" b="0" dirty="0" smtClean="0">
                <a:solidFill>
                  <a:srgbClr val="000066"/>
                </a:solidFill>
              </a:rPr>
              <a:t>undamental in all fields.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Why Program?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0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219200" y="2057400"/>
            <a:ext cx="62484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3200">
                <a:solidFill>
                  <a:srgbClr val="FF0000"/>
                </a:solidFill>
              </a:rPr>
              <a:t>public class AplusCompSci</a:t>
            </a:r>
          </a:p>
          <a:p>
            <a:pPr eaLnBrk="0" hangingPunct="0"/>
            <a:r>
              <a:rPr lang="en-US" sz="3200" b="0">
                <a:solidFill>
                  <a:srgbClr val="000066"/>
                </a:solidFill>
              </a:rPr>
              <a:t>{</a:t>
            </a:r>
          </a:p>
          <a:p>
            <a:pPr eaLnBrk="0" hangingPunct="0"/>
            <a:endParaRPr lang="en-US" sz="3200" b="0">
              <a:solidFill>
                <a:srgbClr val="000066"/>
              </a:solidFill>
            </a:endParaRPr>
          </a:p>
          <a:p>
            <a:pPr eaLnBrk="0" hangingPunct="0"/>
            <a:endParaRPr lang="en-US" sz="3200" b="0">
              <a:solidFill>
                <a:srgbClr val="000066"/>
              </a:solidFill>
            </a:endParaRPr>
          </a:p>
          <a:p>
            <a:pPr eaLnBrk="0" hangingPunct="0"/>
            <a:r>
              <a:rPr lang="en-US" sz="3200" b="0">
                <a:solidFill>
                  <a:srgbClr val="000066"/>
                </a:solidFill>
              </a:rPr>
              <a:t>}</a:t>
            </a:r>
            <a:endParaRPr lang="en-US" sz="2000" b="0">
              <a:solidFill>
                <a:srgbClr val="000066"/>
              </a:solidFill>
            </a:endParaRPr>
          </a:p>
          <a:p>
            <a:pPr eaLnBrk="0" hangingPunct="0"/>
            <a:endParaRPr lang="en-US" sz="2000" b="0">
              <a:solidFill>
                <a:srgbClr val="000066"/>
              </a:solidFill>
            </a:endParaRPr>
          </a:p>
          <a:p>
            <a:pPr eaLnBrk="0" hangingPunct="0"/>
            <a:endParaRPr lang="en-US" sz="2000" b="0">
              <a:solidFill>
                <a:srgbClr val="000066"/>
              </a:solidFill>
            </a:endParaRP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371600" y="5029200"/>
            <a:ext cx="6651625" cy="592138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0" smtClean="0">
                <a:solidFill>
                  <a:srgbClr val="000066"/>
                </a:solidFill>
              </a:rPr>
              <a:t>All Java programs start with a class.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 Simple Class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381000" y="1524000"/>
            <a:ext cx="83058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3200">
                <a:solidFill>
                  <a:srgbClr val="FF0000"/>
                </a:solidFill>
              </a:rPr>
              <a:t>public class AplusCompSci</a:t>
            </a:r>
          </a:p>
          <a:p>
            <a:pPr eaLnBrk="0" hangingPunct="0"/>
            <a:r>
              <a:rPr lang="en-US" sz="3200" b="0">
                <a:solidFill>
                  <a:srgbClr val="000066"/>
                </a:solidFill>
              </a:rPr>
              <a:t>{</a:t>
            </a:r>
          </a:p>
          <a:p>
            <a:pPr eaLnBrk="0" hangingPunct="0"/>
            <a:r>
              <a:rPr lang="en-US" sz="3200" b="0">
                <a:solidFill>
                  <a:srgbClr val="000066"/>
                </a:solidFill>
              </a:rPr>
              <a:t>   </a:t>
            </a:r>
            <a:r>
              <a:rPr lang="en-US" sz="3200">
                <a:solidFill>
                  <a:srgbClr val="FF0000"/>
                </a:solidFill>
              </a:rPr>
              <a:t>public static void main</a:t>
            </a:r>
            <a:r>
              <a:rPr lang="en-US" sz="3200" b="0">
                <a:solidFill>
                  <a:srgbClr val="000066"/>
                </a:solidFill>
              </a:rPr>
              <a:t>(String[] args) </a:t>
            </a:r>
          </a:p>
          <a:p>
            <a:pPr eaLnBrk="0" hangingPunct="0"/>
            <a:r>
              <a:rPr lang="en-US" sz="3200" b="0">
                <a:solidFill>
                  <a:srgbClr val="000066"/>
                </a:solidFill>
              </a:rPr>
              <a:t>   {</a:t>
            </a:r>
          </a:p>
          <a:p>
            <a:pPr eaLnBrk="0" hangingPunct="0"/>
            <a:r>
              <a:rPr lang="en-US" sz="3200" b="0">
                <a:solidFill>
                  <a:srgbClr val="000066"/>
                </a:solidFill>
              </a:rPr>
              <a:t>      System.out.println("Aplus Comp Sci!");</a:t>
            </a:r>
          </a:p>
          <a:p>
            <a:pPr eaLnBrk="0" hangingPunct="0"/>
            <a:r>
              <a:rPr lang="en-US" sz="3200" b="0">
                <a:solidFill>
                  <a:srgbClr val="000066"/>
                </a:solidFill>
              </a:rPr>
              <a:t>   }</a:t>
            </a:r>
          </a:p>
          <a:p>
            <a:pPr eaLnBrk="0" hangingPunct="0"/>
            <a:r>
              <a:rPr lang="en-US" sz="3200" b="0">
                <a:solidFill>
                  <a:srgbClr val="000066"/>
                </a:solidFill>
              </a:rPr>
              <a:t>}</a:t>
            </a:r>
            <a:endParaRPr lang="en-US" sz="2000" b="0">
              <a:solidFill>
                <a:srgbClr val="000066"/>
              </a:solidFill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410200" y="4876800"/>
            <a:ext cx="32004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sz="3200" b="0"/>
              <a:t>Aplus Comp Sci!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 Simple Class + main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533400" y="1371600"/>
            <a:ext cx="79248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3200" b="0">
                <a:solidFill>
                  <a:srgbClr val="000066"/>
                </a:solidFill>
              </a:rPr>
              <a:t>public class AplusCompSci</a:t>
            </a:r>
          </a:p>
          <a:p>
            <a:r>
              <a:rPr lang="en-US" sz="3200">
                <a:solidFill>
                  <a:srgbClr val="FF0000"/>
                </a:solidFill>
              </a:rPr>
              <a:t>{  </a:t>
            </a:r>
            <a:r>
              <a:rPr lang="en-US" sz="2000">
                <a:solidFill>
                  <a:srgbClr val="006600"/>
                </a:solidFill>
              </a:rPr>
              <a:t>//open brace</a:t>
            </a:r>
            <a:endParaRPr lang="en-US" sz="2000" b="0">
              <a:solidFill>
                <a:srgbClr val="006600"/>
              </a:solidFill>
            </a:endParaRPr>
          </a:p>
          <a:p>
            <a:r>
              <a:rPr lang="en-US" sz="3200" b="0">
                <a:solidFill>
                  <a:srgbClr val="000066"/>
                </a:solidFill>
              </a:rPr>
              <a:t>   public static void main(String[] args)    </a:t>
            </a:r>
          </a:p>
          <a:p>
            <a:r>
              <a:rPr lang="en-US" sz="3200" b="0">
                <a:solidFill>
                  <a:srgbClr val="000066"/>
                </a:solidFill>
              </a:rPr>
              <a:t>   </a:t>
            </a:r>
            <a:r>
              <a:rPr lang="en-US" sz="3200">
                <a:solidFill>
                  <a:srgbClr val="FF0000"/>
                </a:solidFill>
              </a:rPr>
              <a:t>{</a:t>
            </a:r>
            <a:endParaRPr lang="en-US" sz="3200" b="0">
              <a:solidFill>
                <a:srgbClr val="000066"/>
              </a:solidFill>
            </a:endParaRPr>
          </a:p>
          <a:p>
            <a:r>
              <a:rPr lang="en-US" sz="3200" b="0">
                <a:solidFill>
                  <a:srgbClr val="000066"/>
                </a:solidFill>
              </a:rPr>
              <a:t>      System.out.println("Aplus Comp Sci!");</a:t>
            </a:r>
          </a:p>
          <a:p>
            <a:r>
              <a:rPr lang="en-US" sz="3200"/>
              <a:t>   </a:t>
            </a:r>
            <a:r>
              <a:rPr lang="en-US" sz="3200">
                <a:solidFill>
                  <a:srgbClr val="FF0000"/>
                </a:solidFill>
              </a:rPr>
              <a:t>}</a:t>
            </a:r>
            <a:endParaRPr lang="en-US" sz="3200">
              <a:solidFill>
                <a:srgbClr val="000066"/>
              </a:solidFill>
            </a:endParaRPr>
          </a:p>
          <a:p>
            <a:r>
              <a:rPr lang="en-US" sz="3200">
                <a:solidFill>
                  <a:srgbClr val="FF0000"/>
                </a:solidFill>
              </a:rPr>
              <a:t>}  </a:t>
            </a:r>
            <a:r>
              <a:rPr lang="en-US" sz="2000">
                <a:solidFill>
                  <a:srgbClr val="006600"/>
                </a:solidFill>
              </a:rPr>
              <a:t>//close brace</a:t>
            </a:r>
            <a:endParaRPr lang="en-US" sz="200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762000" y="5181600"/>
            <a:ext cx="7691438" cy="9588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66"/>
                </a:solidFill>
              </a:rPr>
              <a:t>Braces – You </a:t>
            </a:r>
            <a:r>
              <a:rPr lang="en-US" sz="2800" dirty="0" err="1">
                <a:solidFill>
                  <a:srgbClr val="000066"/>
                </a:solidFill>
              </a:rPr>
              <a:t>gotta</a:t>
            </a:r>
            <a:r>
              <a:rPr lang="en-US" sz="2800" dirty="0">
                <a:solidFill>
                  <a:srgbClr val="000066"/>
                </a:solidFill>
              </a:rPr>
              <a:t> have </a:t>
            </a:r>
            <a:r>
              <a:rPr lang="en-US" sz="2800" dirty="0" smtClean="0">
                <a:solidFill>
                  <a:srgbClr val="000066"/>
                </a:solidFill>
              </a:rPr>
              <a:t>'</a:t>
            </a:r>
            <a:r>
              <a:rPr lang="en-US" sz="2800" dirty="0" err="1" smtClean="0">
                <a:solidFill>
                  <a:srgbClr val="000066"/>
                </a:solidFill>
              </a:rPr>
              <a:t>em</a:t>
            </a:r>
            <a:r>
              <a:rPr lang="en-US" sz="2800" dirty="0">
                <a:solidFill>
                  <a:srgbClr val="000066"/>
                </a:solidFill>
              </a:rPr>
              <a:t>!   Every class</a:t>
            </a:r>
          </a:p>
          <a:p>
            <a:pPr eaLnBrk="0" hangingPunct="0"/>
            <a:r>
              <a:rPr lang="en-US" sz="2800" dirty="0">
                <a:solidFill>
                  <a:srgbClr val="000066"/>
                </a:solidFill>
              </a:rPr>
              <a:t>and every method must have a </a:t>
            </a:r>
            <a:r>
              <a:rPr lang="en-US" sz="2800" dirty="0">
                <a:solidFill>
                  <a:srgbClr val="FF0000"/>
                </a:solidFill>
              </a:rPr>
              <a:t>{ </a:t>
            </a:r>
            <a:r>
              <a:rPr lang="en-US" sz="2800" dirty="0">
                <a:solidFill>
                  <a:srgbClr val="000066"/>
                </a:solidFill>
              </a:rPr>
              <a:t>and a</a:t>
            </a:r>
            <a:r>
              <a:rPr lang="en-US" sz="2800" dirty="0">
                <a:solidFill>
                  <a:srgbClr val="FF0000"/>
                </a:solidFill>
              </a:rPr>
              <a:t> } </a:t>
            </a:r>
            <a:r>
              <a:rPr lang="en-US" sz="2800" dirty="0">
                <a:solidFill>
                  <a:srgbClr val="000066"/>
                </a:solidFill>
              </a:rPr>
              <a:t>.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Syntax Rules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533400" y="1524000"/>
            <a:ext cx="8001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3200" b="0">
                <a:solidFill>
                  <a:srgbClr val="000066"/>
                </a:solidFill>
              </a:rPr>
              <a:t>public class AplusCompSci</a:t>
            </a:r>
          </a:p>
          <a:p>
            <a:r>
              <a:rPr lang="en-US" sz="3200">
                <a:solidFill>
                  <a:srgbClr val="000066"/>
                </a:solidFill>
              </a:rPr>
              <a:t>{</a:t>
            </a:r>
            <a:endParaRPr lang="en-US" sz="3200" b="0">
              <a:solidFill>
                <a:srgbClr val="000066"/>
              </a:solidFill>
            </a:endParaRPr>
          </a:p>
          <a:p>
            <a:r>
              <a:rPr lang="en-US" sz="3200" b="0">
                <a:solidFill>
                  <a:srgbClr val="000066"/>
                </a:solidFill>
              </a:rPr>
              <a:t>   public static void main(String[] args)    </a:t>
            </a:r>
          </a:p>
          <a:p>
            <a:r>
              <a:rPr lang="en-US" sz="3200" b="0">
                <a:solidFill>
                  <a:srgbClr val="000066"/>
                </a:solidFill>
              </a:rPr>
              <a:t>   </a:t>
            </a:r>
            <a:r>
              <a:rPr lang="en-US" sz="3200">
                <a:solidFill>
                  <a:srgbClr val="000066"/>
                </a:solidFill>
              </a:rPr>
              <a:t>{</a:t>
            </a:r>
            <a:endParaRPr lang="en-US" sz="3200" b="0">
              <a:solidFill>
                <a:srgbClr val="000066"/>
              </a:solidFill>
            </a:endParaRPr>
          </a:p>
          <a:p>
            <a:r>
              <a:rPr lang="en-US" sz="3200" b="0">
                <a:solidFill>
                  <a:srgbClr val="000066"/>
                </a:solidFill>
              </a:rPr>
              <a:t>      System.out.println("Aplus Comp Sci!")</a:t>
            </a:r>
            <a:r>
              <a:rPr lang="en-US" sz="3200">
                <a:solidFill>
                  <a:srgbClr val="FF0000"/>
                </a:solidFill>
              </a:rPr>
              <a:t>;</a:t>
            </a:r>
          </a:p>
          <a:p>
            <a:r>
              <a:rPr lang="en-US" sz="3200"/>
              <a:t>   </a:t>
            </a:r>
            <a:r>
              <a:rPr lang="en-US" sz="3200">
                <a:solidFill>
                  <a:srgbClr val="000066"/>
                </a:solidFill>
              </a:rPr>
              <a:t>}</a:t>
            </a:r>
          </a:p>
          <a:p>
            <a:r>
              <a:rPr lang="en-US" sz="3200">
                <a:solidFill>
                  <a:srgbClr val="000066"/>
                </a:solidFill>
              </a:rPr>
              <a:t>}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838200" y="5105400"/>
            <a:ext cx="7696200" cy="9588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66"/>
                </a:solidFill>
              </a:rPr>
              <a:t>You must put a semi-colon at the end of all Java program statements ( </a:t>
            </a:r>
            <a:r>
              <a:rPr lang="en-US" sz="2800" dirty="0">
                <a:solidFill>
                  <a:srgbClr val="FF0000"/>
                </a:solidFill>
              </a:rPr>
              <a:t>;</a:t>
            </a:r>
            <a:r>
              <a:rPr lang="en-US" sz="2800" dirty="0">
                <a:solidFill>
                  <a:srgbClr val="000066"/>
                </a:solidFill>
              </a:rPr>
              <a:t> ).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Syntax Rules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916</TotalTime>
  <Words>2486</Words>
  <Application>Microsoft Office PowerPoint</Application>
  <PresentationFormat>On-screen Show (4:3)</PresentationFormat>
  <Paragraphs>563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 Black</vt:lpstr>
      <vt:lpstr>Comic Sans MS</vt:lpstr>
      <vt:lpstr>Courier New</vt:lpstr>
      <vt:lpstr>Eraser</vt:lpstr>
      <vt:lpstr>Tahoma</vt:lpstr>
      <vt:lpstr>Times New Roman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and output</dc:title>
  <dc:subject>Syntax Output</dc:subject>
  <dc:creator>A+ Computer Science</dc:creator>
  <cp:keywords>www.apluscompsci.com</cp:keywords>
  <dc:description>Syntax Output_x000d_
©A+ Computer Science_x000d_
www.apluscompsci.com</dc:description>
  <cp:lastModifiedBy>Stacey Armstrong</cp:lastModifiedBy>
  <cp:revision>297</cp:revision>
  <dcterms:created xsi:type="dcterms:W3CDTF">1998-04-17T03:31:10Z</dcterms:created>
  <dcterms:modified xsi:type="dcterms:W3CDTF">2019-08-12T00:14:38Z</dcterms:modified>
  <cp:category>www.apluscompsci.com</cp:category>
</cp:coreProperties>
</file>