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52" r:id="rId2"/>
    <p:sldId id="580" r:id="rId3"/>
    <p:sldId id="258" r:id="rId4"/>
    <p:sldId id="548" r:id="rId5"/>
    <p:sldId id="328" r:id="rId6"/>
    <p:sldId id="332" r:id="rId7"/>
    <p:sldId id="466" r:id="rId8"/>
    <p:sldId id="345" r:id="rId9"/>
    <p:sldId id="326" r:id="rId10"/>
    <p:sldId id="533" r:id="rId11"/>
    <p:sldId id="549" r:id="rId12"/>
    <p:sldId id="584" r:id="rId13"/>
    <p:sldId id="586" r:id="rId14"/>
    <p:sldId id="585" r:id="rId15"/>
    <p:sldId id="411" r:id="rId16"/>
    <p:sldId id="507" r:id="rId17"/>
    <p:sldId id="593" r:id="rId18"/>
    <p:sldId id="594" r:id="rId19"/>
    <p:sldId id="561" r:id="rId20"/>
    <p:sldId id="460" r:id="rId21"/>
    <p:sldId id="474" r:id="rId22"/>
    <p:sldId id="534" r:id="rId23"/>
    <p:sldId id="562" r:id="rId24"/>
    <p:sldId id="461" r:id="rId25"/>
    <p:sldId id="475" r:id="rId26"/>
    <p:sldId id="535" r:id="rId27"/>
    <p:sldId id="587" r:id="rId28"/>
    <p:sldId id="588" r:id="rId29"/>
    <p:sldId id="589" r:id="rId30"/>
    <p:sldId id="550" r:id="rId31"/>
    <p:sldId id="445" r:id="rId32"/>
    <p:sldId id="446" r:id="rId33"/>
    <p:sldId id="568" r:id="rId34"/>
    <p:sldId id="569" r:id="rId35"/>
    <p:sldId id="488" r:id="rId36"/>
    <p:sldId id="462" r:id="rId37"/>
    <p:sldId id="536" r:id="rId38"/>
    <p:sldId id="566" r:id="rId39"/>
    <p:sldId id="590" r:id="rId40"/>
    <p:sldId id="591" r:id="rId41"/>
    <p:sldId id="592" r:id="rId42"/>
    <p:sldId id="545" r:id="rId43"/>
    <p:sldId id="517" r:id="rId44"/>
    <p:sldId id="538" r:id="rId45"/>
    <p:sldId id="546" r:id="rId46"/>
    <p:sldId id="511" r:id="rId47"/>
    <p:sldId id="512" r:id="rId48"/>
    <p:sldId id="513" r:id="rId49"/>
    <p:sldId id="539" r:id="rId50"/>
    <p:sldId id="578" r:id="rId51"/>
    <p:sldId id="579" r:id="rId52"/>
    <p:sldId id="547" r:id="rId53"/>
    <p:sldId id="501" r:id="rId54"/>
    <p:sldId id="502" r:id="rId55"/>
    <p:sldId id="503" r:id="rId56"/>
    <p:sldId id="540" r:id="rId57"/>
    <p:sldId id="505" r:id="rId58"/>
    <p:sldId id="541" r:id="rId59"/>
    <p:sldId id="508" r:id="rId60"/>
    <p:sldId id="542" r:id="rId61"/>
    <p:sldId id="565" r:id="rId62"/>
    <p:sldId id="553" r:id="rId6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CC"/>
    <a:srgbClr val="FF3300"/>
    <a:srgbClr val="6600CC"/>
    <a:srgbClr val="FFFF00"/>
    <a:srgbClr val="A50021"/>
    <a:srgbClr val="CCFFCC"/>
    <a:srgbClr val="00CC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68440" autoAdjust="0"/>
  </p:normalViewPr>
  <p:slideViewPr>
    <p:cSldViewPr>
      <p:cViewPr varScale="1">
        <p:scale>
          <a:sx n="61" d="100"/>
          <a:sy n="61" d="100"/>
        </p:scale>
        <p:origin x="20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1AB9E8E4-799A-4DBF-AE40-006EBD704A2A}" type="datetime1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b="0">
                <a:latin typeface="Courier New" pitchFamily="49" charset="0"/>
              </a:defRPr>
            </a:lvl1pPr>
          </a:lstStyle>
          <a:p>
            <a:pPr>
              <a:defRPr/>
            </a:pPr>
            <a:fld id="{882CE374-B182-4FAD-BD9A-2A7F1F65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r>
              <a:rPr lang="en-US"/>
              <a:t>©A+ Computer Science     www.apluscompsci.com                 </a:t>
            </a:r>
            <a:fld id="{F2FF454C-01F5-481D-917A-16CF4BC26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3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74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7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233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68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58A234D-8560-4A7D-A948-BD47760FDDF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box that stores a specific type of value.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 stores a decimal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value.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double can only store whole</a:t>
            </a:r>
            <a:r>
              <a:rPr lang="en-US" sz="1600" baseline="0" dirty="0" smtClean="0"/>
              <a:t> numbers and decimal values.</a:t>
            </a:r>
            <a:endParaRPr lang="en-US" sz="1600" dirty="0" smtClean="0"/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sz="1600" dirty="0" smtClean="0"/>
              <a:t> is not a reference; thus, it does not store a location / memory address.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332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22B8D54-664D-441B-BCDC-56B0C6F7B22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box that stores a specific type of value.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stores an integer value. </a:t>
            </a:r>
          </a:p>
          <a:p>
            <a:pPr eaLnBrk="1" hangingPunct="1"/>
            <a:r>
              <a:rPr lang="en-US" sz="1600" dirty="0" err="1" smtClean="0"/>
              <a:t>int</a:t>
            </a:r>
            <a:r>
              <a:rPr lang="en-US" sz="1600" dirty="0" smtClean="0"/>
              <a:t> can only store whole</a:t>
            </a:r>
            <a:r>
              <a:rPr lang="en-US" sz="1600" baseline="0" dirty="0" smtClean="0"/>
              <a:t> numbers.</a:t>
            </a:r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/>
              <a:t> is not a reference; thus, it does not store a location /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23357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99917D7-4FFF-454B-B0C7-4D8D132D8E1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When defining a variable, a data type must be provided.  The data type describes what will be stored in the variable.   </a:t>
            </a:r>
          </a:p>
          <a:p>
            <a:pPr eaLnBrk="1" hangingPunct="1"/>
            <a:r>
              <a:rPr lang="en-US" sz="1600" dirty="0" smtClean="0"/>
              <a:t>A variable is a box where things will be stored.  The data type states what kind of things can be placed in the box.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/>
              <a:t> can store non-decimal positive and negative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/>
              <a:t> can store decimal positive and negative numbers.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16258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C2E01D2A-A547-4708-9DBB-88A3E589DD2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This data type chart lists most data type’s memory usage and range of storage values.</a:t>
            </a:r>
          </a:p>
        </p:txBody>
      </p:sp>
    </p:spTree>
    <p:extLst>
      <p:ext uri="{BB962C8B-B14F-4D97-AF65-F5344CB8AC3E}">
        <p14:creationId xmlns:p14="http://schemas.microsoft.com/office/powerpoint/2010/main" val="3197369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1355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4623297-2D38-46D8-AC10-CE4124EDDF5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 eaLnBrk="1" hangingPunct="1"/>
            <a:r>
              <a:rPr lang="en-US" sz="1600" dirty="0" smtClean="0"/>
              <a:t>The more bits a data type has the more that data type can store.  A 64 bit type has much more storage room than an 8 bit type.</a:t>
            </a:r>
          </a:p>
          <a:p>
            <a:pPr marL="228600" indent="-228600" eaLnBrk="1" hangingPunct="1"/>
            <a:endParaRPr lang="en-US" sz="1600" dirty="0" smtClean="0"/>
          </a:p>
          <a:p>
            <a:pPr marL="228600" indent="-228600" eaLnBrk="1" hangingPunct="1">
              <a:buFontTx/>
              <a:buAutoNum type="arabicPlain" startAt="128"/>
            </a:pPr>
            <a:r>
              <a:rPr lang="en-US" sz="1600" dirty="0" smtClean="0"/>
              <a:t>  64  32   16   8   4   2   1  base 10 value of each binary digit</a:t>
            </a:r>
          </a:p>
          <a:p>
            <a:pPr marL="228600" indent="-228600" eaLnBrk="1" hangingPunct="1"/>
            <a:r>
              <a:rPr lang="en-US" sz="1600" dirty="0" smtClean="0"/>
              <a:t>                            1   0   1   0  =  10 in base 10 </a:t>
            </a:r>
          </a:p>
          <a:p>
            <a:pPr marL="228600" indent="-228600" eaLnBrk="1" hangingPunct="1"/>
            <a:r>
              <a:rPr lang="en-US" sz="1600" dirty="0" smtClean="0"/>
              <a:t>                            1   1   1   1  =   15 in base 10(4 bit)</a:t>
            </a:r>
          </a:p>
          <a:p>
            <a:pPr marL="228600" indent="-228600" eaLnBrk="1" hangingPunct="1"/>
            <a:r>
              <a:rPr lang="en-US" sz="1600" dirty="0" smtClean="0"/>
              <a:t>    1     0    0    0   1   0   0   0  = 136 in base 10</a:t>
            </a:r>
          </a:p>
          <a:p>
            <a:pPr marL="228600" indent="-228600" eaLnBrk="1" hangingPunct="1"/>
            <a:r>
              <a:rPr lang="en-US" sz="1600" dirty="0" smtClean="0"/>
              <a:t>    1     1    1    1   1   1   1   1  = 255 in base 10(8 bit)</a:t>
            </a:r>
          </a:p>
          <a:p>
            <a:pPr marL="228600" indent="-228600"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8095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198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887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3EB432-31A2-46A1-AC8D-8797EB26E3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Integer types(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byte, short, int, long</a:t>
            </a:r>
            <a:r>
              <a:rPr lang="en-US" sz="1600" smtClean="0">
                <a:cs typeface="Times New Roman" pitchFamily="18" charset="0"/>
              </a:rPr>
              <a:t>, and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1600" smtClean="0"/>
              <a:t>) can only store non-decimal values.</a:t>
            </a:r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815613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4465F10-A736-409E-AEA9-CA769A0D1B0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120.0; </a:t>
            </a:r>
            <a:r>
              <a:rPr lang="en-US" sz="1600" smtClean="0"/>
              <a:t>   results in an error.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120.0</a:t>
            </a:r>
            <a:r>
              <a:rPr lang="en-US" sz="1600" smtClean="0"/>
              <a:t> is a decimal value and integer types cannot store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int one = (int)120.0;</a:t>
            </a:r>
            <a:r>
              <a:rPr lang="en-US" sz="1600" smtClean="0"/>
              <a:t>   type casting temporarily converts the receiving value so that it can be stored in an integer storage location.</a:t>
            </a:r>
          </a:p>
        </p:txBody>
      </p:sp>
    </p:spTree>
    <p:extLst>
      <p:ext uri="{BB962C8B-B14F-4D97-AF65-F5344CB8AC3E}">
        <p14:creationId xmlns:p14="http://schemas.microsoft.com/office/powerpoint/2010/main" val="138588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959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742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1AD619B-A4D3-4BB8-AFE1-93C7361BFD9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</p:txBody>
      </p:sp>
    </p:spTree>
    <p:extLst>
      <p:ext uri="{BB962C8B-B14F-4D97-AF65-F5344CB8AC3E}">
        <p14:creationId xmlns:p14="http://schemas.microsoft.com/office/powerpoint/2010/main" val="3869272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B08C964-C813-4654-ACDC-4A9FF54454B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Real / decimal types (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float, double</a:t>
            </a:r>
            <a:r>
              <a:rPr lang="en-US" sz="1600" smtClean="0"/>
              <a:t>) can store non-decimal values as well as decimal values.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double example = 456;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456.323;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433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780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8098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3246166-21A3-4902-BCDF-2CF51472859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 store true or false.  A </a:t>
            </a:r>
            <a:r>
              <a:rPr lang="en-US" sz="1600" smtClean="0">
                <a:latin typeface="Courier New" pitchFamily="49" charset="0"/>
              </a:rPr>
              <a:t>boolean</a:t>
            </a:r>
            <a:r>
              <a:rPr lang="en-US" sz="1600" smtClean="0"/>
              <a:t> cannot store letters or numbers.</a:t>
            </a:r>
          </a:p>
        </p:txBody>
      </p:sp>
    </p:spTree>
    <p:extLst>
      <p:ext uri="{BB962C8B-B14F-4D97-AF65-F5344CB8AC3E}">
        <p14:creationId xmlns:p14="http://schemas.microsoft.com/office/powerpoint/2010/main" val="573824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7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3E4D972-E774-45BB-B504-9F2ABF47108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variable is a storage location for a specified type of value.</a:t>
            </a:r>
          </a:p>
        </p:txBody>
      </p:sp>
    </p:spTree>
    <p:extLst>
      <p:ext uri="{BB962C8B-B14F-4D97-AF65-F5344CB8AC3E}">
        <p14:creationId xmlns:p14="http://schemas.microsoft.com/office/powerpoint/2010/main" val="2527610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6161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40344B16-3C12-4E0E-9A15-37FF25EBDF5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integer data type.</a:t>
            </a:r>
          </a:p>
        </p:txBody>
      </p:sp>
    </p:spTree>
    <p:extLst>
      <p:ext uri="{BB962C8B-B14F-4D97-AF65-F5344CB8AC3E}">
        <p14:creationId xmlns:p14="http://schemas.microsoft.com/office/powerpoint/2010/main" val="596280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smtClean="0"/>
              <a:t> is an unsigned(has no negative range) integer data type.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letter = 97;     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		//outs a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letter = 'A';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out.println(letter);</a:t>
            </a:r>
            <a:r>
              <a:rPr lang="en-US" sz="1600" smtClean="0"/>
              <a:t> 		//outs A</a:t>
            </a:r>
          </a:p>
        </p:txBody>
      </p:sp>
    </p:spTree>
    <p:extLst>
      <p:ext uri="{BB962C8B-B14F-4D97-AF65-F5344CB8AC3E}">
        <p14:creationId xmlns:p14="http://schemas.microsoft.com/office/powerpoint/2010/main" val="4189417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'A'  has an ASCII value of 65.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65</a:t>
            </a:r>
            <a:r>
              <a:rPr lang="en-US" sz="1600" baseline="0" dirty="0" smtClean="0"/>
              <a:t> in binary </a:t>
            </a:r>
            <a:r>
              <a:rPr lang="en-US" sz="1600" dirty="0" smtClean="0"/>
              <a:t>is 0000000001000001 </a:t>
            </a:r>
          </a:p>
          <a:p>
            <a:pPr eaLnBrk="1" hangingPunct="1"/>
            <a:r>
              <a:rPr lang="en-US" sz="1600" dirty="0" smtClean="0"/>
              <a:t>We work with char</a:t>
            </a:r>
            <a:r>
              <a:rPr lang="en-US" sz="1600" baseline="0" dirty="0" smtClean="0"/>
              <a:t>acters in java code.</a:t>
            </a:r>
          </a:p>
          <a:p>
            <a:pPr eaLnBrk="1" hangingPunct="1"/>
            <a:r>
              <a:rPr lang="en-US" sz="1600" baseline="0" dirty="0" smtClean="0"/>
              <a:t>The characters must be converted to binary before the computer and processor can actually work with the values.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47449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2FFF6567-C19B-448F-9BAE-D232134B85F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'A'  is really 0000000001000001 </a:t>
            </a:r>
          </a:p>
          <a:p>
            <a:pPr eaLnBrk="1" hangingPunct="1"/>
            <a:r>
              <a:rPr lang="en-US" sz="1600" dirty="0" smtClean="0"/>
              <a:t>We work with char</a:t>
            </a:r>
            <a:r>
              <a:rPr lang="en-US" sz="1600" baseline="0" dirty="0" smtClean="0"/>
              <a:t>acters in java code.</a:t>
            </a:r>
          </a:p>
          <a:p>
            <a:pPr eaLnBrk="1" hangingPunct="1"/>
            <a:r>
              <a:rPr lang="en-US" sz="1600" baseline="0" dirty="0" smtClean="0"/>
              <a:t>The characters must be converted to binary before the computer and processor can actually work with the values.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89227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8CB2814-7015-4E41-B586-BE74A7E935D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>
                <a:cs typeface="Times New Roman" pitchFamily="18" charset="0"/>
              </a:rPr>
              <a:t>Once you memorize the starting value for ‘A’, ‘a’, and ‘0’, determining the ASCII values for most letters and numbers is pretty simple.</a:t>
            </a:r>
          </a:p>
        </p:txBody>
      </p:sp>
    </p:spTree>
    <p:extLst>
      <p:ext uri="{BB962C8B-B14F-4D97-AF65-F5344CB8AC3E}">
        <p14:creationId xmlns:p14="http://schemas.microsoft.com/office/powerpoint/2010/main" val="1740518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C7BC7BB-CB99-4CFB-BDA2-A26ABF7B90A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Because char is an integer data type, it is okay to store non-decimal values in a char.  It is also okay to perform integer math operations on a char variable and to store math results in a char variable.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char example = 98;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b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example = 'A'+5;</a:t>
            </a: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out.prinltn(example);</a:t>
            </a:r>
            <a:r>
              <a:rPr lang="en-US" sz="1600" smtClean="0"/>
              <a:t>		//outs a  F </a:t>
            </a:r>
          </a:p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smtClean="0">
                <a:latin typeface="Courier New" pitchFamily="49" charset="0"/>
                <a:cs typeface="Courier New" pitchFamily="49" charset="0"/>
              </a:rPr>
              <a:t>out.prinltn('A'+5);</a:t>
            </a:r>
            <a:r>
              <a:rPr lang="en-US" sz="1600" smtClean="0"/>
              <a:t>		//outs a  70</a:t>
            </a:r>
            <a:br>
              <a:rPr lang="en-US" sz="1600" smtClean="0"/>
            </a:br>
            <a:r>
              <a:rPr lang="en-US" sz="1600" smtClean="0"/>
              <a:t>	       //outs a 70 because char + int nets an int</a:t>
            </a:r>
            <a:br>
              <a:rPr lang="en-US" sz="1600" smtClean="0"/>
            </a:b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44137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989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500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28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685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58A234D-8560-4A7D-A948-BD47760FDDF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and dude </a:t>
            </a:r>
            <a:r>
              <a:rPr lang="en-US" sz="1600" dirty="0" smtClean="0"/>
              <a:t>store the location / memory address of two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 Objects.</a:t>
            </a:r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08521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F79944F-CF01-4AD7-8217-9942D4B547D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reference variable is used to store the location of an Object.  In most situations, a reference stores the actual memory address of an Object.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1600" dirty="0" smtClean="0"/>
              <a:t> stores the location / memory address of a new </a:t>
            </a:r>
            <a:r>
              <a:rPr lang="en-US" sz="1600" dirty="0" err="1" smtClean="0"/>
              <a:t>AplusBug</a:t>
            </a:r>
            <a:r>
              <a:rPr lang="en-US" sz="1600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7856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7085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F323D2C-DDC9-45B6-8C75-A398865BE74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30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69308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5118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71C835CC-3DD4-4731-A9D6-E9A2A383A856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variable receiving the value is placed on the left of the assignment operator( = ).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57 is the value being placed in box receiver.</a:t>
            </a:r>
          </a:p>
        </p:txBody>
      </p:sp>
    </p:spTree>
    <p:extLst>
      <p:ext uri="{BB962C8B-B14F-4D97-AF65-F5344CB8AC3E}">
        <p14:creationId xmlns:p14="http://schemas.microsoft.com/office/powerpoint/2010/main" val="4170085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6C808FC-7935-4B8F-A9F2-70D41D29703C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2313"/>
            <a:ext cx="479742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A data-type must be placed in front of/to the left of a variable name when that variable is </a:t>
            </a:r>
            <a:r>
              <a:rPr lang="en-US" sz="1600" dirty="0" smtClean="0"/>
              <a:t>declared.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When assigning a variable that has already been </a:t>
            </a:r>
            <a:r>
              <a:rPr lang="en-US" sz="1600" dirty="0" smtClean="0"/>
              <a:t>declared, </a:t>
            </a:r>
            <a:r>
              <a:rPr lang="en-US" sz="1600" dirty="0" smtClean="0"/>
              <a:t>only the name and the value are required.</a:t>
            </a:r>
          </a:p>
        </p:txBody>
      </p:sp>
    </p:spTree>
    <p:extLst>
      <p:ext uri="{BB962C8B-B14F-4D97-AF65-F5344CB8AC3E}">
        <p14:creationId xmlns:p14="http://schemas.microsoft.com/office/powerpoint/2010/main" val="134030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094B6C70-F03A-4E60-B6F9-F8E38BF0AC39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6176962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Variable </a:t>
            </a:r>
            <a:r>
              <a:rPr lang="en-US" sz="1600" dirty="0" smtClean="0"/>
              <a:t>declarations</a:t>
            </a:r>
            <a:r>
              <a:rPr lang="en-US" sz="1600" baseline="0" dirty="0" smtClean="0"/>
              <a:t> </a:t>
            </a:r>
            <a:r>
              <a:rPr lang="en-US" sz="1600" dirty="0" smtClean="0"/>
              <a:t>and </a:t>
            </a:r>
            <a:r>
              <a:rPr lang="en-US" sz="1600" dirty="0" smtClean="0"/>
              <a:t>assignments can be performed on one line.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intFun</a:t>
            </a:r>
            <a:r>
              <a:rPr lang="en-US" sz="1600" dirty="0" smtClean="0">
                <a:latin typeface="Courier New" pitchFamily="49" charset="0"/>
              </a:rPr>
              <a:t>=75;</a:t>
            </a:r>
            <a:r>
              <a:rPr lang="en-US" sz="1600" dirty="0" smtClean="0"/>
              <a:t>		//</a:t>
            </a:r>
            <a:r>
              <a:rPr lang="en-US" sz="1600" dirty="0" smtClean="0"/>
              <a:t>declaration </a:t>
            </a:r>
            <a:r>
              <a:rPr lang="en-US" sz="1600" dirty="0" smtClean="0"/>
              <a:t>and assignment   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More than one variable can be </a:t>
            </a:r>
            <a:r>
              <a:rPr lang="en-US" sz="1600" dirty="0" smtClean="0"/>
              <a:t>declared </a:t>
            </a:r>
            <a:r>
              <a:rPr lang="en-US" sz="1600" dirty="0" smtClean="0"/>
              <a:t>and assigned on the same  line.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go=3, stop=2, pause=1;  </a:t>
            </a:r>
            <a:r>
              <a:rPr lang="en-US" sz="1600" dirty="0" smtClean="0"/>
              <a:t>//separate with a comma</a:t>
            </a:r>
          </a:p>
        </p:txBody>
      </p:sp>
    </p:spTree>
    <p:extLst>
      <p:ext uri="{BB962C8B-B14F-4D97-AF65-F5344CB8AC3E}">
        <p14:creationId xmlns:p14="http://schemas.microsoft.com/office/powerpoint/2010/main" val="1415746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8384242C-F8AE-4F14-90C4-23B550EB441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cs typeface="Times New Roman" pitchFamily="18" charset="0"/>
              </a:rPr>
              <a:t>An identifier is used to identify something.  Identifiers should begin with letters. 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Identifiers can contain symbols, letters, and numbers.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A box that will store integer numbers needs a name.  </a:t>
            </a:r>
          </a:p>
          <a:p>
            <a:pPr eaLnBrk="1" hangingPunct="1"/>
            <a:r>
              <a:rPr lang="en-US" sz="1600" dirty="0" smtClean="0">
                <a:cs typeface="Times New Roman" pitchFamily="18" charset="0"/>
              </a:rPr>
              <a:t>The name should clearly identify what will be stored in the box.  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dirty="0" smtClean="0">
                <a:cs typeface="Times New Roman" pitchFamily="18" charset="0"/>
              </a:rPr>
              <a:t> clearly states that the box will contain the width of something.</a:t>
            </a:r>
          </a:p>
          <a:p>
            <a:pPr eaLnBrk="1" hangingPunct="1"/>
            <a:endParaRPr lang="en-US" sz="1600" dirty="0" smtClean="0">
              <a:cs typeface="Times New Roman" pitchFamily="18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Aplus</a:t>
            </a:r>
            <a:r>
              <a:rPr lang="en-US" sz="1600" dirty="0" smtClean="0">
                <a:cs typeface="Times New Roman" pitchFamily="18" charset="0"/>
              </a:rPr>
              <a:t> is used to identify a class. </a:t>
            </a:r>
          </a:p>
        </p:txBody>
      </p:sp>
    </p:spTree>
    <p:extLst>
      <p:ext uri="{BB962C8B-B14F-4D97-AF65-F5344CB8AC3E}">
        <p14:creationId xmlns:p14="http://schemas.microsoft.com/office/powerpoint/2010/main" val="30939716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12649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F323D2C-DDC9-45B6-8C75-A398865BE74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 sz="1600" dirty="0" smtClean="0">
                <a:solidFill>
                  <a:srgbClr val="000099"/>
                </a:solidFill>
              </a:rPr>
              <a:t>A final variable can be assigned a value once.</a:t>
            </a:r>
          </a:p>
          <a:p>
            <a:r>
              <a:rPr lang="en-US" sz="1600" dirty="0" smtClean="0">
                <a:solidFill>
                  <a:srgbClr val="000099"/>
                </a:solidFill>
              </a:rPr>
              <a:t>Designate a variable final if you do not want it to change after it has been declared and initialized.</a:t>
            </a:r>
          </a:p>
          <a:p>
            <a:pPr eaLnBrk="1" hangingPunct="1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86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16507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7CB893D-7FFF-430F-B50D-E6E8D17A11C5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</p:txBody>
      </p:sp>
    </p:spTree>
    <p:extLst>
      <p:ext uri="{BB962C8B-B14F-4D97-AF65-F5344CB8AC3E}">
        <p14:creationId xmlns:p14="http://schemas.microsoft.com/office/powerpoint/2010/main" val="3312961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0CF8AC8-9CD2-4D99-802E-00DBBED8BE8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8362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983E75ED-4E50-4FE6-9DAE-D6695D20F445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/>
              <a:t>Overflow errors occur at run-time when a value is assigned to a variable that is too large. 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 </a:t>
            </a:r>
            <a:r>
              <a:rPr lang="en-US" sz="1600" dirty="0" smtClean="0"/>
              <a:t>The resulting value is typically a negative value.  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The </a:t>
            </a:r>
            <a:r>
              <a:rPr lang="en-US" sz="1600" dirty="0" smtClean="0"/>
              <a:t>negative value occurs when the positive upper bound is overflowed into the negative range.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1600" dirty="0" smtClean="0"/>
              <a:t>Attempting to assign a numeric constant that is too large to a variable is a syntax error.  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It </a:t>
            </a:r>
            <a:r>
              <a:rPr lang="en-US" sz="1600" dirty="0" smtClean="0"/>
              <a:t>is very easy for Java to determine that the value is too large for the data type.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byte example = 128; </a:t>
            </a:r>
            <a:r>
              <a:rPr lang="en-US" sz="1600" dirty="0" smtClean="0"/>
              <a:t>  //compile error</a:t>
            </a:r>
          </a:p>
        </p:txBody>
      </p:sp>
    </p:spTree>
    <p:extLst>
      <p:ext uri="{BB962C8B-B14F-4D97-AF65-F5344CB8AC3E}">
        <p14:creationId xmlns:p14="http://schemas.microsoft.com/office/powerpoint/2010/main" val="1280286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2112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60954AE4-5EFD-4C65-B451-37573CDAA13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6536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1868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39012EB0-E465-439D-97F0-F9ABA2B0CC79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The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MIN_VALUE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MAX_VALUE</a:t>
            </a:r>
            <a:r>
              <a:rPr lang="en-US" sz="1600" smtClean="0"/>
              <a:t> fields store the minimum and maximum values that can be stored in a particular type.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44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E241EE65-791F-4B7C-8B14-49D260C6B19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2Foot5Inches</a:t>
            </a:r>
            <a:r>
              <a:rPr lang="en-US" sz="1600" baseline="0" dirty="0" smtClean="0">
                <a:latin typeface="Courier New" pitchFamily="49" charset="0"/>
                <a:cs typeface="Courier New" pitchFamily="49" charset="0"/>
              </a:rPr>
              <a:t>  is illegal.  </a:t>
            </a:r>
            <a:r>
              <a:rPr lang="en-US" sz="1600" dirty="0" smtClean="0"/>
              <a:t>Identifiers cannot start with numbers.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jump up</a:t>
            </a:r>
            <a:r>
              <a:rPr lang="en-US" sz="1600" dirty="0" smtClean="0"/>
              <a:t> is not legal.  Identifiers cannot contain spaces.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BigTriangle</a:t>
            </a:r>
            <a:r>
              <a:rPr lang="en-US" sz="1600" dirty="0" smtClean="0"/>
              <a:t> is legal.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Space_Invaders</a:t>
            </a:r>
            <a:r>
              <a:rPr lang="en-US" sz="1600" dirty="0" smtClean="0"/>
              <a:t> is legal.</a:t>
            </a:r>
          </a:p>
          <a:p>
            <a:pPr eaLnBrk="1" hangingPunct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SpaceInvaders</a:t>
            </a:r>
            <a:r>
              <a:rPr lang="en-US" sz="1600" dirty="0" smtClean="0"/>
              <a:t> is legal, but not a suggested naming style.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  <a:p>
            <a:pPr eaLnBrk="1" hangingPunct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01509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9763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64940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/>
        </p:spPr>
        <p:txBody>
          <a:bodyPr lIns="96661" tIns="48331" rIns="96661" bIns="48331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9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BB024F05-1D0A-4F7A-91F8-F7E2C708FCC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Use identifier names that are clear and informative.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 name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totalPay</a:t>
            </a:r>
            <a:r>
              <a:rPr lang="en-US" sz="1600" smtClean="0"/>
              <a:t> seems to indicate the variable will store the total pay amount for someone or something.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double nationalDebt;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char firstLetterOfLastName;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long buildingHeight;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public class BlinkyBall{}</a:t>
            </a:r>
          </a:p>
          <a:p>
            <a:pPr eaLnBrk="1" hangingPunct="1"/>
            <a:r>
              <a:rPr lang="en-US" sz="1600" smtClean="0">
                <a:latin typeface="Courier New" pitchFamily="49" charset="0"/>
              </a:rPr>
              <a:t>public class BlackJack{}</a:t>
            </a:r>
          </a:p>
          <a:p>
            <a:pPr eaLnBrk="1" hangingPunct="1"/>
            <a:endParaRPr lang="en-US" sz="1600" smtClean="0">
              <a:latin typeface="Courier New" pitchFamily="49" charset="0"/>
            </a:endParaRPr>
          </a:p>
          <a:p>
            <a:pPr eaLnBrk="1" hangingPunct="1"/>
            <a:endParaRPr lang="en-US" sz="1600" smtClean="0">
              <a:latin typeface="Courier New" pitchFamily="49" charset="0"/>
            </a:endParaRPr>
          </a:p>
          <a:p>
            <a:pPr eaLnBrk="1" hangingPunct="1"/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5007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538A7973-0BE2-4E28-913F-B2C77537D9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Java is case sensitive.  </a:t>
            </a:r>
          </a:p>
        </p:txBody>
      </p:sp>
    </p:spTree>
    <p:extLst>
      <p:ext uri="{BB962C8B-B14F-4D97-AF65-F5344CB8AC3E}">
        <p14:creationId xmlns:p14="http://schemas.microsoft.com/office/powerpoint/2010/main" val="1968453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1D27863A-E3EC-4C6E-A038-6D45DB9654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pPr eaLnBrk="1" hangingPunct="1"/>
            <a:r>
              <a:rPr lang="en-US" sz="1600" smtClean="0"/>
              <a:t>Keywords are words that have been assigned a special purpose in the language.  Keywords cannot be used as identifier names.</a:t>
            </a:r>
          </a:p>
        </p:txBody>
      </p:sp>
    </p:spTree>
    <p:extLst>
      <p:ext uri="{BB962C8B-B14F-4D97-AF65-F5344CB8AC3E}">
        <p14:creationId xmlns:p14="http://schemas.microsoft.com/office/powerpoint/2010/main" val="170031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4D82-7D89-41B3-B6A2-3995C05F9E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D3FB6-94EE-4BF7-93D7-C0FA4CF6A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48369-DB77-4C3F-B62B-F18D41BA5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264E-AAC2-47D8-AD8B-8FE722E50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D352E-879A-4AFF-B934-B36F3C790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7913C-47BA-44FA-8707-2CA8BD799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8054-3F5E-4E06-B201-3FF24A527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7B93-B9BD-49C2-928B-2024D90C2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5792-1D05-4CE2-A34B-4691C9CB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DBC5-04E8-4D4E-AF61-46E53854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AFFB-D975-4E1C-AB22-886DF4282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fld id="{EDF1ECDE-17DB-4E3F-BC2E-8EAAD669B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identifiers.java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Types of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Primitives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884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143000" y="1600200"/>
            <a:ext cx="6629400" cy="107786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3366"/>
                </a:solidFill>
              </a:rPr>
              <a:t>A </a:t>
            </a:r>
            <a:r>
              <a:rPr lang="en-US" sz="3200" dirty="0" smtClean="0">
                <a:solidFill>
                  <a:srgbClr val="003366"/>
                </a:solidFill>
              </a:rPr>
              <a:t>primitive </a:t>
            </a:r>
            <a:r>
              <a:rPr lang="en-US" sz="3200" dirty="0">
                <a:solidFill>
                  <a:srgbClr val="003366"/>
                </a:solidFill>
              </a:rPr>
              <a:t>variable stores </a:t>
            </a:r>
            <a:r>
              <a:rPr lang="en-US" sz="3200" dirty="0" smtClean="0">
                <a:solidFill>
                  <a:srgbClr val="003366"/>
                </a:solidFill>
              </a:rPr>
              <a:t>a value of the type specified.</a:t>
            </a:r>
            <a:endParaRPr lang="en-US" sz="2400" dirty="0">
              <a:solidFill>
                <a:srgbClr val="003366"/>
              </a:solidFill>
            </a:endParaRPr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1828800" y="3294220"/>
            <a:ext cx="4876335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smtClean="0">
                <a:latin typeface="Courier New" pitchFamily="49" charset="0"/>
              </a:rPr>
              <a:t>double fun = 99.0;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primitive?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524000" y="1905000"/>
            <a:ext cx="438261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int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</a:rPr>
              <a:t>= </a:t>
            </a:r>
            <a:r>
              <a:rPr lang="en-US" sz="3200" dirty="0" smtClean="0">
                <a:latin typeface="Courier New" pitchFamily="49" charset="0"/>
              </a:rPr>
              <a:t>254;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2953742" y="29718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2514600" y="342900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9465" name="Rectangle 19"/>
          <p:cNvSpPr>
            <a:spLocks noChangeArrowheads="1"/>
          </p:cNvSpPr>
          <p:nvPr/>
        </p:nvSpPr>
        <p:spPr bwMode="auto">
          <a:xfrm>
            <a:off x="1295400" y="4648200"/>
            <a:ext cx="64770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 err="1" smtClean="0">
                <a:latin typeface="Courier New" pitchFamily="49" charset="0"/>
              </a:rPr>
              <a:t>aplus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stores an integer </a:t>
            </a:r>
            <a:r>
              <a:rPr lang="en-US" sz="2400" dirty="0" smtClean="0">
                <a:latin typeface="Courier New" pitchFamily="49" charset="0"/>
              </a:rPr>
              <a:t>value.</a:t>
            </a:r>
          </a:p>
          <a:p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can only store whole numbers.</a:t>
            </a:r>
            <a:r>
              <a:rPr lang="en-US" sz="3200" dirty="0" smtClean="0">
                <a:latin typeface="Courier New" pitchFamily="49" charset="0"/>
              </a:rPr>
              <a:t> 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primitive?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7768473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600" dirty="0" err="1" smtClean="0"/>
              <a:t>int</a:t>
            </a:r>
            <a:r>
              <a:rPr lang="en-US" sz="3600" dirty="0" smtClean="0"/>
              <a:t>   double   </a:t>
            </a:r>
            <a:r>
              <a:rPr lang="en-US" sz="3600" dirty="0" err="1" smtClean="0"/>
              <a:t>boolean</a:t>
            </a:r>
            <a:r>
              <a:rPr lang="en-US" sz="3600" dirty="0" smtClean="0"/>
              <a:t> </a:t>
            </a:r>
            <a:endParaRPr lang="en-US" sz="3600" dirty="0"/>
          </a:p>
          <a:p>
            <a:endParaRPr lang="en-US" sz="3600" dirty="0"/>
          </a:p>
          <a:p>
            <a:r>
              <a:rPr lang="en-US" sz="4000" dirty="0" err="1">
                <a:solidFill>
                  <a:schemeClr val="accent2"/>
                </a:solidFill>
              </a:rPr>
              <a:t>int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4000" dirty="0"/>
              <a:t>whole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double  </a:t>
            </a:r>
            <a:r>
              <a:rPr lang="en-US" sz="4000" dirty="0">
                <a:solidFill>
                  <a:schemeClr val="tx2"/>
                </a:solidFill>
              </a:rPr>
              <a:t>fraction</a:t>
            </a:r>
          </a:p>
          <a:p>
            <a:endParaRPr lang="en-US" sz="40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The </a:t>
            </a:r>
            <a:r>
              <a:rPr lang="en-US" sz="3200" dirty="0">
                <a:solidFill>
                  <a:schemeClr val="accent2"/>
                </a:solidFill>
              </a:rPr>
              <a:t>type</a:t>
            </a:r>
            <a:r>
              <a:rPr lang="en-US" sz="3200" dirty="0">
                <a:solidFill>
                  <a:schemeClr val="tx2"/>
                </a:solidFill>
              </a:rPr>
              <a:t> states how much and what </a:t>
            </a:r>
          </a:p>
          <a:p>
            <a:r>
              <a:rPr lang="en-US" sz="3200" dirty="0">
                <a:solidFill>
                  <a:schemeClr val="tx2"/>
                </a:solidFill>
              </a:rPr>
              <a:t>kind of data the variable can store.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 Types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81200"/>
            <a:ext cx="2733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415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23468"/>
              </p:ext>
            </p:extLst>
          </p:nvPr>
        </p:nvGraphicFramePr>
        <p:xfrm>
          <a:off x="457200" y="1295400"/>
          <a:ext cx="8382000" cy="3688080"/>
        </p:xfrm>
        <a:graphic>
          <a:graphicData uri="http://schemas.openxmlformats.org/drawingml/2006/table">
            <a:tbl>
              <a:tblPr/>
              <a:tblGrid>
                <a:gridCol w="1981200"/>
                <a:gridCol w="3048000"/>
                <a:gridCol w="3352800"/>
              </a:tblGrid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memory 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min .. 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8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-32768  to 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-2 billion to 2 billion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64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-big to +big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16 bit 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0 - 65535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boolean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1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</a:rPr>
                        <a:t>true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1143000" y="5257800"/>
            <a:ext cx="6510338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It is important to know all data </a:t>
            </a:r>
          </a:p>
          <a:p>
            <a:r>
              <a:rPr lang="en-US">
                <a:solidFill>
                  <a:srgbClr val="000099"/>
                </a:solidFill>
              </a:rPr>
              <a:t>types and what each one can store.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Primitive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417141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/>
          </a:p>
          <a:p>
            <a:r>
              <a:rPr lang="en-US" dirty="0"/>
              <a:t>8 bits = 1001 0010 = 1 byte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4038600"/>
            <a:ext cx="31337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886200"/>
            <a:ext cx="1801640" cy="2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458788" y="3775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730001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Memory consists of bits and bytes.</a:t>
            </a:r>
          </a:p>
          <a:p>
            <a:endParaRPr lang="en-US" dirty="0" smtClean="0"/>
          </a:p>
          <a:p>
            <a:r>
              <a:rPr lang="en-US" dirty="0" smtClean="0"/>
              <a:t>16 </a:t>
            </a:r>
            <a:r>
              <a:rPr lang="en-US" dirty="0"/>
              <a:t>bits = 0101 1001 0100 1001 = 2 bytes</a:t>
            </a:r>
          </a:p>
          <a:p>
            <a:endParaRPr lang="en-US" dirty="0"/>
          </a:p>
          <a:p>
            <a:r>
              <a:rPr lang="en-US" dirty="0"/>
              <a:t>The more bits you have the </a:t>
            </a:r>
            <a:br>
              <a:rPr lang="en-US" dirty="0"/>
            </a:br>
            <a:r>
              <a:rPr lang="en-US" dirty="0"/>
              <a:t>more you can store.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762000" y="5029200"/>
            <a:ext cx="2971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 byte = 8 bits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Memory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Memory Chip 1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733800"/>
            <a:ext cx="1801640" cy="23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Integers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93003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11"/>
          <p:cNvSpPr txBox="1">
            <a:spLocks noChangeArrowheads="1"/>
          </p:cNvSpPr>
          <p:nvPr/>
        </p:nvSpPr>
        <p:spPr bwMode="auto">
          <a:xfrm>
            <a:off x="381000" y="1524000"/>
            <a:ext cx="5283200" cy="3935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one = 120;  </a:t>
            </a:r>
          </a:p>
          <a:p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/>
              <a:t> two = 987123;</a:t>
            </a:r>
          </a:p>
          <a:p>
            <a:r>
              <a:rPr lang="en-US" dirty="0">
                <a:solidFill>
                  <a:srgbClr val="000099"/>
                </a:solidFill>
              </a:rPr>
              <a:t>byte</a:t>
            </a:r>
            <a:r>
              <a:rPr lang="en-US" dirty="0"/>
              <a:t> bite = 99;</a:t>
            </a:r>
          </a:p>
          <a:p>
            <a:r>
              <a:rPr lang="en-US" dirty="0">
                <a:solidFill>
                  <a:srgbClr val="000099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longInt</a:t>
            </a:r>
            <a:r>
              <a:rPr lang="en-US" dirty="0"/>
              <a:t> = 99234423;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(bite);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longInt</a:t>
            </a:r>
            <a:r>
              <a:rPr lang="en-US" dirty="0"/>
              <a:t>);</a:t>
            </a: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6248400" y="16002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</a:t>
            </a:r>
            <a:br>
              <a:rPr lang="en-US" sz="3200" b="0"/>
            </a:br>
            <a:r>
              <a:rPr lang="en-US" sz="3200" b="0"/>
              <a:t>987123</a:t>
            </a:r>
            <a:br>
              <a:rPr lang="en-US" sz="3200" b="0"/>
            </a:br>
            <a:r>
              <a:rPr lang="en-US" sz="3200" b="0"/>
              <a:t>99</a:t>
            </a:r>
            <a:br>
              <a:rPr lang="en-US" sz="3200" b="0"/>
            </a:br>
            <a:r>
              <a:rPr lang="en-US" sz="3200" b="0"/>
              <a:t>99234423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19600"/>
            <a:ext cx="1790700" cy="165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4616450" cy="1373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int </a:t>
            </a:r>
            <a:r>
              <a:rPr lang="en-US"/>
              <a:t>one = 120.0;  </a:t>
            </a:r>
          </a:p>
          <a:p>
            <a:endParaRPr lang="en-US"/>
          </a:p>
          <a:p>
            <a:r>
              <a:rPr lang="en-US"/>
              <a:t>System.out.println(one);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6705600" y="1371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LOP error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8001000" cy="26606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Integer types can store integer values only.  Integer types cannot store fractional / decimal values.</a:t>
            </a:r>
          </a:p>
          <a:p>
            <a:r>
              <a:rPr lang="en-US" sz="2400">
                <a:solidFill>
                  <a:srgbClr val="000099"/>
                </a:solidFill>
              </a:rPr>
              <a:t/>
            </a:r>
            <a:br>
              <a:rPr lang="en-US" sz="2400">
                <a:solidFill>
                  <a:srgbClr val="000099"/>
                </a:solidFill>
              </a:rPr>
            </a:br>
            <a:r>
              <a:rPr lang="en-US" sz="2400">
                <a:solidFill>
                  <a:srgbClr val="000099"/>
                </a:solidFill>
              </a:rPr>
              <a:t>Attempting to assign fractional / decimal values to an integer type results in a loss of precision compile error.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integer?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362200"/>
            <a:ext cx="7924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integers.java</a:t>
            </a:r>
          </a:p>
          <a:p>
            <a:pPr algn="ctr"/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</a:t>
            </a: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lop.java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Real Numbers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49101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one = 99.57;</a:t>
            </a:r>
          </a:p>
          <a:p>
            <a:r>
              <a:rPr lang="en-US" dirty="0">
                <a:solidFill>
                  <a:srgbClr val="000099"/>
                </a:solidFill>
              </a:rPr>
              <a:t>double</a:t>
            </a:r>
            <a:r>
              <a:rPr lang="en-US" dirty="0"/>
              <a:t> two = 3217;</a:t>
            </a:r>
          </a:p>
          <a:p>
            <a:r>
              <a:rPr lang="en-US" dirty="0">
                <a:solidFill>
                  <a:srgbClr val="000099"/>
                </a:solidFill>
              </a:rPr>
              <a:t>float</a:t>
            </a:r>
            <a:r>
              <a:rPr lang="en-US" dirty="0"/>
              <a:t> three = 23.32f; 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(one);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(two);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(three);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400800" y="1524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 dirty="0"/>
              <a:t>99.57</a:t>
            </a:r>
            <a:br>
              <a:rPr lang="en-US" sz="3200" b="0" dirty="0"/>
            </a:br>
            <a:r>
              <a:rPr lang="en-US" sz="3200" b="0" dirty="0"/>
              <a:t>3217.0</a:t>
            </a:r>
          </a:p>
          <a:p>
            <a:pPr eaLnBrk="0" hangingPunct="0"/>
            <a:r>
              <a:rPr lang="en-US" sz="3200" b="0" dirty="0"/>
              <a:t>23.32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00"/>
            <a:ext cx="2400300" cy="22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461645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double</a:t>
            </a:r>
            <a:r>
              <a:rPr lang="en-US"/>
              <a:t> one = 120.7;  </a:t>
            </a:r>
          </a:p>
          <a:p>
            <a:r>
              <a:rPr lang="en-US"/>
              <a:t>System.out.println(one);</a:t>
            </a:r>
          </a:p>
          <a:p>
            <a:r>
              <a:rPr lang="en-US">
                <a:solidFill>
                  <a:srgbClr val="000099"/>
                </a:solidFill>
              </a:rPr>
              <a:t>one</a:t>
            </a:r>
            <a:r>
              <a:rPr lang="en-US"/>
              <a:t> = 125;</a:t>
            </a:r>
          </a:p>
          <a:p>
            <a:r>
              <a:rPr lang="en-US"/>
              <a:t>System.out.println(one);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629400" y="16764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eaLnBrk="0" hangingPunct="0"/>
            <a:r>
              <a:rPr lang="en-US" sz="3200" b="0"/>
              <a:t>120.7</a:t>
            </a:r>
          </a:p>
          <a:p>
            <a:pPr eaLnBrk="0" hangingPunct="0"/>
            <a:r>
              <a:rPr lang="en-US" sz="3200" b="0"/>
              <a:t>125.0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685800" y="4114800"/>
            <a:ext cx="800100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Real types can store fractional/decimal values as well as integer values.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real number?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Booleans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81243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47323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boolean go = true;</a:t>
            </a:r>
          </a:p>
          <a:p>
            <a:r>
              <a:rPr lang="en-US"/>
              <a:t>System.out.println(go);</a:t>
            </a:r>
          </a:p>
          <a:p>
            <a:r>
              <a:rPr lang="en-US"/>
              <a:t>boolean stop = false;</a:t>
            </a:r>
          </a:p>
          <a:p>
            <a:r>
              <a:rPr lang="en-US"/>
              <a:t>System.out.println(stop);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838200" y="4038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boolean type can store true or false only.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172200" y="1828800"/>
            <a:ext cx="23622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true</a:t>
            </a:r>
            <a:br>
              <a:rPr lang="en-US" b="0"/>
            </a:br>
            <a:r>
              <a:rPr lang="en-US" b="0"/>
              <a:t>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boolean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booleans.java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23062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122363" y="4127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4000">
              <a:solidFill>
                <a:srgbClr val="A50021"/>
              </a:solidFill>
              <a:latin typeface="Courier New" pitchFamily="49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variable is a storage location for a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specified type of value.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762000" y="5334000"/>
            <a:ext cx="110767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aplus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412750" y="5910263"/>
            <a:ext cx="2019300" cy="787400"/>
          </a:xfrm>
          <a:prstGeom prst="rect">
            <a:avLst/>
          </a:prstGeom>
          <a:solidFill>
            <a:srgbClr val="CCECFF"/>
          </a:solidFill>
          <a:ln w="12700">
            <a:solidFill>
              <a:srgbClr val="CCEC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254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6049027" y="5047319"/>
            <a:ext cx="1476366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compsci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6862763" y="5911850"/>
            <a:ext cx="21209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smtClean="0">
                <a:latin typeface="Courier New" pitchFamily="49" charset="0"/>
              </a:rPr>
              <a:t>pig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524000" y="3048000"/>
            <a:ext cx="5115183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err="1">
                <a:solidFill>
                  <a:schemeClr val="accent2"/>
                </a:solidFill>
              </a:rPr>
              <a:t>int</a:t>
            </a:r>
            <a:r>
              <a:rPr lang="en-US" sz="3200" dirty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aplus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254;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String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3300"/>
                </a:solidFill>
              </a:rPr>
              <a:t>compsci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"pig";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err="1" smtClean="0">
                <a:solidFill>
                  <a:schemeClr val="accent2"/>
                </a:solidFill>
              </a:rPr>
              <a:t>boolean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3300"/>
                </a:solidFill>
              </a:rPr>
              <a:t>fun </a:t>
            </a:r>
            <a:r>
              <a:rPr lang="en-US" sz="3200" dirty="0"/>
              <a:t>= </a:t>
            </a:r>
            <a:r>
              <a:rPr lang="en-US" sz="3200" dirty="0" smtClean="0"/>
              <a:t>true;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variable?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787210" y="5486549"/>
            <a:ext cx="392255" cy="309758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2209800"/>
            <a:ext cx="5410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Characters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3055938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let = 'A';</a:t>
            </a:r>
          </a:p>
          <a:p>
            <a:r>
              <a:rPr lang="en-US"/>
              <a:t>char fun = 65;</a:t>
            </a:r>
            <a:br>
              <a:rPr lang="en-US"/>
            </a:br>
            <a:endParaRPr lang="en-US"/>
          </a:p>
          <a:p>
            <a:r>
              <a:rPr lang="en-US"/>
              <a:t>char test = 'a';</a:t>
            </a:r>
          </a:p>
          <a:p>
            <a:r>
              <a:rPr lang="en-US"/>
              <a:t>char go = 97;</a:t>
            </a:r>
            <a:br>
              <a:rPr lang="en-US"/>
            </a:br>
            <a:endParaRPr lang="en-US"/>
          </a:p>
          <a:p>
            <a:r>
              <a:rPr lang="en-US"/>
              <a:t>char what = 48;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7391400" cy="120032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char variables are used to store a single letter.</a:t>
            </a:r>
            <a:br>
              <a:rPr lang="en-US" sz="2400" dirty="0">
                <a:solidFill>
                  <a:srgbClr val="000099"/>
                </a:solidFill>
              </a:rPr>
            </a:b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400" dirty="0">
                <a:solidFill>
                  <a:srgbClr val="000099"/>
                </a:solidFill>
              </a:rPr>
              <a:t>char variables are actually integers.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296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/>
              <a:t>char is a 16-bit unsigned </a:t>
            </a:r>
            <a:r>
              <a:rPr lang="en-US" dirty="0" err="1"/>
              <a:t>int</a:t>
            </a:r>
            <a:r>
              <a:rPr lang="en-US" dirty="0"/>
              <a:t> data type.</a:t>
            </a:r>
          </a:p>
          <a:p>
            <a:endParaRPr lang="en-US" dirty="0"/>
          </a:p>
          <a:p>
            <a:r>
              <a:rPr lang="en-US" dirty="0"/>
              <a:t>Here is a 16 bit pattern: </a:t>
            </a:r>
            <a:r>
              <a:rPr lang="en-US" dirty="0" smtClean="0"/>
              <a:t>0000000000110011 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char let = 65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let = 'A';          </a:t>
            </a:r>
            <a:r>
              <a:rPr lang="en-US" dirty="0" smtClean="0">
                <a:solidFill>
                  <a:srgbClr val="009900"/>
                </a:solidFill>
              </a:rPr>
              <a:t>//same as let = 65</a:t>
            </a:r>
            <a:endParaRPr lang="en-US" dirty="0">
              <a:solidFill>
                <a:srgbClr val="009900"/>
              </a:solidFill>
            </a:endParaRPr>
          </a:p>
          <a:p>
            <a:endParaRPr lang="en-US" dirty="0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47800" y="4343400"/>
            <a:ext cx="6172200" cy="1812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ASCII VALUES YOU MUST KNOW!</a:t>
            </a:r>
          </a:p>
          <a:p>
            <a:r>
              <a:rPr lang="en-US">
                <a:solidFill>
                  <a:srgbClr val="CC0000"/>
                </a:solidFill>
              </a:rPr>
              <a:t>		'A' – 65</a:t>
            </a:r>
          </a:p>
          <a:p>
            <a:r>
              <a:rPr lang="en-US">
                <a:solidFill>
                  <a:srgbClr val="CC0000"/>
                </a:solidFill>
              </a:rPr>
              <a:t>		'a' – 97</a:t>
            </a:r>
          </a:p>
          <a:p>
            <a:r>
              <a:rPr lang="en-US">
                <a:solidFill>
                  <a:srgbClr val="CC0000"/>
                </a:solidFill>
              </a:rPr>
              <a:t>		'0' - 48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610600" cy="44012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smtClean="0"/>
              <a:t>Abstraction is a big part of Computer Science.</a:t>
            </a:r>
          </a:p>
          <a:p>
            <a:endParaRPr lang="en-US" dirty="0"/>
          </a:p>
          <a:p>
            <a:r>
              <a:rPr lang="en-US" dirty="0" smtClean="0"/>
              <a:t>Complex details are hidden away / abstracted away to make the process of writing code easier.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Characters in Java code appear as letters but are really stored and manipulated as ASCII values which are converted to binary values.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Abstraction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Abstraction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1447800"/>
            <a:ext cx="8763000" cy="483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/>
              <a:t>A is  65    B is  66    C is  67    D is  68 and so on</a:t>
            </a:r>
          </a:p>
          <a:p>
            <a:endParaRPr lang="en-US" dirty="0"/>
          </a:p>
          <a:p>
            <a:r>
              <a:rPr lang="en-US" dirty="0"/>
              <a:t>'A'  is really 0000000001000001</a:t>
            </a:r>
          </a:p>
          <a:p>
            <a:endParaRPr lang="en-US" dirty="0" smtClean="0"/>
          </a:p>
          <a:p>
            <a:r>
              <a:rPr lang="en-US" dirty="0" smtClean="0"/>
              <a:t>The word CAT would be converted to ASCII </a:t>
            </a:r>
          </a:p>
          <a:p>
            <a:r>
              <a:rPr lang="en-US" dirty="0"/>
              <a:t>i</a:t>
            </a:r>
            <a:r>
              <a:rPr lang="en-US" dirty="0" smtClean="0"/>
              <a:t>n the code.  Then, the ASCII is converted to binary for storing and processing.  </a:t>
            </a:r>
          </a:p>
          <a:p>
            <a:endParaRPr lang="en-US" dirty="0" smtClean="0"/>
          </a:p>
          <a:p>
            <a:r>
              <a:rPr lang="en-US" dirty="0" smtClean="0"/>
              <a:t>Letter   	       C		   A			 B</a:t>
            </a:r>
          </a:p>
          <a:p>
            <a:r>
              <a:rPr lang="en-US" dirty="0" smtClean="0"/>
              <a:t>ASCII	     67		  65			66</a:t>
            </a:r>
          </a:p>
          <a:p>
            <a:r>
              <a:rPr lang="en-US" dirty="0" smtClean="0"/>
              <a:t>Binary      01000011     01000001       01000010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533400" y="1752600"/>
            <a:ext cx="4794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endParaRPr lang="en-US">
              <a:solidFill>
                <a:srgbClr val="006600"/>
              </a:solidFill>
              <a:latin typeface="Arial" charset="0"/>
            </a:endParaRPr>
          </a:p>
          <a:p>
            <a:pPr eaLnBrk="0" hangingPunct="0"/>
            <a:r>
              <a:rPr lang="en-US">
                <a:solidFill>
                  <a:srgbClr val="006600"/>
                </a:solidFill>
                <a:latin typeface="Arial" charset="0"/>
              </a:rPr>
              <a:t>  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6477000" cy="223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'A' - 65	'B' - 66	 'C' - 67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'a' - 97	 'b' - 98	 'c' - 99	…</a:t>
            </a:r>
          </a:p>
          <a:p>
            <a:endParaRPr lang="en-US">
              <a:solidFill>
                <a:srgbClr val="CC0000"/>
              </a:solidFill>
            </a:endParaRPr>
          </a:p>
          <a:p>
            <a:r>
              <a:rPr lang="en-US">
                <a:solidFill>
                  <a:srgbClr val="CC0000"/>
                </a:solidFill>
              </a:rPr>
              <a:t>'0' - 48	 '1' - 49	 '2' - 50	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4943475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char alpha = 'A';</a:t>
            </a:r>
          </a:p>
          <a:p>
            <a:r>
              <a:rPr lang="en-US"/>
              <a:t>char ascii = 65;</a:t>
            </a:r>
          </a:p>
          <a:p>
            <a:r>
              <a:rPr lang="en-US"/>
              <a:t>char sum = 'B' + 1;</a:t>
            </a:r>
          </a:p>
          <a:p>
            <a:endParaRPr lang="en-US"/>
          </a:p>
          <a:p>
            <a:r>
              <a:rPr lang="en-US"/>
              <a:t>System.out.println(alpha);</a:t>
            </a:r>
          </a:p>
          <a:p>
            <a:r>
              <a:rPr lang="en-US"/>
              <a:t>System.out.println(ascii);</a:t>
            </a:r>
          </a:p>
          <a:p>
            <a:r>
              <a:rPr lang="en-US"/>
              <a:t>System.out.println(sum);</a:t>
            </a:r>
          </a:p>
          <a:p>
            <a:r>
              <a:rPr lang="en-US"/>
              <a:t>System.out.println('B'+1);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477000" y="3048000"/>
            <a:ext cx="1981200" cy="24812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A</a:t>
            </a:r>
          </a:p>
          <a:p>
            <a:r>
              <a:rPr lang="en-US" sz="3200"/>
              <a:t>C</a:t>
            </a:r>
          </a:p>
          <a:p>
            <a:r>
              <a:rPr lang="en-US"/>
              <a:t>67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character?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2209800"/>
            <a:ext cx="56388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References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0572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Naming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Rectangle 14"/>
          <p:cNvSpPr>
            <a:spLocks noChangeArrowheads="1"/>
          </p:cNvSpPr>
          <p:nvPr/>
        </p:nvSpPr>
        <p:spPr bwMode="auto">
          <a:xfrm>
            <a:off x="1143000" y="1600200"/>
            <a:ext cx="6629400" cy="1076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>
                <a:solidFill>
                  <a:srgbClr val="003366"/>
                </a:solidFill>
              </a:rPr>
              <a:t>A reference variable stores the</a:t>
            </a:r>
          </a:p>
          <a:p>
            <a:pPr eaLnBrk="0" hangingPunct="0"/>
            <a:r>
              <a:rPr lang="en-US" sz="3200">
                <a:solidFill>
                  <a:srgbClr val="003366"/>
                </a:solidFill>
              </a:rPr>
              <a:t>memory address of an object.</a:t>
            </a:r>
            <a:r>
              <a:rPr lang="en-US" sz="240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16"/>
          <p:cNvSpPr>
            <a:spLocks noChangeArrowheads="1"/>
          </p:cNvSpPr>
          <p:nvPr/>
        </p:nvSpPr>
        <p:spPr bwMode="auto">
          <a:xfrm>
            <a:off x="893763" y="45037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7"/>
          <p:cNvSpPr>
            <a:spLocks noChangeArrowheads="1"/>
          </p:cNvSpPr>
          <p:nvPr/>
        </p:nvSpPr>
        <p:spPr bwMode="auto">
          <a:xfrm>
            <a:off x="690563" y="4618038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18"/>
          <p:cNvSpPr>
            <a:spLocks noChangeArrowheads="1"/>
          </p:cNvSpPr>
          <p:nvPr/>
        </p:nvSpPr>
        <p:spPr bwMode="auto">
          <a:xfrm>
            <a:off x="381000" y="3200400"/>
            <a:ext cx="8085547" cy="1077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cs</a:t>
            </a:r>
            <a:r>
              <a:rPr lang="en-US" sz="3200" dirty="0" smtClean="0">
                <a:latin typeface="Courier New" pitchFamily="49" charset="0"/>
              </a:rPr>
              <a:t> = </a:t>
            </a:r>
            <a:r>
              <a:rPr lang="en-US" sz="3200" dirty="0">
                <a:latin typeface="Courier New" pitchFamily="49" charset="0"/>
              </a:rPr>
              <a:t>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 dude </a:t>
            </a:r>
            <a:r>
              <a:rPr lang="en-US" sz="3200" dirty="0">
                <a:latin typeface="Courier New" pitchFamily="49" charset="0"/>
              </a:rPr>
              <a:t>= new </a:t>
            </a:r>
            <a:r>
              <a:rPr lang="en-US" sz="3200" dirty="0" err="1" smtClean="0">
                <a:latin typeface="Courier New" pitchFamily="49" charset="0"/>
              </a:rPr>
              <a:t>AplusBug</a:t>
            </a:r>
            <a:r>
              <a:rPr lang="en-US" sz="3200" dirty="0" smtClean="0">
                <a:latin typeface="Courier New" pitchFamily="49" charset="0"/>
              </a:rPr>
              <a:t>();</a:t>
            </a:r>
            <a:endParaRPr lang="en-US" sz="3200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95799"/>
            <a:ext cx="1752600" cy="194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66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5763" y="2673350"/>
            <a:ext cx="2444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328563" y="2895600"/>
            <a:ext cx="554639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 dirty="0" err="1" smtClean="0">
                <a:latin typeface="Courier New" pitchFamily="49" charset="0"/>
              </a:rPr>
              <a:t>cs</a:t>
            </a:r>
            <a:endParaRPr lang="en-US" sz="2400" dirty="0">
              <a:latin typeface="Courier New" pitchFamily="49" charset="0"/>
            </a:endParaRPr>
          </a:p>
          <a:p>
            <a:pPr algn="ctr" eaLnBrk="0" hangingPunct="0"/>
            <a:endParaRPr lang="en-US" sz="2400" dirty="0">
              <a:latin typeface="Courier New" pitchFamily="49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343400" y="4191000"/>
            <a:ext cx="3200400" cy="787400"/>
          </a:xfrm>
          <a:prstGeom prst="rect">
            <a:avLst/>
          </a:prstGeom>
          <a:solidFill>
            <a:srgbClr val="CCFFCC"/>
          </a:solidFill>
          <a:ln w="12700">
            <a:solidFill>
              <a:srgbClr val="CCFFCC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dirty="0" err="1" smtClean="0"/>
              <a:t>AplusBug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457200" y="1828800"/>
            <a:ext cx="59920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AplusBug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AplusBug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3048000" y="3352800"/>
            <a:ext cx="1219200" cy="9906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209800" y="32766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4876800" y="3733800"/>
            <a:ext cx="809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0xF5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219200" y="5410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/>
              <a:t>stores the address of </a:t>
            </a:r>
            <a:r>
              <a:rPr lang="en-US" dirty="0" smtClean="0"/>
              <a:t>an </a:t>
            </a:r>
            <a:r>
              <a:rPr lang="en-US" dirty="0" err="1" smtClean="0"/>
              <a:t>AplusBug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reference?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600200"/>
            <a:ext cx="1981200" cy="220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66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Strings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751840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String </a:t>
            </a:r>
            <a:r>
              <a:rPr lang="en-US" dirty="0" err="1" smtClean="0"/>
              <a:t>aplus</a:t>
            </a:r>
            <a:r>
              <a:rPr lang="en-US" dirty="0" smtClean="0"/>
              <a:t> </a:t>
            </a:r>
            <a:r>
              <a:rPr lang="en-US" dirty="0"/>
              <a:t>= "hello world";</a:t>
            </a:r>
          </a:p>
          <a:p>
            <a:r>
              <a:rPr lang="en-US" dirty="0"/>
              <a:t>String buddy = "</a:t>
            </a:r>
            <a:r>
              <a:rPr lang="en-US" dirty="0" err="1"/>
              <a:t>whoot</a:t>
            </a:r>
            <a:r>
              <a:rPr lang="en-US" dirty="0"/>
              <a:t> - \\\\\\\\\\\\";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aplus</a:t>
            </a:r>
            <a:r>
              <a:rPr lang="en-US" dirty="0" smtClean="0"/>
              <a:t> );</a:t>
            </a: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("buddy = " + buddy);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419600" y="3886200"/>
            <a:ext cx="41910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hello world</a:t>
            </a:r>
          </a:p>
          <a:p>
            <a:r>
              <a:rPr lang="en-US" b="0"/>
              <a:t>buddy = whoot - \\\\\\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693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A String type stores groups of characters.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String?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strings.java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Assigning Variables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635000"/>
            <a:ext cx="246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096963" y="-1588"/>
            <a:ext cx="382587" cy="64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600">
                <a:solidFill>
                  <a:srgbClr val="FF6633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752600" y="1905000"/>
            <a:ext cx="4849084" cy="144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57;</a:t>
            </a:r>
          </a:p>
          <a:p>
            <a:pPr eaLnBrk="0" hangingPunct="0"/>
            <a:r>
              <a:rPr lang="en-US" sz="4400" dirty="0" err="1" smtClean="0">
                <a:latin typeface="Arial" charset="0"/>
              </a:rPr>
              <a:t>aplus</a:t>
            </a:r>
            <a:r>
              <a:rPr lang="en-US" sz="4400" dirty="0" smtClean="0">
                <a:latin typeface="Arial" charset="0"/>
              </a:rPr>
              <a:t>  </a:t>
            </a:r>
            <a:r>
              <a:rPr lang="en-US" sz="4400" dirty="0">
                <a:latin typeface="Arial" charset="0"/>
              </a:rPr>
              <a:t>=   239423;</a:t>
            </a: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85800" y="4038600"/>
            <a:ext cx="7848600" cy="138588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an assignment statement, the receiver </a:t>
            </a:r>
          </a:p>
          <a:p>
            <a:r>
              <a:rPr lang="en-US" dirty="0">
                <a:solidFill>
                  <a:schemeClr val="accent2"/>
                </a:solidFill>
              </a:rPr>
              <a:t>is always on the left of the assignment </a:t>
            </a:r>
          </a:p>
          <a:p>
            <a:r>
              <a:rPr lang="en-US" dirty="0">
                <a:solidFill>
                  <a:schemeClr val="accent2"/>
                </a:solidFill>
              </a:rPr>
              <a:t>operator (  </a:t>
            </a:r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  ).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447800" y="2057400"/>
            <a:ext cx="3276600" cy="3416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;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     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=   99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aplus</a:t>
            </a:r>
            <a:r>
              <a:rPr lang="en-US" sz="2400" dirty="0" smtClean="0"/>
              <a:t>   </a:t>
            </a:r>
            <a:r>
              <a:rPr lang="en-US" sz="2400" dirty="0"/>
              <a:t>= </a:t>
            </a:r>
            <a:r>
              <a:rPr lang="en-US" sz="2400" dirty="0" smtClean="0"/>
              <a:t>  </a:t>
            </a:r>
            <a:r>
              <a:rPr lang="en-US" sz="2400" dirty="0"/>
              <a:t>56;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1371600" y="34290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2362200" y="4876800"/>
            <a:ext cx="10668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362200" y="3429000"/>
            <a:ext cx="1143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dirty="0"/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3962400" y="34290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3962400" y="4876800"/>
            <a:ext cx="7620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 flipV="1">
            <a:off x="4953000" y="3733800"/>
            <a:ext cx="1066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6096000" y="2971800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declaration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and assignment</a:t>
            </a: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H="1" flipV="1">
            <a:off x="4800600" y="5257800"/>
            <a:ext cx="381000" cy="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181600" y="502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6600"/>
                </a:solidFill>
              </a:rPr>
              <a:t>assignment only</a:t>
            </a:r>
          </a:p>
        </p:txBody>
      </p:sp>
      <p:sp>
        <p:nvSpPr>
          <p:cNvPr id="54288" name="Text Box 15"/>
          <p:cNvSpPr txBox="1">
            <a:spLocks noChangeArrowheads="1"/>
          </p:cNvSpPr>
          <p:nvPr/>
        </p:nvSpPr>
        <p:spPr bwMode="auto">
          <a:xfrm>
            <a:off x="1371600" y="1981200"/>
            <a:ext cx="838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2362200" y="1981200"/>
            <a:ext cx="1219200" cy="60483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 flipH="1" flipV="1">
            <a:off x="3733800" y="2286000"/>
            <a:ext cx="1066800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Text Box 18"/>
          <p:cNvSpPr txBox="1">
            <a:spLocks noChangeArrowheads="1"/>
          </p:cNvSpPr>
          <p:nvPr/>
        </p:nvSpPr>
        <p:spPr bwMode="auto">
          <a:xfrm>
            <a:off x="4953000" y="2057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333399"/>
                </a:solidFill>
              </a:rPr>
              <a:t>declaration </a:t>
            </a:r>
            <a:r>
              <a:rPr lang="en-US" sz="2400" dirty="0">
                <a:solidFill>
                  <a:srgbClr val="333399"/>
                </a:solidFill>
              </a:rPr>
              <a:t>only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Declaring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vs. Assigning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381000" y="1371600"/>
            <a:ext cx="5355633" cy="48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aplus</a:t>
            </a:r>
            <a:r>
              <a:rPr lang="en-US" sz="2400" dirty="0" smtClean="0"/>
              <a:t> = 52,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= 79;</a:t>
            </a:r>
          </a:p>
          <a:p>
            <a:r>
              <a:rPr lang="en-US" sz="2400" dirty="0" smtClean="0"/>
              <a:t>double </a:t>
            </a:r>
            <a:r>
              <a:rPr lang="en-US" sz="2400" dirty="0" err="1" smtClean="0"/>
              <a:t>decy</a:t>
            </a:r>
            <a:r>
              <a:rPr lang="en-US" sz="2400" dirty="0" smtClean="0"/>
              <a:t> = 5.25;</a:t>
            </a:r>
          </a:p>
          <a:p>
            <a:r>
              <a:rPr lang="en-US" sz="2400" dirty="0" smtClean="0"/>
              <a:t>char </a:t>
            </a:r>
            <a:r>
              <a:rPr lang="en-US" sz="2400" dirty="0" err="1" smtClean="0"/>
              <a:t>bigA</a:t>
            </a:r>
            <a:r>
              <a:rPr lang="en-US" sz="2400" dirty="0" smtClean="0"/>
              <a:t> = 'A',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= 'a';</a:t>
            </a:r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check = false;</a:t>
            </a:r>
          </a:p>
          <a:p>
            <a:r>
              <a:rPr lang="en-US" sz="2400" dirty="0" smtClean="0"/>
              <a:t>String plus = "</a:t>
            </a:r>
            <a:r>
              <a:rPr lang="en-US" sz="2400" dirty="0" err="1" smtClean="0"/>
              <a:t>abc</a:t>
            </a:r>
            <a:r>
              <a:rPr lang="en-US" sz="2400" dirty="0" smtClean="0"/>
              <a:t>";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aplus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compsci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System.out.printf</a:t>
            </a:r>
            <a:r>
              <a:rPr lang="en-US" sz="2400" dirty="0" smtClean="0"/>
              <a:t>("%.2f", </a:t>
            </a:r>
            <a:r>
              <a:rPr lang="en-US" sz="2400" dirty="0" err="1" smtClean="0"/>
              <a:t>decy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bigA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</a:t>
            </a:r>
            <a:r>
              <a:rPr lang="en-US" sz="2400" dirty="0" err="1" smtClean="0"/>
              <a:t>littleA</a:t>
            </a:r>
            <a:r>
              <a:rPr lang="en-US" sz="2400" dirty="0" smtClean="0"/>
              <a:t>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check );</a:t>
            </a:r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 plus );</a:t>
            </a:r>
            <a:endParaRPr lang="en-US" sz="2400" dirty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858000" y="1524000"/>
            <a:ext cx="1981200" cy="317009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b="0" dirty="0" smtClean="0"/>
              <a:t>52</a:t>
            </a:r>
          </a:p>
          <a:p>
            <a:r>
              <a:rPr lang="en-US" b="0" dirty="0" smtClean="0"/>
              <a:t>79</a:t>
            </a:r>
          </a:p>
          <a:p>
            <a:r>
              <a:rPr lang="en-US" b="0" dirty="0" smtClean="0"/>
              <a:t>5.25A</a:t>
            </a:r>
          </a:p>
          <a:p>
            <a:r>
              <a:rPr lang="en-US" b="0" dirty="0" smtClean="0"/>
              <a:t>a</a:t>
            </a:r>
          </a:p>
          <a:p>
            <a:r>
              <a:rPr lang="en-US" b="0" dirty="0" smtClean="0"/>
              <a:t>false</a:t>
            </a:r>
          </a:p>
          <a:p>
            <a:r>
              <a:rPr lang="en-US" b="0" dirty="0" err="1" smtClean="0"/>
              <a:t>abc</a:t>
            </a:r>
            <a:endParaRPr lang="en-US" b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Assignment Statement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590800"/>
            <a:ext cx="73152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assignment.java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762000" y="1600200"/>
            <a:ext cx="7848600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An identifier is used to identify</a:t>
            </a:r>
            <a:br>
              <a:rPr lang="en-US" sz="3200" dirty="0"/>
            </a:br>
            <a:r>
              <a:rPr lang="en-US" sz="3200" dirty="0"/>
              <a:t>something.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public class </a:t>
            </a:r>
            <a:r>
              <a:rPr lang="en-US" sz="3200" dirty="0" err="1" smtClean="0">
                <a:solidFill>
                  <a:schemeClr val="accent2"/>
                </a:solidFill>
              </a:rPr>
              <a:t>Aplus</a:t>
            </a:r>
            <a:r>
              <a:rPr lang="en-US" sz="3200" dirty="0" smtClean="0"/>
              <a:t>{    </a:t>
            </a:r>
            <a:r>
              <a:rPr lang="en-US" sz="3200" dirty="0"/>
              <a:t>}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width</a:t>
            </a:r>
            <a:r>
              <a:rPr lang="en-US" sz="3200" dirty="0"/>
              <a:t> = 7;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/>
              <a:t>Always start identifier names with letters.   </a:t>
            </a:r>
            <a:endParaRPr lang="en-US" sz="4000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2209800"/>
            <a:ext cx="5029199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Final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670461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5027338" cy="15081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err="1" smtClean="0"/>
              <a:t>int</a:t>
            </a:r>
            <a:r>
              <a:rPr lang="en-US" sz="3200" dirty="0" smtClean="0"/>
              <a:t> x = 999;</a:t>
            </a:r>
          </a:p>
          <a:p>
            <a:r>
              <a:rPr lang="en-US" sz="3200" dirty="0" err="1" smtClean="0"/>
              <a:t>System.out.println</a:t>
            </a:r>
            <a:r>
              <a:rPr lang="en-US" sz="3200" dirty="0" smtClean="0"/>
              <a:t>( x );</a:t>
            </a:r>
          </a:p>
          <a:p>
            <a:endParaRPr lang="en-US" dirty="0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324600" y="1488483"/>
            <a:ext cx="2362200" cy="10156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b="0" dirty="0" smtClean="0"/>
              <a:t>999</a:t>
            </a:r>
            <a:endParaRPr lang="en-US" b="0" dirty="0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52500" y="4572000"/>
            <a:ext cx="7239000" cy="156966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A final variable can be assigned a value once.</a:t>
            </a:r>
          </a:p>
          <a:p>
            <a:r>
              <a:rPr lang="en-US" sz="2400" dirty="0" smtClean="0">
                <a:solidFill>
                  <a:srgbClr val="000099"/>
                </a:solidFill>
              </a:rPr>
              <a:t>Designate a variable final if you do not want it to change after it has been declared and initialized.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Final?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222" y="1676400"/>
            <a:ext cx="5029199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MAX</a:t>
            </a:r>
          </a:p>
          <a:p>
            <a:pPr algn="ctr"/>
            <a:r>
              <a:rPr lang="en-US" sz="7200" dirty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nd </a:t>
            </a:r>
            <a:b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Min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240588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System.out.println(Byte.MIN_VALUE);</a:t>
            </a:r>
          </a:p>
          <a:p>
            <a:r>
              <a:rPr lang="en-US"/>
              <a:t>System.out.println(Byte.MAX_VALUE);</a:t>
            </a:r>
          </a:p>
          <a:p>
            <a:endParaRPr lang="en-US"/>
          </a:p>
          <a:p>
            <a:r>
              <a:rPr lang="en-US"/>
              <a:t>System.out.println(Short.MIN_VALUE);</a:t>
            </a:r>
          </a:p>
          <a:p>
            <a:r>
              <a:rPr lang="en-US"/>
              <a:t>System.out.println(Short.MAX_VALUE);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181600" y="4038600"/>
            <a:ext cx="2057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-128</a:t>
            </a:r>
          </a:p>
          <a:p>
            <a:r>
              <a:rPr lang="en-US" b="0"/>
              <a:t>127</a:t>
            </a:r>
          </a:p>
          <a:p>
            <a:r>
              <a:rPr lang="en-US" b="0"/>
              <a:t>-32768</a:t>
            </a:r>
          </a:p>
          <a:p>
            <a:r>
              <a:rPr lang="en-US" b="0"/>
              <a:t>32767</a:t>
            </a:r>
          </a:p>
        </p:txBody>
      </p:sp>
      <p:sp>
        <p:nvSpPr>
          <p:cNvPr id="60422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6136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System.out.println(Integer.MIN_VALUE);</a:t>
            </a:r>
          </a:p>
          <a:p>
            <a:r>
              <a:rPr lang="en-US"/>
              <a:t>System.out.println(Integer.MAX_VALUE);</a:t>
            </a:r>
          </a:p>
          <a:p>
            <a:endParaRPr lang="en-US"/>
          </a:p>
          <a:p>
            <a:r>
              <a:rPr lang="en-US"/>
              <a:t>System.out.println(Long.MIN_VALUE);</a:t>
            </a:r>
          </a:p>
          <a:p>
            <a:r>
              <a:rPr lang="en-US"/>
              <a:t>System.out.println(Long.MAX_VALUE);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581400" y="4038600"/>
            <a:ext cx="41910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  <a:p>
            <a:r>
              <a:rPr lang="en-US" b="0"/>
              <a:t>-9223372036854775808</a:t>
            </a:r>
          </a:p>
          <a:p>
            <a:r>
              <a:rPr lang="en-US" b="0"/>
              <a:t>9223372036854775807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6" y="4049753"/>
            <a:ext cx="214850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838200" y="1600200"/>
            <a:ext cx="5848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/>
              <a:t>int num = Integer.MAX_VALUE;</a:t>
            </a:r>
          </a:p>
          <a:p>
            <a:r>
              <a:rPr lang="pt-BR"/>
              <a:t>num=num+1;</a:t>
            </a:r>
          </a:p>
          <a:p>
            <a:r>
              <a:rPr lang="pt-BR"/>
              <a:t>System.out.println(num);</a:t>
            </a:r>
          </a:p>
          <a:p>
            <a:r>
              <a:rPr lang="pt-BR"/>
              <a:t>num=num-1;</a:t>
            </a:r>
          </a:p>
          <a:p>
            <a:r>
              <a:rPr lang="pt-BR"/>
              <a:t>System.out.println(num);</a:t>
            </a:r>
            <a:endParaRPr lang="en-U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6019800" y="4267200"/>
            <a:ext cx="2514600" cy="1446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-2147483648</a:t>
            </a:r>
          </a:p>
          <a:p>
            <a:r>
              <a:rPr lang="en-US" b="0"/>
              <a:t>2147483647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4267200" cy="12001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Why does adding 1 to MAX_VALUE give you the MIN_VALUE?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integers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0800"/>
            <a:ext cx="9144000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integersminmax.java</a:t>
            </a:r>
            <a:endParaRPr lang="en-US" sz="54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737475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System.out.println(Float.MIN_VALUE);</a:t>
            </a:r>
          </a:p>
          <a:p>
            <a:r>
              <a:rPr lang="en-US"/>
              <a:t>System.out.println(Float.MAX_VALUE);</a:t>
            </a:r>
          </a:p>
          <a:p>
            <a:endParaRPr lang="en-US"/>
          </a:p>
          <a:p>
            <a:r>
              <a:rPr lang="en-US"/>
              <a:t>System.out.println(Double.MIN_VALUE);</a:t>
            </a:r>
          </a:p>
          <a:p>
            <a:r>
              <a:rPr lang="en-US"/>
              <a:t>System.out.println(Double.MAX_VALUE);  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4114800" y="4038600"/>
            <a:ext cx="46482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400" b="0" dirty="0"/>
              <a:t>1.4E-45</a:t>
            </a:r>
          </a:p>
          <a:p>
            <a:r>
              <a:rPr lang="en-US" sz="2400" b="0" dirty="0"/>
              <a:t>3.4028235E38</a:t>
            </a:r>
          </a:p>
          <a:p>
            <a:r>
              <a:rPr lang="en-US" sz="2400" b="0" dirty="0"/>
              <a:t>4.9E-324</a:t>
            </a:r>
          </a:p>
          <a:p>
            <a:r>
              <a:rPr lang="en-US" sz="2400" b="0" dirty="0"/>
              <a:t>1.7976931348623157E308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</a:t>
            </a:r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reals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realsminmax.java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7499350" cy="2227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out.println((int)Character.MIN_VALUE); 	</a:t>
            </a:r>
          </a:p>
          <a:p>
            <a:r>
              <a:rPr lang="en-US"/>
              <a:t>out.println((int)Character.MAX_VALUE);	</a:t>
            </a:r>
          </a:p>
          <a:p>
            <a:endParaRPr lang="en-US"/>
          </a:p>
          <a:p>
            <a:r>
              <a:rPr lang="en-US"/>
              <a:t>out.println(Character.MIN_VALUE); 	</a:t>
            </a:r>
          </a:p>
          <a:p>
            <a:r>
              <a:rPr lang="en-US"/>
              <a:t>out.println(Character.MAX_VALUE);	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4953000" y="4007005"/>
            <a:ext cx="1981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r>
              <a:rPr lang="en-US" b="0"/>
              <a:t>0</a:t>
            </a:r>
          </a:p>
          <a:p>
            <a:r>
              <a:rPr lang="en-US" b="0"/>
              <a:t>65535</a:t>
            </a:r>
          </a:p>
          <a:p>
            <a:r>
              <a:rPr lang="en-US" b="0"/>
              <a:t>?</a:t>
            </a:r>
          </a:p>
          <a:p>
            <a:r>
              <a:rPr lang="en-US" b="0"/>
              <a:t>?</a:t>
            </a: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838200" y="4267200"/>
            <a:ext cx="2895600" cy="19304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MIN_VALUE and MAX_VALUE are very useful for contest programming.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Max and min characters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828800"/>
            <a:ext cx="6496971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3200" dirty="0"/>
              <a:t>Which of these would be legal </a:t>
            </a:r>
          </a:p>
          <a:p>
            <a:pPr eaLnBrk="0" hangingPunct="0"/>
            <a:r>
              <a:rPr lang="en-US" sz="3200" dirty="0"/>
              <a:t>identifiers?</a:t>
            </a:r>
          </a:p>
          <a:p>
            <a:pPr eaLnBrk="0" hangingPunct="0"/>
            <a:endParaRPr lang="en-US" sz="3200" dirty="0"/>
          </a:p>
          <a:p>
            <a:pPr eaLnBrk="0" hangingPunct="0"/>
            <a:r>
              <a:rPr lang="en-US" sz="3200" dirty="0" err="1" smtClean="0">
                <a:solidFill>
                  <a:schemeClr val="accent2"/>
                </a:solidFill>
              </a:rPr>
              <a:t>AplusCompSciRocks</a:t>
            </a:r>
            <a:r>
              <a:rPr lang="en-US" sz="3200" dirty="0" smtClean="0">
                <a:solidFill>
                  <a:schemeClr val="accent2"/>
                </a:solidFill>
              </a:rPr>
              <a:t>! 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>
                <a:solidFill>
                  <a:schemeClr val="accent2"/>
                </a:solidFill>
              </a:rPr>
              <a:t>jump Up</a:t>
            </a:r>
          </a:p>
          <a:p>
            <a:pPr eaLnBrk="0" hangingPunct="0"/>
            <a:r>
              <a:rPr lang="en-US" sz="3200" dirty="0" smtClean="0">
                <a:solidFill>
                  <a:schemeClr val="accent2"/>
                </a:solidFill>
              </a:rPr>
              <a:t>2Foot5Inches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BigTriangle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r>
              <a:rPr lang="en-US" sz="3200" dirty="0" err="1">
                <a:solidFill>
                  <a:schemeClr val="accent2"/>
                </a:solidFill>
              </a:rPr>
              <a:t>SpaceInvaders</a:t>
            </a:r>
            <a:endParaRPr lang="en-US" sz="3200" dirty="0">
              <a:solidFill>
                <a:schemeClr val="accent2"/>
              </a:solidFill>
            </a:endParaRPr>
          </a:p>
          <a:p>
            <a:pPr eaLnBrk="0" hangingPunct="0"/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181350" y="3019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1534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charsminmax.java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VARIABLES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143000" y="1752600"/>
            <a:ext cx="6477000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3200"/>
              <a:t>Always use names that mean something.</a:t>
            </a:r>
          </a:p>
          <a:p>
            <a:pPr eaLnBrk="0" hangingPunct="0"/>
            <a:endParaRPr lang="en-US" sz="3200">
              <a:latin typeface="Courier New" pitchFamily="49" charset="0"/>
            </a:endParaRPr>
          </a:p>
          <a:p>
            <a:pPr eaLnBrk="0" hangingPunct="0"/>
            <a:r>
              <a:rPr lang="en-US" sz="4400">
                <a:solidFill>
                  <a:schemeClr val="accent2"/>
                </a:solidFill>
              </a:rPr>
              <a:t>double  totalPay;</a:t>
            </a:r>
            <a:br>
              <a:rPr lang="en-US" sz="4400">
                <a:solidFill>
                  <a:schemeClr val="accent2"/>
                </a:solidFill>
              </a:rPr>
            </a:br>
            <a:r>
              <a:rPr lang="en-US" sz="4400">
                <a:solidFill>
                  <a:schemeClr val="accent2"/>
                </a:solidFill>
              </a:rPr>
              <a:t>class Triangle{ }</a:t>
            </a:r>
          </a:p>
          <a:p>
            <a:pPr eaLnBrk="0" hangingPunct="0"/>
            <a:endParaRPr lang="en-US" sz="4400">
              <a:solidFill>
                <a:schemeClr val="accent2"/>
              </a:solidFill>
            </a:endParaRPr>
          </a:p>
          <a:p>
            <a:pPr eaLnBrk="0" hangingPunct="0"/>
            <a:r>
              <a:rPr lang="en-US" sz="2400">
                <a:solidFill>
                  <a:srgbClr val="FF3300"/>
                </a:solidFill>
              </a:rPr>
              <a:t>double a;  	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  <a:br>
              <a:rPr lang="en-US" sz="2400">
                <a:solidFill>
                  <a:srgbClr val="009900"/>
                </a:solidFill>
              </a:rPr>
            </a:br>
            <a:r>
              <a:rPr lang="en-US" sz="2400">
                <a:solidFill>
                  <a:srgbClr val="FF3300"/>
                </a:solidFill>
              </a:rPr>
              <a:t>class B{}	  	</a:t>
            </a:r>
            <a:r>
              <a:rPr lang="en-US" sz="2400">
                <a:solidFill>
                  <a:srgbClr val="009900"/>
                </a:solidFill>
              </a:rPr>
              <a:t>//very bad </a:t>
            </a:r>
          </a:p>
          <a:p>
            <a:pPr eaLnBrk="0" hangingPunct="0"/>
            <a:endParaRPr lang="en-US" sz="240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447800" y="2057400"/>
            <a:ext cx="617855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 does not equal sam.</a:t>
            </a:r>
          </a:p>
          <a:p>
            <a:pPr eaLnBrk="0" hangingPunct="0"/>
            <a:r>
              <a:rPr lang="en-US" sz="3600">
                <a:solidFill>
                  <a:srgbClr val="003366"/>
                </a:solidFill>
              </a:rPr>
              <a:t>Same does not equal sam.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1600200" y="4419600"/>
            <a:ext cx="59436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Case is important as is spelling.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identifier?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14400" y="1600200"/>
            <a:ext cx="7292975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Keywords are reserved words that the </a:t>
            </a:r>
            <a:br>
              <a:rPr lang="en-US"/>
            </a:br>
            <a:r>
              <a:rPr lang="en-US"/>
              <a:t>language uses for a specific purpose.  </a:t>
            </a:r>
          </a:p>
          <a:p>
            <a:endParaRPr lang="en-US" sz="3600"/>
          </a:p>
          <a:p>
            <a:r>
              <a:rPr lang="en-US" sz="3600">
                <a:solidFill>
                  <a:schemeClr val="accent2"/>
                </a:solidFill>
              </a:rPr>
              <a:t>int    double    return    void </a:t>
            </a:r>
          </a:p>
          <a:p>
            <a:r>
              <a:rPr lang="en-US" sz="3600">
                <a:solidFill>
                  <a:schemeClr val="accent2"/>
                </a:solidFill>
              </a:rPr>
              <a:t>static    long   break    continue</a:t>
            </a:r>
          </a:p>
          <a:p>
            <a:endParaRPr lang="en-US" sz="3600"/>
          </a:p>
          <a:p>
            <a:r>
              <a:rPr lang="en-US"/>
              <a:t>Keywords cannot be used as identifiers.</a:t>
            </a:r>
          </a:p>
          <a:p>
            <a:endParaRPr lang="en-US" sz="36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keyword?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93553</TotalTime>
  <Words>3071</Words>
  <Application>Microsoft Office PowerPoint</Application>
  <PresentationFormat>On-screen Show (4:3)</PresentationFormat>
  <Paragraphs>812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subject>Variables</dc:subject>
  <dc:creator>A+ Computer Science</dc:creator>
  <cp:keywords>www.apluscompsci.com</cp:keywords>
  <dc:description>Variables_x000d_
©A+ Computer Science_x000d_
www.apluscompsci.com</dc:description>
  <cp:lastModifiedBy>Stacey Armstrong</cp:lastModifiedBy>
  <cp:revision>667</cp:revision>
  <cp:lastPrinted>1999-08-27T13:49:55Z</cp:lastPrinted>
  <dcterms:created xsi:type="dcterms:W3CDTF">1995-06-17T23:31:02Z</dcterms:created>
  <dcterms:modified xsi:type="dcterms:W3CDTF">2019-06-19T19:40:13Z</dcterms:modified>
  <cp:category>www.apluscompsci.com</cp:category>
</cp:coreProperties>
</file>