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64" r:id="rId2"/>
    <p:sldId id="318" r:id="rId3"/>
    <p:sldId id="286" r:id="rId4"/>
    <p:sldId id="278" r:id="rId5"/>
    <p:sldId id="319" r:id="rId6"/>
    <p:sldId id="292" r:id="rId7"/>
    <p:sldId id="320" r:id="rId8"/>
    <p:sldId id="282" r:id="rId9"/>
    <p:sldId id="303" r:id="rId10"/>
    <p:sldId id="298" r:id="rId11"/>
    <p:sldId id="297" r:id="rId12"/>
    <p:sldId id="313" r:id="rId13"/>
    <p:sldId id="321" r:id="rId14"/>
    <p:sldId id="280" r:id="rId15"/>
    <p:sldId id="299" r:id="rId16"/>
    <p:sldId id="314" r:id="rId17"/>
    <p:sldId id="322" r:id="rId18"/>
    <p:sldId id="283" r:id="rId19"/>
    <p:sldId id="328" r:id="rId20"/>
    <p:sldId id="304" r:id="rId21"/>
    <p:sldId id="284" r:id="rId22"/>
    <p:sldId id="301" r:id="rId23"/>
    <p:sldId id="315" r:id="rId24"/>
    <p:sldId id="323" r:id="rId25"/>
    <p:sldId id="300" r:id="rId26"/>
    <p:sldId id="306" r:id="rId27"/>
    <p:sldId id="316" r:id="rId28"/>
    <p:sldId id="327" r:id="rId29"/>
    <p:sldId id="293" r:id="rId30"/>
    <p:sldId id="325" r:id="rId31"/>
    <p:sldId id="326" r:id="rId32"/>
    <p:sldId id="317" r:id="rId33"/>
    <p:sldId id="324" r:id="rId34"/>
    <p:sldId id="312" r:id="rId35"/>
  </p:sldIdLst>
  <p:sldSz cx="9144000" cy="6858000" type="screen4x3"/>
  <p:notesSz cx="7315200" cy="9601200"/>
  <p:defaultTextStyle>
    <a:defPPr>
      <a:defRPr lang="en-US"/>
    </a:defPPr>
    <a:lvl1pPr algn="l" rtl="0" fontAlgn="base">
      <a:spcBef>
        <a:spcPct val="0"/>
      </a:spcBef>
      <a:spcAft>
        <a:spcPct val="0"/>
      </a:spcAft>
      <a:defRPr sz="3200" b="1" kern="1200">
        <a:solidFill>
          <a:schemeClr val="tx1"/>
        </a:solidFill>
        <a:latin typeface="Tahoma" pitchFamily="34" charset="0"/>
        <a:ea typeface="+mn-ea"/>
        <a:cs typeface="+mn-cs"/>
      </a:defRPr>
    </a:lvl1pPr>
    <a:lvl2pPr marL="457200" algn="l" rtl="0" fontAlgn="base">
      <a:spcBef>
        <a:spcPct val="0"/>
      </a:spcBef>
      <a:spcAft>
        <a:spcPct val="0"/>
      </a:spcAft>
      <a:defRPr sz="3200" b="1" kern="1200">
        <a:solidFill>
          <a:schemeClr val="tx1"/>
        </a:solidFill>
        <a:latin typeface="Tahoma" pitchFamily="34" charset="0"/>
        <a:ea typeface="+mn-ea"/>
        <a:cs typeface="+mn-cs"/>
      </a:defRPr>
    </a:lvl2pPr>
    <a:lvl3pPr marL="914400" algn="l" rtl="0" fontAlgn="base">
      <a:spcBef>
        <a:spcPct val="0"/>
      </a:spcBef>
      <a:spcAft>
        <a:spcPct val="0"/>
      </a:spcAft>
      <a:defRPr sz="3200" b="1" kern="1200">
        <a:solidFill>
          <a:schemeClr val="tx1"/>
        </a:solidFill>
        <a:latin typeface="Tahoma" pitchFamily="34" charset="0"/>
        <a:ea typeface="+mn-ea"/>
        <a:cs typeface="+mn-cs"/>
      </a:defRPr>
    </a:lvl3pPr>
    <a:lvl4pPr marL="1371600" algn="l" rtl="0" fontAlgn="base">
      <a:spcBef>
        <a:spcPct val="0"/>
      </a:spcBef>
      <a:spcAft>
        <a:spcPct val="0"/>
      </a:spcAft>
      <a:defRPr sz="3200" b="1" kern="1200">
        <a:solidFill>
          <a:schemeClr val="tx1"/>
        </a:solidFill>
        <a:latin typeface="Tahoma" pitchFamily="34" charset="0"/>
        <a:ea typeface="+mn-ea"/>
        <a:cs typeface="+mn-cs"/>
      </a:defRPr>
    </a:lvl4pPr>
    <a:lvl5pPr marL="1828800" algn="l" rtl="0" fontAlgn="base">
      <a:spcBef>
        <a:spcPct val="0"/>
      </a:spcBef>
      <a:spcAft>
        <a:spcPct val="0"/>
      </a:spcAft>
      <a:defRPr sz="3200" b="1" kern="1200">
        <a:solidFill>
          <a:schemeClr val="tx1"/>
        </a:solidFill>
        <a:latin typeface="Tahoma" pitchFamily="34" charset="0"/>
        <a:ea typeface="+mn-ea"/>
        <a:cs typeface="+mn-cs"/>
      </a:defRPr>
    </a:lvl5pPr>
    <a:lvl6pPr marL="2286000" algn="l" defTabSz="914400" rtl="0" eaLnBrk="1" latinLnBrk="0" hangingPunct="1">
      <a:defRPr sz="3200" b="1" kern="1200">
        <a:solidFill>
          <a:schemeClr val="tx1"/>
        </a:solidFill>
        <a:latin typeface="Tahoma" pitchFamily="34" charset="0"/>
        <a:ea typeface="+mn-ea"/>
        <a:cs typeface="+mn-cs"/>
      </a:defRPr>
    </a:lvl6pPr>
    <a:lvl7pPr marL="2743200" algn="l" defTabSz="914400" rtl="0" eaLnBrk="1" latinLnBrk="0" hangingPunct="1">
      <a:defRPr sz="3200" b="1" kern="1200">
        <a:solidFill>
          <a:schemeClr val="tx1"/>
        </a:solidFill>
        <a:latin typeface="Tahoma" pitchFamily="34" charset="0"/>
        <a:ea typeface="+mn-ea"/>
        <a:cs typeface="+mn-cs"/>
      </a:defRPr>
    </a:lvl7pPr>
    <a:lvl8pPr marL="3200400" algn="l" defTabSz="914400" rtl="0" eaLnBrk="1" latinLnBrk="0" hangingPunct="1">
      <a:defRPr sz="3200" b="1" kern="1200">
        <a:solidFill>
          <a:schemeClr val="tx1"/>
        </a:solidFill>
        <a:latin typeface="Tahoma" pitchFamily="34" charset="0"/>
        <a:ea typeface="+mn-ea"/>
        <a:cs typeface="+mn-cs"/>
      </a:defRPr>
    </a:lvl8pPr>
    <a:lvl9pPr marL="3657600" algn="l" defTabSz="914400" rtl="0" eaLnBrk="1" latinLnBrk="0" hangingPunct="1">
      <a:defRPr sz="32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a:srgbClr val="E1F4FF"/>
    <a:srgbClr val="FF3300"/>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5986" autoAdjust="0"/>
  </p:normalViewPr>
  <p:slideViewPr>
    <p:cSldViewPr>
      <p:cViewPr varScale="1">
        <p:scale>
          <a:sx n="67" d="100"/>
          <a:sy n="67" d="100"/>
        </p:scale>
        <p:origin x="134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2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788">
              <a:defRPr sz="1200" b="0">
                <a:latin typeface="Times New Roman" pitchFamily="18" charset="0"/>
              </a:defRPr>
            </a:lvl1pPr>
          </a:lstStyle>
          <a:p>
            <a:pPr>
              <a:defRPr/>
            </a:pPr>
            <a:endParaRPr lang="en-US"/>
          </a:p>
        </p:txBody>
      </p:sp>
      <p:sp>
        <p:nvSpPr>
          <p:cNvPr id="174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788">
              <a:defRPr sz="1200" b="0">
                <a:latin typeface="Times New Roman" pitchFamily="18" charset="0"/>
              </a:defRPr>
            </a:lvl1pPr>
          </a:lstStyle>
          <a:p>
            <a:pPr>
              <a:defRPr/>
            </a:pPr>
            <a:endParaRPr lang="en-US"/>
          </a:p>
        </p:txBody>
      </p:sp>
      <p:sp>
        <p:nvSpPr>
          <p:cNvPr id="174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966788">
              <a:defRPr sz="1200" b="0">
                <a:latin typeface="Times New Roman" pitchFamily="18" charset="0"/>
              </a:defRPr>
            </a:lvl1pPr>
          </a:lstStyle>
          <a:p>
            <a:pPr>
              <a:defRPr/>
            </a:pPr>
            <a:endParaRPr lang="en-US"/>
          </a:p>
        </p:txBody>
      </p:sp>
      <p:sp>
        <p:nvSpPr>
          <p:cNvPr id="174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966788">
              <a:defRPr sz="1200" b="0">
                <a:latin typeface="Times New Roman" pitchFamily="18" charset="0"/>
              </a:defRPr>
            </a:lvl1pPr>
          </a:lstStyle>
          <a:p>
            <a:pPr>
              <a:defRPr/>
            </a:pPr>
            <a:fld id="{460A0154-46CD-42C4-8C26-9807155441B3}" type="slidenum">
              <a:rPr lang="en-US"/>
              <a:pPr>
                <a:defRPr/>
              </a:pPr>
              <a:t>‹#›</a:t>
            </a:fld>
            <a:endParaRPr lang="en-US"/>
          </a:p>
        </p:txBody>
      </p:sp>
    </p:spTree>
    <p:extLst>
      <p:ext uri="{BB962C8B-B14F-4D97-AF65-F5344CB8AC3E}">
        <p14:creationId xmlns:p14="http://schemas.microsoft.com/office/powerpoint/2010/main" val="3464084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966788">
              <a:defRPr sz="1200" b="0">
                <a:latin typeface="Times New Roman" pitchFamily="18" charset="0"/>
              </a:defRPr>
            </a:lvl1pPr>
          </a:lstStyle>
          <a:p>
            <a:pPr>
              <a:defRPr/>
            </a:pPr>
            <a:endParaRPr lang="en-US"/>
          </a:p>
        </p:txBody>
      </p:sp>
      <p:sp>
        <p:nvSpPr>
          <p:cNvPr id="1638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966788">
              <a:defRPr sz="1200" b="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2" name="Rectangle 8"/>
          <p:cNvSpPr>
            <a:spLocks noGrp="1" noChangeArrowheads="1"/>
          </p:cNvSpPr>
          <p:nvPr>
            <p:ph type="sldNum" sz="quarter" idx="5"/>
          </p:nvPr>
        </p:nvSpPr>
        <p:spPr bwMode="auto">
          <a:xfrm>
            <a:off x="1579563" y="9128125"/>
            <a:ext cx="5735637" cy="473075"/>
          </a:xfrm>
          <a:prstGeom prst="rect">
            <a:avLst/>
          </a:prstGeom>
          <a:noFill/>
          <a:ln w="9525">
            <a:noFill/>
            <a:miter lim="800000"/>
            <a:headEnd/>
            <a:tailEnd/>
          </a:ln>
          <a:effectLst/>
        </p:spPr>
        <p:txBody>
          <a:bodyPr vert="horz" wrap="square" lIns="95666" tIns="47833" rIns="95666" bIns="47833" numCol="1" anchor="b" anchorCtr="0" compatLnSpc="1">
            <a:prstTxWarp prst="textNoShape">
              <a:avLst/>
            </a:prstTxWarp>
          </a:bodyPr>
          <a:lstStyle>
            <a:lvl1pPr algn="r" defTabSz="949325">
              <a:defRPr sz="1200"/>
            </a:lvl1pPr>
          </a:lstStyle>
          <a:p>
            <a:pPr>
              <a:defRPr/>
            </a:pPr>
            <a:r>
              <a:rPr lang="en-US"/>
              <a:t>©A+ Computer Science     www.apluscompsci.com                 </a:t>
            </a:r>
            <a:fld id="{80DE6A6B-9B5B-4545-A4A5-BC9924BAF9A0}" type="slidenum">
              <a:rPr lang="en-US"/>
              <a:pPr>
                <a:defRPr/>
              </a:pPr>
              <a:t>‹#›</a:t>
            </a:fld>
            <a:endParaRPr lang="en-US" sz="3300"/>
          </a:p>
        </p:txBody>
      </p:sp>
    </p:spTree>
    <p:extLst>
      <p:ext uri="{BB962C8B-B14F-4D97-AF65-F5344CB8AC3E}">
        <p14:creationId xmlns:p14="http://schemas.microsoft.com/office/powerpoint/2010/main" val="1093826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sldNum" sz="quarter" idx="5"/>
          </p:nvPr>
        </p:nvSpPr>
        <p:spPr>
          <a:noFill/>
        </p:spPr>
        <p:txBody>
          <a:bodyPr/>
          <a:lstStyle/>
          <a:p>
            <a:r>
              <a:rPr lang="en-US" smtClean="0"/>
              <a:t>©A+ Computer Science     www.apluscompsci.com                 </a:t>
            </a:r>
            <a:fld id="{03002CDA-2C3C-432E-9519-369B18B95B98}" type="slidenum">
              <a:rPr lang="en-US" smtClean="0"/>
              <a:pPr/>
              <a:t>1</a:t>
            </a:fld>
            <a:endParaRPr lang="en-US" sz="33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38424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8"/>
          <p:cNvSpPr>
            <a:spLocks noGrp="1" noChangeArrowheads="1"/>
          </p:cNvSpPr>
          <p:nvPr>
            <p:ph type="sldNum" sz="quarter" idx="5"/>
          </p:nvPr>
        </p:nvSpPr>
        <p:spPr>
          <a:noFill/>
        </p:spPr>
        <p:txBody>
          <a:bodyPr/>
          <a:lstStyle/>
          <a:p>
            <a:r>
              <a:rPr lang="en-US" smtClean="0"/>
              <a:t>©A+ Computer Science     www.apluscompsci.com                 </a:t>
            </a:r>
            <a:fld id="{9DC01B93-F20E-4296-9BCC-AAE6E4A8DB37}" type="slidenum">
              <a:rPr lang="en-US" smtClean="0"/>
              <a:pPr/>
              <a:t>10</a:t>
            </a:fld>
            <a:endParaRPr lang="en-US" sz="3300" smtClean="0"/>
          </a:p>
        </p:txBody>
      </p:sp>
      <p:sp>
        <p:nvSpPr>
          <p:cNvPr id="54275" name="Rectangle 2"/>
          <p:cNvSpPr>
            <a:spLocks noGrp="1" noRot="1" noChangeAspect="1" noChangeArrowheads="1" noTextEdit="1"/>
          </p:cNvSpPr>
          <p:nvPr>
            <p:ph type="sldImg"/>
          </p:nvPr>
        </p:nvSpPr>
        <p:spPr>
          <a:xfrm>
            <a:off x="1260475" y="722313"/>
            <a:ext cx="4795838" cy="3597275"/>
          </a:xfrm>
          <a:ln/>
        </p:spPr>
      </p:sp>
      <p:sp>
        <p:nvSpPr>
          <p:cNvPr id="54276" name="Rectangle 3"/>
          <p:cNvSpPr>
            <a:spLocks noGrp="1" noChangeArrowheads="1"/>
          </p:cNvSpPr>
          <p:nvPr>
            <p:ph type="body" idx="1"/>
          </p:nvPr>
        </p:nvSpPr>
        <p:spPr>
          <a:xfrm>
            <a:off x="976313" y="4560888"/>
            <a:ext cx="5362575" cy="4319587"/>
          </a:xfrm>
          <a:noFill/>
          <a:ln/>
        </p:spPr>
        <p:txBody>
          <a:bodyPr/>
          <a:lstStyle/>
          <a:p>
            <a:pPr eaLnBrk="1" hangingPunct="1"/>
            <a:r>
              <a:rPr lang="en-US" sz="1600" dirty="0" smtClean="0"/>
              <a:t>The </a:t>
            </a:r>
            <a:r>
              <a:rPr lang="en-US" sz="1600" dirty="0" err="1" smtClean="0">
                <a:latin typeface="Courier New" pitchFamily="49" charset="0"/>
                <a:cs typeface="Courier New" pitchFamily="49" charset="0"/>
              </a:rPr>
              <a:t>nextInt</a:t>
            </a:r>
            <a:r>
              <a:rPr lang="en-US" sz="1600" dirty="0" smtClean="0">
                <a:latin typeface="Courier New" pitchFamily="49" charset="0"/>
                <a:cs typeface="Courier New" pitchFamily="49" charset="0"/>
              </a:rPr>
              <a:t>()</a:t>
            </a:r>
            <a:r>
              <a:rPr lang="en-US" sz="1600" dirty="0" smtClean="0"/>
              <a:t> method will read in the next integer.  </a:t>
            </a:r>
            <a:endParaRPr lang="en-US" sz="1600" dirty="0" smtClean="0"/>
          </a:p>
          <a:p>
            <a:pPr eaLnBrk="1" hangingPunct="1"/>
            <a:r>
              <a:rPr lang="en-US" sz="1600" dirty="0" err="1" smtClean="0"/>
              <a:t>nextInt</a:t>
            </a:r>
            <a:r>
              <a:rPr lang="en-US" sz="1600" dirty="0" smtClean="0"/>
              <a:t>()</a:t>
            </a:r>
            <a:r>
              <a:rPr lang="en-US" sz="1600" baseline="0" dirty="0" smtClean="0"/>
              <a:t> is a non-void return method.</a:t>
            </a:r>
            <a:endParaRPr lang="en-US" sz="1600" dirty="0" smtClean="0"/>
          </a:p>
          <a:p>
            <a:pPr eaLnBrk="1" hangingPunct="1"/>
            <a:r>
              <a:rPr lang="en-US" sz="1600" dirty="0" smtClean="0"/>
              <a:t>If </a:t>
            </a:r>
            <a:r>
              <a:rPr lang="en-US" sz="1600" dirty="0" smtClean="0"/>
              <a:t>a non-integer value is encountered such as a decimal value, the result will be run-time exception.</a:t>
            </a:r>
          </a:p>
          <a:p>
            <a:pPr eaLnBrk="1" hangingPunct="1"/>
            <a:r>
              <a:rPr lang="en-US" sz="1600" dirty="0" smtClean="0"/>
              <a:t>keyboard is a reference that refers to a Scanner object.</a:t>
            </a:r>
          </a:p>
        </p:txBody>
      </p:sp>
    </p:spTree>
    <p:extLst>
      <p:ext uri="{BB962C8B-B14F-4D97-AF65-F5344CB8AC3E}">
        <p14:creationId xmlns:p14="http://schemas.microsoft.com/office/powerpoint/2010/main" val="201671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8"/>
          <p:cNvSpPr>
            <a:spLocks noGrp="1" noChangeArrowheads="1"/>
          </p:cNvSpPr>
          <p:nvPr>
            <p:ph type="sldNum" sz="quarter" idx="5"/>
          </p:nvPr>
        </p:nvSpPr>
        <p:spPr>
          <a:noFill/>
        </p:spPr>
        <p:txBody>
          <a:bodyPr/>
          <a:lstStyle/>
          <a:p>
            <a:r>
              <a:rPr lang="en-US" smtClean="0"/>
              <a:t>©A+ Computer Science     www.apluscompsci.com                 </a:t>
            </a:r>
            <a:fld id="{78629110-0A7E-4975-845B-1BD13EB22C6D}" type="slidenum">
              <a:rPr lang="en-US" smtClean="0"/>
              <a:pPr/>
              <a:t>11</a:t>
            </a:fld>
            <a:endParaRPr lang="en-US" sz="3300" smtClean="0"/>
          </a:p>
        </p:txBody>
      </p:sp>
      <p:sp>
        <p:nvSpPr>
          <p:cNvPr id="55299" name="Rectangle 2"/>
          <p:cNvSpPr>
            <a:spLocks noGrp="1" noRot="1" noChangeAspect="1" noChangeArrowheads="1" noTextEdit="1"/>
          </p:cNvSpPr>
          <p:nvPr>
            <p:ph type="sldImg"/>
          </p:nvPr>
        </p:nvSpPr>
        <p:spPr>
          <a:xfrm>
            <a:off x="1260475" y="722313"/>
            <a:ext cx="4795838" cy="3597275"/>
          </a:xfrm>
          <a:ln/>
        </p:spPr>
      </p:sp>
      <p:sp>
        <p:nvSpPr>
          <p:cNvPr id="55300"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When performing input operations, it is a must to use prompts.   A prompt is a way of indicating to a user what type of data to enter.  </a:t>
            </a:r>
          </a:p>
          <a:p>
            <a:pPr eaLnBrk="1" hangingPunct="1"/>
            <a:r>
              <a:rPr lang="en-US" sz="1600" smtClean="0"/>
              <a:t>The prompt above indicates that an integer value is expected.</a:t>
            </a:r>
          </a:p>
        </p:txBody>
      </p:sp>
    </p:spTree>
    <p:extLst>
      <p:ext uri="{BB962C8B-B14F-4D97-AF65-F5344CB8AC3E}">
        <p14:creationId xmlns:p14="http://schemas.microsoft.com/office/powerpoint/2010/main" val="1714833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extLst>
      <p:ext uri="{BB962C8B-B14F-4D97-AF65-F5344CB8AC3E}">
        <p14:creationId xmlns:p14="http://schemas.microsoft.com/office/powerpoint/2010/main" val="2825589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extLst>
      <p:ext uri="{BB962C8B-B14F-4D97-AF65-F5344CB8AC3E}">
        <p14:creationId xmlns:p14="http://schemas.microsoft.com/office/powerpoint/2010/main" val="2359100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8"/>
          <p:cNvSpPr>
            <a:spLocks noGrp="1" noChangeArrowheads="1"/>
          </p:cNvSpPr>
          <p:nvPr>
            <p:ph type="sldNum" sz="quarter" idx="5"/>
          </p:nvPr>
        </p:nvSpPr>
        <p:spPr>
          <a:noFill/>
        </p:spPr>
        <p:txBody>
          <a:bodyPr/>
          <a:lstStyle/>
          <a:p>
            <a:r>
              <a:rPr lang="en-US" smtClean="0"/>
              <a:t>©A+ Computer Science     www.apluscompsci.com                 </a:t>
            </a:r>
            <a:fld id="{31F29FEC-65F1-4105-8B68-6FB5BC9A7CF1}" type="slidenum">
              <a:rPr lang="en-US" smtClean="0"/>
              <a:pPr/>
              <a:t>14</a:t>
            </a:fld>
            <a:endParaRPr lang="en-US" sz="3300" smtClean="0"/>
          </a:p>
        </p:txBody>
      </p:sp>
      <p:sp>
        <p:nvSpPr>
          <p:cNvPr id="57347" name="Rectangle 2"/>
          <p:cNvSpPr>
            <a:spLocks noGrp="1" noRot="1" noChangeAspect="1" noChangeArrowheads="1" noTextEdit="1"/>
          </p:cNvSpPr>
          <p:nvPr>
            <p:ph type="sldImg"/>
          </p:nvPr>
        </p:nvSpPr>
        <p:spPr>
          <a:xfrm>
            <a:off x="1260475" y="722313"/>
            <a:ext cx="4795838" cy="3597275"/>
          </a:xfrm>
          <a:ln/>
        </p:spPr>
      </p:sp>
      <p:sp>
        <p:nvSpPr>
          <p:cNvPr id="57348"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nextDouble()</a:t>
            </a:r>
            <a:r>
              <a:rPr lang="en-US" sz="1600" smtClean="0"/>
              <a:t> method will read in the next numeric value entered.  Any integer or decimal value will be accepted.  </a:t>
            </a:r>
          </a:p>
          <a:p>
            <a:pPr eaLnBrk="1" hangingPunct="1"/>
            <a:r>
              <a:rPr lang="en-US" sz="1600" smtClean="0"/>
              <a:t>In the example, the next numeric value entered on the keyboard would be read in and placed in variable num.</a:t>
            </a:r>
          </a:p>
          <a:p>
            <a:pPr eaLnBrk="1" hangingPunct="1"/>
            <a:r>
              <a:rPr lang="en-US" sz="1600" smtClean="0">
                <a:latin typeface="Courier New" pitchFamily="49" charset="0"/>
                <a:cs typeface="Courier New" pitchFamily="49" charset="0"/>
              </a:rPr>
              <a:t>nextDouble()</a:t>
            </a:r>
            <a:r>
              <a:rPr lang="en-US" sz="1600" smtClean="0"/>
              <a:t> will read up to the first whitespace value entered.</a:t>
            </a:r>
          </a:p>
          <a:p>
            <a:pPr eaLnBrk="1" hangingPunct="1"/>
            <a:endParaRPr lang="en-US" sz="1600" smtClean="0"/>
          </a:p>
          <a:p>
            <a:pPr eaLnBrk="1" hangingPunct="1"/>
            <a:endParaRPr lang="en-US" sz="1600" smtClean="0"/>
          </a:p>
        </p:txBody>
      </p:sp>
    </p:spTree>
    <p:extLst>
      <p:ext uri="{BB962C8B-B14F-4D97-AF65-F5344CB8AC3E}">
        <p14:creationId xmlns:p14="http://schemas.microsoft.com/office/powerpoint/2010/main" val="2404277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Grp="1" noChangeArrowheads="1"/>
          </p:cNvSpPr>
          <p:nvPr>
            <p:ph type="sldNum" sz="quarter" idx="5"/>
          </p:nvPr>
        </p:nvSpPr>
        <p:spPr>
          <a:noFill/>
        </p:spPr>
        <p:txBody>
          <a:bodyPr/>
          <a:lstStyle/>
          <a:p>
            <a:r>
              <a:rPr lang="en-US" smtClean="0"/>
              <a:t>©A+ Computer Science     www.apluscompsci.com                 </a:t>
            </a:r>
            <a:fld id="{840889C9-9E49-48C8-A961-51BCA2B91939}" type="slidenum">
              <a:rPr lang="en-US" smtClean="0"/>
              <a:pPr/>
              <a:t>15</a:t>
            </a:fld>
            <a:endParaRPr lang="en-US" sz="3300" smtClean="0"/>
          </a:p>
        </p:txBody>
      </p:sp>
      <p:sp>
        <p:nvSpPr>
          <p:cNvPr id="59395" name="Rectangle 2"/>
          <p:cNvSpPr>
            <a:spLocks noGrp="1" noRot="1" noChangeAspect="1" noChangeArrowheads="1" noTextEdit="1"/>
          </p:cNvSpPr>
          <p:nvPr>
            <p:ph type="sldImg"/>
          </p:nvPr>
        </p:nvSpPr>
        <p:spPr>
          <a:xfrm>
            <a:off x="1260475" y="722313"/>
            <a:ext cx="4795838" cy="3597275"/>
          </a:xfrm>
          <a:ln/>
        </p:spPr>
      </p:sp>
      <p:sp>
        <p:nvSpPr>
          <p:cNvPr id="59396" name="Rectangle 3"/>
          <p:cNvSpPr>
            <a:spLocks noGrp="1" noChangeArrowheads="1"/>
          </p:cNvSpPr>
          <p:nvPr>
            <p:ph type="body" idx="1"/>
          </p:nvPr>
        </p:nvSpPr>
        <p:spPr>
          <a:xfrm>
            <a:off x="976313" y="4560888"/>
            <a:ext cx="5362575" cy="4319587"/>
          </a:xfrm>
          <a:noFill/>
          <a:ln/>
        </p:spPr>
        <p:txBody>
          <a:bodyPr/>
          <a:lstStyle/>
          <a:p>
            <a:pPr eaLnBrk="1" hangingPunct="1"/>
            <a:r>
              <a:rPr lang="en-US" sz="1600" dirty="0" smtClean="0"/>
              <a:t>The </a:t>
            </a:r>
            <a:r>
              <a:rPr lang="en-US" sz="1600" dirty="0" err="1" smtClean="0">
                <a:latin typeface="Courier New" pitchFamily="49" charset="0"/>
                <a:cs typeface="Courier New" pitchFamily="49" charset="0"/>
              </a:rPr>
              <a:t>nextDouble</a:t>
            </a:r>
            <a:r>
              <a:rPr lang="en-US" sz="1600" dirty="0" smtClean="0">
                <a:latin typeface="Courier New" pitchFamily="49" charset="0"/>
                <a:cs typeface="Courier New" pitchFamily="49" charset="0"/>
              </a:rPr>
              <a:t>()</a:t>
            </a:r>
            <a:r>
              <a:rPr lang="en-US" sz="1600" dirty="0" smtClean="0"/>
              <a:t> method will read in the next numeric value.  </a:t>
            </a:r>
            <a:endParaRPr lang="en-US" sz="1600" dirty="0" smtClean="0"/>
          </a:p>
          <a:p>
            <a:pPr eaLnBrk="1" hangingPunct="1"/>
            <a:r>
              <a:rPr lang="en-US" sz="1600" dirty="0" smtClean="0"/>
              <a:t>If </a:t>
            </a:r>
            <a:r>
              <a:rPr lang="en-US" sz="1600" dirty="0" smtClean="0"/>
              <a:t>a non-numeric value is encountered such as a text value or word, the result will be run-time exception.</a:t>
            </a:r>
          </a:p>
          <a:p>
            <a:pPr eaLnBrk="1" hangingPunct="1"/>
            <a:r>
              <a:rPr lang="en-US" sz="1600" dirty="0" smtClean="0"/>
              <a:t>keyboard is a reference that refers to a Scanner object.</a:t>
            </a:r>
          </a:p>
        </p:txBody>
      </p:sp>
    </p:spTree>
    <p:extLst>
      <p:ext uri="{BB962C8B-B14F-4D97-AF65-F5344CB8AC3E}">
        <p14:creationId xmlns:p14="http://schemas.microsoft.com/office/powerpoint/2010/main" val="4076206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extLst>
      <p:ext uri="{BB962C8B-B14F-4D97-AF65-F5344CB8AC3E}">
        <p14:creationId xmlns:p14="http://schemas.microsoft.com/office/powerpoint/2010/main" val="2806663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extLst>
      <p:ext uri="{BB962C8B-B14F-4D97-AF65-F5344CB8AC3E}">
        <p14:creationId xmlns:p14="http://schemas.microsoft.com/office/powerpoint/2010/main" val="1531283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8"/>
          <p:cNvSpPr>
            <a:spLocks noGrp="1" noChangeArrowheads="1"/>
          </p:cNvSpPr>
          <p:nvPr>
            <p:ph type="sldNum" sz="quarter" idx="5"/>
          </p:nvPr>
        </p:nvSpPr>
        <p:spPr>
          <a:noFill/>
        </p:spPr>
        <p:txBody>
          <a:bodyPr/>
          <a:lstStyle/>
          <a:p>
            <a:r>
              <a:rPr lang="en-US" smtClean="0"/>
              <a:t>©A+ Computer Science     www.apluscompsci.com                 </a:t>
            </a:r>
            <a:fld id="{B0798C6F-B4D6-43DA-9F01-6479AF601A84}" type="slidenum">
              <a:rPr lang="en-US" smtClean="0"/>
              <a:pPr/>
              <a:t>18</a:t>
            </a:fld>
            <a:endParaRPr lang="en-US" sz="3300" smtClean="0"/>
          </a:p>
        </p:txBody>
      </p:sp>
      <p:sp>
        <p:nvSpPr>
          <p:cNvPr id="61443" name="Rectangle 2"/>
          <p:cNvSpPr>
            <a:spLocks noGrp="1" noRot="1" noChangeAspect="1" noChangeArrowheads="1" noTextEdit="1"/>
          </p:cNvSpPr>
          <p:nvPr>
            <p:ph type="sldImg"/>
          </p:nvPr>
        </p:nvSpPr>
        <p:spPr>
          <a:xfrm>
            <a:off x="1260475" y="722313"/>
            <a:ext cx="4795838" cy="3597275"/>
          </a:xfrm>
          <a:ln/>
        </p:spPr>
      </p:sp>
      <p:sp>
        <p:nvSpPr>
          <p:cNvPr id="61444"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a:t>
            </a:r>
            <a:r>
              <a:rPr lang="en-US" sz="1600" smtClean="0"/>
              <a:t> method will read in the next text value entered.  A numeric or non-numeric text value will be accepted.  </a:t>
            </a:r>
          </a:p>
          <a:p>
            <a:pPr eaLnBrk="1" hangingPunct="1"/>
            <a:r>
              <a:rPr lang="en-US" sz="1600" smtClean="0"/>
              <a:t>In the example, the next text entered on the keyboard would be read in and placed in variable word.</a:t>
            </a:r>
          </a:p>
          <a:p>
            <a:pPr eaLnBrk="1" hangingPunct="1"/>
            <a:r>
              <a:rPr lang="en-US" sz="1600" smtClean="0"/>
              <a:t>The </a:t>
            </a:r>
            <a:r>
              <a:rPr lang="en-US" sz="1600" smtClean="0">
                <a:latin typeface="Courier New" pitchFamily="49" charset="0"/>
                <a:cs typeface="Courier New" pitchFamily="49" charset="0"/>
              </a:rPr>
              <a:t>next()</a:t>
            </a:r>
            <a:r>
              <a:rPr lang="en-US" sz="1600" smtClean="0"/>
              <a:t> method would read up to the first whitespace encountered.   Whitespace would be any space, any tab, or any enter key.</a:t>
            </a:r>
          </a:p>
          <a:p>
            <a:pPr eaLnBrk="1" hangingPunct="1"/>
            <a:endParaRPr lang="en-US" smtClean="0"/>
          </a:p>
        </p:txBody>
      </p:sp>
    </p:spTree>
    <p:extLst>
      <p:ext uri="{BB962C8B-B14F-4D97-AF65-F5344CB8AC3E}">
        <p14:creationId xmlns:p14="http://schemas.microsoft.com/office/powerpoint/2010/main" val="3177805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Grp="1" noChangeArrowheads="1"/>
          </p:cNvSpPr>
          <p:nvPr>
            <p:ph type="sldNum" sz="quarter" idx="5"/>
          </p:nvPr>
        </p:nvSpPr>
        <p:spPr>
          <a:noFill/>
        </p:spPr>
        <p:txBody>
          <a:bodyPr/>
          <a:lstStyle/>
          <a:p>
            <a:r>
              <a:rPr lang="en-US" smtClean="0"/>
              <a:t>©A+ Computer Science     www.apluscompsci.com                 </a:t>
            </a:r>
            <a:fld id="{840889C9-9E49-48C8-A961-51BCA2B91939}" type="slidenum">
              <a:rPr lang="en-US" smtClean="0"/>
              <a:pPr/>
              <a:t>19</a:t>
            </a:fld>
            <a:endParaRPr lang="en-US" sz="3300" smtClean="0"/>
          </a:p>
        </p:txBody>
      </p:sp>
      <p:sp>
        <p:nvSpPr>
          <p:cNvPr id="59395" name="Rectangle 2"/>
          <p:cNvSpPr>
            <a:spLocks noGrp="1" noRot="1" noChangeAspect="1" noChangeArrowheads="1" noTextEdit="1"/>
          </p:cNvSpPr>
          <p:nvPr>
            <p:ph type="sldImg"/>
          </p:nvPr>
        </p:nvSpPr>
        <p:spPr>
          <a:xfrm>
            <a:off x="1260475" y="722313"/>
            <a:ext cx="4795838" cy="3597275"/>
          </a:xfrm>
          <a:ln/>
        </p:spPr>
      </p:sp>
      <p:sp>
        <p:nvSpPr>
          <p:cNvPr id="59396" name="Rectangle 3"/>
          <p:cNvSpPr>
            <a:spLocks noGrp="1" noChangeArrowheads="1"/>
          </p:cNvSpPr>
          <p:nvPr>
            <p:ph type="body" idx="1"/>
          </p:nvPr>
        </p:nvSpPr>
        <p:spPr>
          <a:xfrm>
            <a:off x="976313" y="4560888"/>
            <a:ext cx="5362575" cy="4319587"/>
          </a:xfrm>
          <a:noFill/>
          <a:ln/>
        </p:spPr>
        <p:txBody>
          <a:bodyPr/>
          <a:lstStyle/>
          <a:p>
            <a:pPr eaLnBrk="1" hangingPunct="1"/>
            <a:r>
              <a:rPr lang="en-US" sz="1600" dirty="0" smtClean="0"/>
              <a:t>The </a:t>
            </a:r>
            <a:r>
              <a:rPr lang="en-US" sz="1600" dirty="0" smtClean="0">
                <a:latin typeface="Courier New" pitchFamily="49" charset="0"/>
                <a:cs typeface="Courier New" pitchFamily="49" charset="0"/>
              </a:rPr>
              <a:t>next()</a:t>
            </a:r>
            <a:r>
              <a:rPr lang="en-US" sz="1600" dirty="0" smtClean="0"/>
              <a:t> </a:t>
            </a:r>
            <a:r>
              <a:rPr lang="en-US" sz="1600" dirty="0" smtClean="0"/>
              <a:t>method will read </a:t>
            </a:r>
            <a:r>
              <a:rPr lang="en-US" sz="1600" dirty="0" smtClean="0"/>
              <a:t>in</a:t>
            </a:r>
            <a:r>
              <a:rPr lang="en-US" sz="1600" baseline="0" dirty="0" smtClean="0"/>
              <a:t> a String value and return it.</a:t>
            </a:r>
            <a:r>
              <a:rPr lang="en-US" sz="1600" dirty="0" smtClean="0"/>
              <a:t>  </a:t>
            </a:r>
          </a:p>
          <a:p>
            <a:pPr eaLnBrk="1" hangingPunct="1"/>
            <a:r>
              <a:rPr lang="en-US" sz="1600" dirty="0" smtClean="0"/>
              <a:t>Next() can read in any value -</a:t>
            </a:r>
            <a:r>
              <a:rPr lang="en-US" sz="1600" baseline="0" dirty="0" smtClean="0"/>
              <a:t> numeric or text.</a:t>
            </a:r>
            <a:endParaRPr lang="en-US" sz="1600" dirty="0" smtClean="0"/>
          </a:p>
          <a:p>
            <a:pPr eaLnBrk="1" hangingPunct="1"/>
            <a:r>
              <a:rPr lang="en-US" sz="1600" dirty="0" smtClean="0"/>
              <a:t>keyboard is a reference that refers to a Scanner object.</a:t>
            </a:r>
          </a:p>
        </p:txBody>
      </p:sp>
    </p:spTree>
    <p:extLst>
      <p:ext uri="{BB962C8B-B14F-4D97-AF65-F5344CB8AC3E}">
        <p14:creationId xmlns:p14="http://schemas.microsoft.com/office/powerpoint/2010/main" val="257217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extLst>
      <p:ext uri="{BB962C8B-B14F-4D97-AF65-F5344CB8AC3E}">
        <p14:creationId xmlns:p14="http://schemas.microsoft.com/office/powerpoint/2010/main" val="3148871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8"/>
          <p:cNvSpPr>
            <a:spLocks noGrp="1" noChangeArrowheads="1"/>
          </p:cNvSpPr>
          <p:nvPr>
            <p:ph type="sldNum" sz="quarter" idx="5"/>
          </p:nvPr>
        </p:nvSpPr>
        <p:spPr>
          <a:noFill/>
        </p:spPr>
        <p:txBody>
          <a:bodyPr/>
          <a:lstStyle/>
          <a:p>
            <a:r>
              <a:rPr lang="en-US" smtClean="0"/>
              <a:t>©A+ Computer Science     www.apluscompsci.com                 </a:t>
            </a:r>
            <a:fld id="{DB1E89B4-6F78-45B9-B12A-B060883433FC}" type="slidenum">
              <a:rPr lang="en-US" smtClean="0"/>
              <a:pPr/>
              <a:t>20</a:t>
            </a:fld>
            <a:endParaRPr lang="en-US" sz="3300" smtClean="0"/>
          </a:p>
        </p:txBody>
      </p:sp>
      <p:sp>
        <p:nvSpPr>
          <p:cNvPr id="62467" name="Rectangle 2"/>
          <p:cNvSpPr>
            <a:spLocks noGrp="1" noRot="1" noChangeAspect="1" noChangeArrowheads="1" noTextEdit="1"/>
          </p:cNvSpPr>
          <p:nvPr>
            <p:ph type="sldImg"/>
          </p:nvPr>
        </p:nvSpPr>
        <p:spPr>
          <a:xfrm>
            <a:off x="1260475" y="722313"/>
            <a:ext cx="4795838" cy="3597275"/>
          </a:xfrm>
          <a:ln/>
        </p:spPr>
      </p:sp>
      <p:sp>
        <p:nvSpPr>
          <p:cNvPr id="62468"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a:t>
            </a:r>
            <a:r>
              <a:rPr lang="en-US" sz="1600" smtClean="0"/>
              <a:t> method will read in the next text value entered.  A numeric or non-numeric text value will be accepted.  </a:t>
            </a:r>
          </a:p>
          <a:p>
            <a:pPr eaLnBrk="1" hangingPunct="1"/>
            <a:r>
              <a:rPr lang="en-US" sz="1600" smtClean="0"/>
              <a:t>In the example, the next text entered on the keyboard would be read in and placed in variable word.</a:t>
            </a:r>
          </a:p>
          <a:p>
            <a:pPr eaLnBrk="1" hangingPunct="1"/>
            <a:r>
              <a:rPr lang="en-US" sz="1600" smtClean="0"/>
              <a:t>The </a:t>
            </a:r>
            <a:r>
              <a:rPr lang="en-US" sz="1600" smtClean="0">
                <a:latin typeface="Courier New" pitchFamily="49" charset="0"/>
                <a:cs typeface="Courier New" pitchFamily="49" charset="0"/>
              </a:rPr>
              <a:t>next()</a:t>
            </a:r>
            <a:r>
              <a:rPr lang="en-US" sz="1600" smtClean="0"/>
              <a:t> method would read up to the first whitespace encountered.   Whitespace would be any space, any tab, or any enter key.</a:t>
            </a:r>
          </a:p>
        </p:txBody>
      </p:sp>
    </p:spTree>
    <p:extLst>
      <p:ext uri="{BB962C8B-B14F-4D97-AF65-F5344CB8AC3E}">
        <p14:creationId xmlns:p14="http://schemas.microsoft.com/office/powerpoint/2010/main" val="2908770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8"/>
          <p:cNvSpPr>
            <a:spLocks noGrp="1" noChangeArrowheads="1"/>
          </p:cNvSpPr>
          <p:nvPr>
            <p:ph type="sldNum" sz="quarter" idx="5"/>
          </p:nvPr>
        </p:nvSpPr>
        <p:spPr>
          <a:noFill/>
        </p:spPr>
        <p:txBody>
          <a:bodyPr/>
          <a:lstStyle/>
          <a:p>
            <a:r>
              <a:rPr lang="en-US" smtClean="0"/>
              <a:t>©A+ Computer Science     www.apluscompsci.com                 </a:t>
            </a:r>
            <a:fld id="{D459BDBB-05CD-4C83-BA91-B50248B7C07C}" type="slidenum">
              <a:rPr lang="en-US" smtClean="0"/>
              <a:pPr/>
              <a:t>21</a:t>
            </a:fld>
            <a:endParaRPr lang="en-US" sz="3300" smtClean="0"/>
          </a:p>
        </p:txBody>
      </p:sp>
      <p:sp>
        <p:nvSpPr>
          <p:cNvPr id="63491" name="Rectangle 2"/>
          <p:cNvSpPr>
            <a:spLocks noGrp="1" noRot="1" noChangeAspect="1" noChangeArrowheads="1" noTextEdit="1"/>
          </p:cNvSpPr>
          <p:nvPr>
            <p:ph type="sldImg"/>
          </p:nvPr>
        </p:nvSpPr>
        <p:spPr>
          <a:xfrm>
            <a:off x="1260475" y="722313"/>
            <a:ext cx="4795838" cy="3597275"/>
          </a:xfrm>
          <a:ln/>
        </p:spPr>
      </p:sp>
      <p:sp>
        <p:nvSpPr>
          <p:cNvPr id="63492"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whitespace(enter keys, spaces, tabs, etc.).  Any text value entered will be accepted, including a line containing spaces.  </a:t>
            </a:r>
          </a:p>
          <a:p>
            <a:pPr eaLnBrk="1" hangingPunct="1"/>
            <a:r>
              <a:rPr lang="en-US" sz="1600" smtClean="0"/>
              <a:t>In the example, the next line of data entered on the keyboard would be read in and placed in variable sentence.</a:t>
            </a:r>
          </a:p>
          <a:p>
            <a:pPr eaLnBrk="1" hangingPunct="1"/>
            <a:endParaRPr lang="en-US" smtClean="0"/>
          </a:p>
        </p:txBody>
      </p:sp>
    </p:spTree>
    <p:extLst>
      <p:ext uri="{BB962C8B-B14F-4D97-AF65-F5344CB8AC3E}">
        <p14:creationId xmlns:p14="http://schemas.microsoft.com/office/powerpoint/2010/main" val="4276961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ChangeArrowheads="1"/>
          </p:cNvSpPr>
          <p:nvPr>
            <p:ph type="sldNum" sz="quarter" idx="5"/>
          </p:nvPr>
        </p:nvSpPr>
        <p:spPr>
          <a:noFill/>
        </p:spPr>
        <p:txBody>
          <a:bodyPr/>
          <a:lstStyle/>
          <a:p>
            <a:r>
              <a:rPr lang="en-US" smtClean="0"/>
              <a:t>©A+ Computer Science     www.apluscompsci.com                 </a:t>
            </a:r>
            <a:fld id="{23B38A8E-1AF5-4CD6-AF8C-66BE45251693}" type="slidenum">
              <a:rPr lang="en-US" smtClean="0"/>
              <a:pPr/>
              <a:t>22</a:t>
            </a:fld>
            <a:endParaRPr lang="en-US" sz="3300" smtClean="0"/>
          </a:p>
        </p:txBody>
      </p:sp>
      <p:sp>
        <p:nvSpPr>
          <p:cNvPr id="64515" name="Rectangle 2"/>
          <p:cNvSpPr>
            <a:spLocks noGrp="1" noRot="1" noChangeAspect="1" noChangeArrowheads="1" noTextEdit="1"/>
          </p:cNvSpPr>
          <p:nvPr>
            <p:ph type="sldImg"/>
          </p:nvPr>
        </p:nvSpPr>
        <p:spPr>
          <a:xfrm>
            <a:off x="1260475" y="722313"/>
            <a:ext cx="4795838" cy="3597275"/>
          </a:xfrm>
          <a:ln/>
        </p:spPr>
      </p:sp>
      <p:sp>
        <p:nvSpPr>
          <p:cNvPr id="64516"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whitespace(enter keys, spaces, tabs, etc.).  Any text value entered will be accepted, including a line containing spaces.  </a:t>
            </a:r>
          </a:p>
          <a:p>
            <a:pPr eaLnBrk="1" hangingPunct="1"/>
            <a:r>
              <a:rPr lang="en-US" sz="1600" smtClean="0"/>
              <a:t>In the example, the next line of data entered on the keyboard would be read in and placed in variable sentence.</a:t>
            </a:r>
          </a:p>
          <a:p>
            <a:pPr eaLnBrk="1" hangingPunct="1"/>
            <a:endParaRPr lang="en-US" smtClean="0"/>
          </a:p>
        </p:txBody>
      </p:sp>
    </p:spTree>
    <p:extLst>
      <p:ext uri="{BB962C8B-B14F-4D97-AF65-F5344CB8AC3E}">
        <p14:creationId xmlns:p14="http://schemas.microsoft.com/office/powerpoint/2010/main" val="1826838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extLst>
      <p:ext uri="{BB962C8B-B14F-4D97-AF65-F5344CB8AC3E}">
        <p14:creationId xmlns:p14="http://schemas.microsoft.com/office/powerpoint/2010/main" val="1316414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extLst>
      <p:ext uri="{BB962C8B-B14F-4D97-AF65-F5344CB8AC3E}">
        <p14:creationId xmlns:p14="http://schemas.microsoft.com/office/powerpoint/2010/main" val="2589187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sldNum" sz="quarter" idx="5"/>
          </p:nvPr>
        </p:nvSpPr>
        <p:spPr>
          <a:noFill/>
        </p:spPr>
        <p:txBody>
          <a:bodyPr/>
          <a:lstStyle/>
          <a:p>
            <a:r>
              <a:rPr lang="en-US" smtClean="0"/>
              <a:t>©A+ Computer Science     www.apluscompsci.com                 </a:t>
            </a:r>
            <a:fld id="{D4E8AC70-EEFF-4466-A274-3DC376160946}" type="slidenum">
              <a:rPr lang="en-US" smtClean="0"/>
              <a:pPr/>
              <a:t>25</a:t>
            </a:fld>
            <a:endParaRPr lang="en-US" sz="3300" smtClean="0"/>
          </a:p>
        </p:txBody>
      </p:sp>
      <p:sp>
        <p:nvSpPr>
          <p:cNvPr id="66563" name="Rectangle 2"/>
          <p:cNvSpPr>
            <a:spLocks noGrp="1" noRot="1" noChangeAspect="1" noChangeArrowheads="1" noTextEdit="1"/>
          </p:cNvSpPr>
          <p:nvPr>
            <p:ph type="sldImg"/>
          </p:nvPr>
        </p:nvSpPr>
        <p:spPr>
          <a:xfrm>
            <a:off x="1260475" y="722313"/>
            <a:ext cx="4795838" cy="3597275"/>
          </a:xfrm>
          <a:ln/>
        </p:spPr>
      </p:sp>
      <p:sp>
        <p:nvSpPr>
          <p:cNvPr id="66564"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the enter key.  Any text value entered will be accepted, including a line containing spaces.  </a:t>
            </a:r>
          </a:p>
          <a:p>
            <a:pPr eaLnBrk="1" hangingPunct="1"/>
            <a:endParaRPr lang="en-US" sz="1600" smtClean="0"/>
          </a:p>
          <a:p>
            <a:pPr eaLnBrk="1" hangingPunct="1"/>
            <a:r>
              <a:rPr lang="en-US" sz="1600" smtClean="0"/>
              <a:t>After 34 is typed in, enter must be pressed to get the system to register the 34.</a:t>
            </a:r>
          </a:p>
          <a:p>
            <a:pPr eaLnBrk="1" hangingPunct="1"/>
            <a:r>
              <a:rPr lang="en-US" sz="1600" smtClean="0">
                <a:latin typeface="Courier New" pitchFamily="49" charset="0"/>
                <a:cs typeface="Courier New" pitchFamily="49" charset="0"/>
              </a:rPr>
              <a:t>nextInt()</a:t>
            </a:r>
            <a:r>
              <a:rPr lang="en-US" sz="1600" smtClean="0"/>
              <a:t> reads in the 34 and stores it in num. </a:t>
            </a:r>
            <a:r>
              <a:rPr lang="en-US" sz="1600" smtClean="0">
                <a:latin typeface="Courier New" pitchFamily="49" charset="0"/>
                <a:cs typeface="Courier New" pitchFamily="49" charset="0"/>
              </a:rPr>
              <a:t>nextInt()</a:t>
            </a:r>
            <a:r>
              <a:rPr lang="en-US" sz="1600" smtClean="0"/>
              <a:t> reads up to the enter key(\n) typed in after the 34.</a:t>
            </a:r>
          </a:p>
          <a:p>
            <a:pPr eaLnBrk="1" hangingPunct="1"/>
            <a:r>
              <a:rPr lang="en-US" sz="1600" smtClean="0">
                <a:latin typeface="Courier New" pitchFamily="49" charset="0"/>
                <a:cs typeface="Courier New" pitchFamily="49" charset="0"/>
              </a:rPr>
              <a:t>nextLine()</a:t>
            </a:r>
            <a:r>
              <a:rPr lang="en-US" sz="1600" smtClean="0"/>
              <a:t> reads in the enter(\n) and stores it in sentence.  This is a problem.</a:t>
            </a:r>
          </a:p>
          <a:p>
            <a:pPr eaLnBrk="1" hangingPunct="1"/>
            <a:endParaRPr lang="en-US" smtClean="0"/>
          </a:p>
        </p:txBody>
      </p:sp>
    </p:spTree>
    <p:extLst>
      <p:ext uri="{BB962C8B-B14F-4D97-AF65-F5344CB8AC3E}">
        <p14:creationId xmlns:p14="http://schemas.microsoft.com/office/powerpoint/2010/main" val="137309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8"/>
          <p:cNvSpPr>
            <a:spLocks noGrp="1" noChangeArrowheads="1"/>
          </p:cNvSpPr>
          <p:nvPr>
            <p:ph type="sldNum" sz="quarter" idx="5"/>
          </p:nvPr>
        </p:nvSpPr>
        <p:spPr>
          <a:noFill/>
        </p:spPr>
        <p:txBody>
          <a:bodyPr/>
          <a:lstStyle/>
          <a:p>
            <a:r>
              <a:rPr lang="en-US" smtClean="0"/>
              <a:t>©A+ Computer Science     www.apluscompsci.com                 </a:t>
            </a:r>
            <a:fld id="{3240BA50-8D5E-458F-9CBA-F9EFE032396F}" type="slidenum">
              <a:rPr lang="en-US" smtClean="0"/>
              <a:pPr/>
              <a:t>26</a:t>
            </a:fld>
            <a:endParaRPr lang="en-US" sz="3300" smtClean="0"/>
          </a:p>
        </p:txBody>
      </p:sp>
      <p:sp>
        <p:nvSpPr>
          <p:cNvPr id="67587" name="Rectangle 2"/>
          <p:cNvSpPr>
            <a:spLocks noGrp="1" noRot="1" noChangeAspect="1" noChangeArrowheads="1" noTextEdit="1"/>
          </p:cNvSpPr>
          <p:nvPr>
            <p:ph type="sldImg"/>
          </p:nvPr>
        </p:nvSpPr>
        <p:spPr>
          <a:xfrm>
            <a:off x="1260475" y="722313"/>
            <a:ext cx="4795838" cy="3597275"/>
          </a:xfrm>
          <a:ln/>
        </p:spPr>
      </p:sp>
      <p:sp>
        <p:nvSpPr>
          <p:cNvPr id="67588"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the enter key.  Any text value entered will be accepted, including a line containing spaces.  </a:t>
            </a:r>
          </a:p>
          <a:p>
            <a:pPr eaLnBrk="1" hangingPunct="1"/>
            <a:endParaRPr lang="en-US" sz="1600" smtClean="0"/>
          </a:p>
          <a:p>
            <a:pPr eaLnBrk="1" hangingPunct="1"/>
            <a:r>
              <a:rPr lang="en-US" sz="1600" smtClean="0"/>
              <a:t>After 34 is typed in, enter must be pressed to get the system to register the 34.</a:t>
            </a:r>
          </a:p>
          <a:p>
            <a:pPr eaLnBrk="1" hangingPunct="1"/>
            <a:r>
              <a:rPr lang="en-US" sz="1600" smtClean="0">
                <a:latin typeface="Courier New" pitchFamily="49" charset="0"/>
                <a:cs typeface="Courier New" pitchFamily="49" charset="0"/>
              </a:rPr>
              <a:t>nextInt()</a:t>
            </a:r>
            <a:r>
              <a:rPr lang="en-US" sz="1600" smtClean="0"/>
              <a:t> reads in the 34 and stores it in num. </a:t>
            </a:r>
            <a:r>
              <a:rPr lang="en-US" sz="1600" smtClean="0">
                <a:latin typeface="Courier New" pitchFamily="49" charset="0"/>
                <a:cs typeface="Courier New" pitchFamily="49" charset="0"/>
              </a:rPr>
              <a:t>nextInt()</a:t>
            </a:r>
            <a:r>
              <a:rPr lang="en-US" sz="1600" smtClean="0"/>
              <a:t> reads up to the enter key(\n) typed in after the 34.</a:t>
            </a:r>
          </a:p>
          <a:p>
            <a:pPr eaLnBrk="1" hangingPunct="1"/>
            <a:r>
              <a:rPr lang="en-US" sz="1600" smtClean="0"/>
              <a:t>A </a:t>
            </a:r>
            <a:r>
              <a:rPr lang="en-US" sz="1600" smtClean="0">
                <a:latin typeface="Courier New" pitchFamily="49" charset="0"/>
                <a:cs typeface="Courier New" pitchFamily="49" charset="0"/>
              </a:rPr>
              <a:t>nextLine()</a:t>
            </a:r>
            <a:r>
              <a:rPr lang="en-US" sz="1600" smtClean="0"/>
              <a:t> is placed after the </a:t>
            </a:r>
            <a:r>
              <a:rPr lang="en-US" sz="1600" smtClean="0">
                <a:latin typeface="Courier New" pitchFamily="49" charset="0"/>
                <a:cs typeface="Courier New" pitchFamily="49" charset="0"/>
              </a:rPr>
              <a:t>nextInt()</a:t>
            </a:r>
            <a:r>
              <a:rPr lang="en-US" sz="1600" smtClean="0"/>
              <a:t> to read in the enter(\n).   The additional </a:t>
            </a:r>
            <a:r>
              <a:rPr lang="en-US" sz="1600" smtClean="0">
                <a:latin typeface="Courier New" pitchFamily="49" charset="0"/>
                <a:cs typeface="Courier New" pitchFamily="49" charset="0"/>
              </a:rPr>
              <a:t>nextLine()</a:t>
            </a:r>
            <a:r>
              <a:rPr lang="en-US" sz="1600" smtClean="0"/>
              <a:t> picks up the enter(\n) left  behind by </a:t>
            </a:r>
            <a:r>
              <a:rPr lang="en-US" sz="1600" smtClean="0">
                <a:latin typeface="Courier New" pitchFamily="49" charset="0"/>
                <a:cs typeface="Courier New" pitchFamily="49" charset="0"/>
              </a:rPr>
              <a:t>nextInt()</a:t>
            </a:r>
            <a:r>
              <a:rPr lang="en-US" sz="1600" smtClean="0"/>
              <a:t>;</a:t>
            </a:r>
          </a:p>
          <a:p>
            <a:pPr eaLnBrk="1" hangingPunct="1"/>
            <a:r>
              <a:rPr lang="en-US" sz="1600" smtClean="0"/>
              <a:t>Now, </a:t>
            </a:r>
            <a:r>
              <a:rPr lang="en-US" sz="1600" smtClean="0">
                <a:latin typeface="Courier New" pitchFamily="49" charset="0"/>
                <a:cs typeface="Courier New" pitchFamily="49" charset="0"/>
              </a:rPr>
              <a:t>nextLine()</a:t>
            </a:r>
            <a:r>
              <a:rPr lang="en-US" sz="1600" smtClean="0"/>
              <a:t> can read in the line and store it in sentence.   The problem has been solved.</a:t>
            </a:r>
          </a:p>
        </p:txBody>
      </p:sp>
    </p:spTree>
    <p:extLst>
      <p:ext uri="{BB962C8B-B14F-4D97-AF65-F5344CB8AC3E}">
        <p14:creationId xmlns:p14="http://schemas.microsoft.com/office/powerpoint/2010/main" val="15472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extLst>
      <p:ext uri="{BB962C8B-B14F-4D97-AF65-F5344CB8AC3E}">
        <p14:creationId xmlns:p14="http://schemas.microsoft.com/office/powerpoint/2010/main" val="2875145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extLst>
      <p:ext uri="{BB962C8B-B14F-4D97-AF65-F5344CB8AC3E}">
        <p14:creationId xmlns:p14="http://schemas.microsoft.com/office/powerpoint/2010/main" val="309881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8"/>
          <p:cNvSpPr>
            <a:spLocks noGrp="1" noChangeArrowheads="1"/>
          </p:cNvSpPr>
          <p:nvPr>
            <p:ph type="sldNum" sz="quarter" idx="5"/>
          </p:nvPr>
        </p:nvSpPr>
        <p:spPr>
          <a:noFill/>
        </p:spPr>
        <p:txBody>
          <a:bodyPr/>
          <a:lstStyle/>
          <a:p>
            <a:r>
              <a:rPr lang="en-US" smtClean="0"/>
              <a:t>©A+ Computer Science     www.apluscompsci.com                 </a:t>
            </a:r>
            <a:fld id="{82C9531A-6E6F-4170-BD17-B6E7ADAB19A2}" type="slidenum">
              <a:rPr lang="en-US" smtClean="0"/>
              <a:pPr/>
              <a:t>29</a:t>
            </a:fld>
            <a:endParaRPr lang="en-US" sz="3300" smtClean="0"/>
          </a:p>
        </p:txBody>
      </p:sp>
      <p:sp>
        <p:nvSpPr>
          <p:cNvPr id="69635" name="Rectangle 2"/>
          <p:cNvSpPr>
            <a:spLocks noGrp="1" noRot="1" noChangeAspect="1" noChangeArrowheads="1" noTextEdit="1"/>
          </p:cNvSpPr>
          <p:nvPr>
            <p:ph type="sldImg"/>
          </p:nvPr>
        </p:nvSpPr>
        <p:spPr>
          <a:xfrm>
            <a:off x="1260475" y="722313"/>
            <a:ext cx="4795838" cy="3597275"/>
          </a:xfrm>
          <a:ln/>
        </p:spPr>
      </p:sp>
      <p:sp>
        <p:nvSpPr>
          <p:cNvPr id="69636"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Scanner can be used to read in multiple values on one line as long as whitespace is entered in between each value on the line.   If whitespace is not used to separate the values, the values would be considered one value.</a:t>
            </a:r>
          </a:p>
          <a:p>
            <a:pPr eaLnBrk="1" hangingPunct="1"/>
            <a:endParaRPr lang="en-US" sz="1600" smtClean="0"/>
          </a:p>
          <a:p>
            <a:pPr eaLnBrk="1" hangingPunct="1"/>
            <a:r>
              <a:rPr lang="en-US" sz="1600" smtClean="0"/>
              <a:t>For the example,if </a:t>
            </a:r>
            <a:r>
              <a:rPr lang="en-US" sz="1600" smtClean="0">
                <a:latin typeface="Courier New" pitchFamily="49" charset="0"/>
                <a:cs typeface="Courier New" pitchFamily="49" charset="0"/>
              </a:rPr>
              <a:t>1 2 3 4 5</a:t>
            </a:r>
            <a:r>
              <a:rPr lang="en-US" sz="1600" smtClean="0"/>
              <a:t> is entered.   Only values  </a:t>
            </a:r>
            <a:r>
              <a:rPr lang="en-US" sz="1600" smtClean="0">
                <a:latin typeface="Courier New" pitchFamily="49" charset="0"/>
                <a:cs typeface="Courier New" pitchFamily="49" charset="0"/>
              </a:rPr>
              <a:t>1 2 3</a:t>
            </a:r>
            <a:r>
              <a:rPr lang="en-US" sz="1600" smtClean="0"/>
              <a:t> are read in because the code only had 3 </a:t>
            </a:r>
            <a:r>
              <a:rPr lang="en-US" sz="1600" smtClean="0">
                <a:latin typeface="Courier New" pitchFamily="49" charset="0"/>
                <a:cs typeface="Courier New" pitchFamily="49" charset="0"/>
              </a:rPr>
              <a:t>nextInt()</a:t>
            </a:r>
            <a:r>
              <a:rPr lang="en-US" sz="1600" smtClean="0"/>
              <a:t> method calls.</a:t>
            </a:r>
          </a:p>
          <a:p>
            <a:pPr eaLnBrk="1" hangingPunct="1"/>
            <a:endParaRPr lang="en-US" sz="1600" smtClean="0"/>
          </a:p>
          <a:p>
            <a:pPr eaLnBrk="1" hangingPunct="1"/>
            <a:r>
              <a:rPr lang="en-US" sz="1600" smtClean="0"/>
              <a:t>If </a:t>
            </a:r>
            <a:r>
              <a:rPr lang="en-US" sz="1600" smtClean="0">
                <a:latin typeface="Courier New" pitchFamily="49" charset="0"/>
                <a:cs typeface="Courier New" pitchFamily="49" charset="0"/>
              </a:rPr>
              <a:t>12345</a:t>
            </a:r>
            <a:r>
              <a:rPr lang="en-US" sz="1600" smtClean="0"/>
              <a:t>, was entered with no spaces, then </a:t>
            </a:r>
            <a:r>
              <a:rPr lang="en-US" sz="1600" smtClean="0">
                <a:latin typeface="Courier New" pitchFamily="49" charset="0"/>
                <a:cs typeface="Courier New" pitchFamily="49" charset="0"/>
              </a:rPr>
              <a:t>12345</a:t>
            </a:r>
            <a:r>
              <a:rPr lang="en-US" sz="1600" smtClean="0"/>
              <a:t> would be the first and only value read in.</a:t>
            </a:r>
          </a:p>
        </p:txBody>
      </p:sp>
    </p:spTree>
    <p:extLst>
      <p:ext uri="{BB962C8B-B14F-4D97-AF65-F5344CB8AC3E}">
        <p14:creationId xmlns:p14="http://schemas.microsoft.com/office/powerpoint/2010/main" val="368302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sldNum" sz="quarter" idx="5"/>
          </p:nvPr>
        </p:nvSpPr>
        <p:spPr>
          <a:noFill/>
        </p:spPr>
        <p:txBody>
          <a:bodyPr/>
          <a:lstStyle/>
          <a:p>
            <a:r>
              <a:rPr lang="en-US" smtClean="0"/>
              <a:t>©A+ Computer Science     www.apluscompsci.com                 </a:t>
            </a:r>
            <a:fld id="{1E95EC21-E075-49EB-9922-A4EEBA0FCB1B}" type="slidenum">
              <a:rPr lang="en-US" smtClean="0"/>
              <a:pPr/>
              <a:t>3</a:t>
            </a:fld>
            <a:endParaRPr lang="en-US" sz="33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z="1600" smtClean="0"/>
              <a:t>In order to use Scanner, you must import </a:t>
            </a:r>
            <a:r>
              <a:rPr lang="en-US" sz="1600" smtClean="0">
                <a:latin typeface="Courier New" pitchFamily="49" charset="0"/>
                <a:cs typeface="Courier New" pitchFamily="49" charset="0"/>
              </a:rPr>
              <a:t>java.util.Scanner</a:t>
            </a:r>
            <a:r>
              <a:rPr lang="en-US" sz="1600" smtClean="0"/>
              <a:t>.  </a:t>
            </a:r>
          </a:p>
        </p:txBody>
      </p:sp>
    </p:spTree>
    <p:extLst>
      <p:ext uri="{BB962C8B-B14F-4D97-AF65-F5344CB8AC3E}">
        <p14:creationId xmlns:p14="http://schemas.microsoft.com/office/powerpoint/2010/main" val="768426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8"/>
          <p:cNvSpPr>
            <a:spLocks noGrp="1" noChangeArrowheads="1"/>
          </p:cNvSpPr>
          <p:nvPr>
            <p:ph type="sldNum" sz="quarter" idx="5"/>
          </p:nvPr>
        </p:nvSpPr>
        <p:spPr>
          <a:noFill/>
        </p:spPr>
        <p:txBody>
          <a:bodyPr/>
          <a:lstStyle/>
          <a:p>
            <a:r>
              <a:rPr lang="en-US" smtClean="0"/>
              <a:t>©A+ Computer Science     www.apluscompsci.com                 </a:t>
            </a:r>
            <a:fld id="{82C9531A-6E6F-4170-BD17-B6E7ADAB19A2}" type="slidenum">
              <a:rPr lang="en-US" smtClean="0"/>
              <a:pPr/>
              <a:t>30</a:t>
            </a:fld>
            <a:endParaRPr lang="en-US" sz="3300" smtClean="0"/>
          </a:p>
        </p:txBody>
      </p:sp>
      <p:sp>
        <p:nvSpPr>
          <p:cNvPr id="69635" name="Rectangle 2"/>
          <p:cNvSpPr>
            <a:spLocks noGrp="1" noRot="1" noChangeAspect="1" noChangeArrowheads="1" noTextEdit="1"/>
          </p:cNvSpPr>
          <p:nvPr>
            <p:ph type="sldImg"/>
          </p:nvPr>
        </p:nvSpPr>
        <p:spPr>
          <a:xfrm>
            <a:off x="1260475" y="722313"/>
            <a:ext cx="4795838" cy="3597275"/>
          </a:xfrm>
          <a:ln/>
        </p:spPr>
      </p:sp>
      <p:sp>
        <p:nvSpPr>
          <p:cNvPr id="69636" name="Rectangle 3"/>
          <p:cNvSpPr>
            <a:spLocks noGrp="1" noChangeArrowheads="1"/>
          </p:cNvSpPr>
          <p:nvPr>
            <p:ph type="body" idx="1"/>
          </p:nvPr>
        </p:nvSpPr>
        <p:spPr>
          <a:xfrm>
            <a:off x="976313" y="4560888"/>
            <a:ext cx="5362575" cy="4319587"/>
          </a:xfrm>
          <a:noFill/>
          <a:ln/>
        </p:spPr>
        <p:txBody>
          <a:bodyPr/>
          <a:lstStyle/>
          <a:p>
            <a:pPr eaLnBrk="1" hangingPunct="1"/>
            <a:r>
              <a:rPr lang="en-US" sz="1600" dirty="0" smtClean="0"/>
              <a:t>Scanner can be used to read in multiple values on one line as long as whitespace is entered in between each value on the line.   </a:t>
            </a:r>
          </a:p>
          <a:p>
            <a:pPr eaLnBrk="1" hangingPunct="1"/>
            <a:r>
              <a:rPr lang="en-US" sz="1600" dirty="0" smtClean="0"/>
              <a:t>If whitespace is not used to separate the values, the values would be considered one value.</a:t>
            </a:r>
          </a:p>
          <a:p>
            <a:pPr eaLnBrk="1" hangingPunct="1"/>
            <a:endParaRPr lang="en-US" sz="1600" dirty="0" smtClean="0"/>
          </a:p>
          <a:p>
            <a:pPr eaLnBrk="1" hangingPunct="1"/>
            <a:r>
              <a:rPr lang="en-US" sz="1600" dirty="0" smtClean="0"/>
              <a:t>For the </a:t>
            </a:r>
            <a:r>
              <a:rPr lang="en-US" sz="1600" dirty="0" err="1" smtClean="0"/>
              <a:t>example,if</a:t>
            </a:r>
            <a:r>
              <a:rPr lang="en-US" sz="1600" dirty="0" smtClean="0"/>
              <a:t> </a:t>
            </a:r>
            <a:r>
              <a:rPr lang="en-US" sz="1600" dirty="0" smtClean="0">
                <a:latin typeface="Courier New" pitchFamily="49" charset="0"/>
                <a:cs typeface="Courier New" pitchFamily="49" charset="0"/>
              </a:rPr>
              <a:t>1 2 3 4 5</a:t>
            </a:r>
            <a:r>
              <a:rPr lang="en-US" sz="1600" dirty="0" smtClean="0"/>
              <a:t> is entered</a:t>
            </a:r>
            <a:r>
              <a:rPr lang="en-US" sz="1600" baseline="0" dirty="0" smtClean="0"/>
              <a:t> as input for the code above, the code would print 3.</a:t>
            </a:r>
          </a:p>
          <a:p>
            <a:pPr eaLnBrk="1" hangingPunct="1"/>
            <a:r>
              <a:rPr lang="en-US" sz="1600" baseline="0" dirty="0" smtClean="0"/>
              <a:t>1 + 2 are read in and their sum is printed on the screen.</a:t>
            </a:r>
          </a:p>
          <a:p>
            <a:pPr eaLnBrk="1" hangingPunct="1"/>
            <a:r>
              <a:rPr lang="en-US" sz="1600" baseline="0" dirty="0" smtClean="0"/>
              <a:t>The code above prints the sum of the first two </a:t>
            </a:r>
            <a:r>
              <a:rPr lang="en-US" sz="1600" baseline="0" dirty="0" err="1" smtClean="0"/>
              <a:t>int</a:t>
            </a:r>
            <a:r>
              <a:rPr lang="en-US" sz="1600" baseline="0" dirty="0" smtClean="0"/>
              <a:t> values typed in.</a:t>
            </a:r>
            <a:r>
              <a:rPr lang="en-US" sz="1600" dirty="0" smtClean="0"/>
              <a:t>   </a:t>
            </a:r>
          </a:p>
          <a:p>
            <a:pPr eaLnBrk="1" hangingPunct="1"/>
            <a:endParaRPr lang="en-US" sz="1600" dirty="0" smtClean="0"/>
          </a:p>
        </p:txBody>
      </p:sp>
    </p:spTree>
    <p:extLst>
      <p:ext uri="{BB962C8B-B14F-4D97-AF65-F5344CB8AC3E}">
        <p14:creationId xmlns:p14="http://schemas.microsoft.com/office/powerpoint/2010/main" val="904066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8"/>
          <p:cNvSpPr>
            <a:spLocks noGrp="1" noChangeArrowheads="1"/>
          </p:cNvSpPr>
          <p:nvPr>
            <p:ph type="sldNum" sz="quarter" idx="5"/>
          </p:nvPr>
        </p:nvSpPr>
        <p:spPr>
          <a:noFill/>
        </p:spPr>
        <p:txBody>
          <a:bodyPr/>
          <a:lstStyle/>
          <a:p>
            <a:r>
              <a:rPr lang="en-US" smtClean="0"/>
              <a:t>©A+ Computer Science     www.apluscompsci.com                 </a:t>
            </a:r>
            <a:fld id="{82C9531A-6E6F-4170-BD17-B6E7ADAB19A2}" type="slidenum">
              <a:rPr lang="en-US" smtClean="0"/>
              <a:pPr/>
              <a:t>31</a:t>
            </a:fld>
            <a:endParaRPr lang="en-US" sz="3300" smtClean="0"/>
          </a:p>
        </p:txBody>
      </p:sp>
      <p:sp>
        <p:nvSpPr>
          <p:cNvPr id="69635" name="Rectangle 2"/>
          <p:cNvSpPr>
            <a:spLocks noGrp="1" noRot="1" noChangeAspect="1" noChangeArrowheads="1" noTextEdit="1"/>
          </p:cNvSpPr>
          <p:nvPr>
            <p:ph type="sldImg"/>
          </p:nvPr>
        </p:nvSpPr>
        <p:spPr>
          <a:xfrm>
            <a:off x="1260475" y="722313"/>
            <a:ext cx="4795838" cy="3597275"/>
          </a:xfrm>
          <a:ln/>
        </p:spPr>
      </p:sp>
      <p:sp>
        <p:nvSpPr>
          <p:cNvPr id="69636" name="Rectangle 3"/>
          <p:cNvSpPr>
            <a:spLocks noGrp="1" noChangeArrowheads="1"/>
          </p:cNvSpPr>
          <p:nvPr>
            <p:ph type="body" idx="1"/>
          </p:nvPr>
        </p:nvSpPr>
        <p:spPr>
          <a:xfrm>
            <a:off x="976313" y="4560888"/>
            <a:ext cx="5362575" cy="4319587"/>
          </a:xfrm>
          <a:noFill/>
          <a:ln/>
        </p:spPr>
        <p:txBody>
          <a:bodyPr/>
          <a:lstStyle/>
          <a:p>
            <a:pPr eaLnBrk="1" hangingPunct="1"/>
            <a:r>
              <a:rPr lang="en-US" sz="1600" dirty="0" smtClean="0"/>
              <a:t>Scanner can be used to read in multiple values on one line as long as whitespace is entered in between each value on the line.   </a:t>
            </a:r>
          </a:p>
          <a:p>
            <a:pPr eaLnBrk="1" hangingPunct="1"/>
            <a:r>
              <a:rPr lang="en-US" sz="1600" dirty="0" smtClean="0"/>
              <a:t>If whitespace is not used to separate the values, the values would be considered one value.</a:t>
            </a:r>
          </a:p>
          <a:p>
            <a:pPr eaLnBrk="1" hangingPunct="1"/>
            <a:endParaRPr lang="en-US" sz="1600" dirty="0" smtClean="0"/>
          </a:p>
        </p:txBody>
      </p:sp>
    </p:spTree>
    <p:extLst>
      <p:ext uri="{BB962C8B-B14F-4D97-AF65-F5344CB8AC3E}">
        <p14:creationId xmlns:p14="http://schemas.microsoft.com/office/powerpoint/2010/main" val="2525688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257300" y="720725"/>
            <a:ext cx="4802188" cy="36004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53" tIns="48326" rIns="96653" bIns="48326"/>
          <a:lstStyle/>
          <a:p>
            <a:endParaRPr lang="en-US" dirty="0" smtClean="0"/>
          </a:p>
        </p:txBody>
      </p:sp>
    </p:spTree>
    <p:extLst>
      <p:ext uri="{BB962C8B-B14F-4D97-AF65-F5344CB8AC3E}">
        <p14:creationId xmlns:p14="http://schemas.microsoft.com/office/powerpoint/2010/main" val="956665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497214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sldNum" sz="quarter" idx="5"/>
          </p:nvPr>
        </p:nvSpPr>
        <p:spPr>
          <a:noFill/>
        </p:spPr>
        <p:txBody>
          <a:bodyPr/>
          <a:lstStyle/>
          <a:p>
            <a:r>
              <a:rPr lang="en-US" smtClean="0"/>
              <a:t>©A+ Computer Science     www.apluscompsci.com                 </a:t>
            </a:r>
            <a:fld id="{03002CDA-2C3C-432E-9519-369B18B95B98}" type="slidenum">
              <a:rPr lang="en-US" smtClean="0"/>
              <a:pPr/>
              <a:t>34</a:t>
            </a:fld>
            <a:endParaRPr lang="en-US" sz="33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46915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ChangeArrowheads="1"/>
          </p:cNvSpPr>
          <p:nvPr>
            <p:ph type="sldNum" sz="quarter" idx="5"/>
          </p:nvPr>
        </p:nvSpPr>
        <p:spPr>
          <a:noFill/>
        </p:spPr>
        <p:txBody>
          <a:bodyPr/>
          <a:lstStyle/>
          <a:p>
            <a:r>
              <a:rPr lang="en-US" smtClean="0"/>
              <a:t>©A+ Computer Science     www.apluscompsci.com                 </a:t>
            </a:r>
            <a:fld id="{CFA0D503-9A74-4770-8C58-0B162D888D52}" type="slidenum">
              <a:rPr lang="en-US" smtClean="0"/>
              <a:pPr/>
              <a:t>4</a:t>
            </a:fld>
            <a:endParaRPr lang="en-US" sz="3300" smtClean="0"/>
          </a:p>
        </p:txBody>
      </p:sp>
      <p:sp>
        <p:nvSpPr>
          <p:cNvPr id="49155" name="Rectangle 2"/>
          <p:cNvSpPr>
            <a:spLocks noGrp="1" noRot="1" noChangeAspect="1" noChangeArrowheads="1" noTextEdit="1"/>
          </p:cNvSpPr>
          <p:nvPr>
            <p:ph type="sldImg"/>
          </p:nvPr>
        </p:nvSpPr>
        <p:spPr>
          <a:xfrm>
            <a:off x="1260475" y="722313"/>
            <a:ext cx="4795838" cy="3597275"/>
          </a:xfrm>
          <a:ln/>
        </p:spPr>
      </p:sp>
      <p:sp>
        <p:nvSpPr>
          <p:cNvPr id="49156"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latin typeface="Courier New" pitchFamily="49" charset="0"/>
                <a:cs typeface="Courier New" pitchFamily="49" charset="0"/>
              </a:rPr>
              <a:t>Scanner</a:t>
            </a:r>
            <a:r>
              <a:rPr lang="en-US" sz="1600" smtClean="0"/>
              <a:t> is a class which must be instantiated before it can be used.  In other words, you must make a new </a:t>
            </a:r>
            <a:r>
              <a:rPr lang="en-US" sz="1600" smtClean="0">
                <a:latin typeface="Courier New" pitchFamily="49" charset="0"/>
                <a:cs typeface="Courier New" pitchFamily="49" charset="0"/>
              </a:rPr>
              <a:t>Scanner</a:t>
            </a:r>
            <a:r>
              <a:rPr lang="en-US" sz="1600" smtClean="0"/>
              <a:t> if you want to use </a:t>
            </a:r>
            <a:r>
              <a:rPr lang="en-US" sz="1600" smtClean="0">
                <a:latin typeface="Courier New" pitchFamily="49" charset="0"/>
                <a:cs typeface="Courier New" pitchFamily="49" charset="0"/>
              </a:rPr>
              <a:t>Scanner</a:t>
            </a:r>
            <a:r>
              <a:rPr lang="en-US" sz="1600" smtClean="0"/>
              <a:t>.   A reference must be used to store the location in memory of the </a:t>
            </a:r>
            <a:r>
              <a:rPr lang="en-US" sz="1600" smtClean="0">
                <a:latin typeface="Courier New" pitchFamily="49" charset="0"/>
                <a:cs typeface="Courier New" pitchFamily="49" charset="0"/>
              </a:rPr>
              <a:t>Scanner</a:t>
            </a:r>
            <a:r>
              <a:rPr lang="en-US" sz="1600" smtClean="0"/>
              <a:t> object created.  </a:t>
            </a:r>
            <a:br>
              <a:rPr lang="en-US" sz="1600" smtClean="0"/>
            </a:br>
            <a:endParaRPr lang="en-US" sz="1600" smtClean="0"/>
          </a:p>
          <a:p>
            <a:pPr eaLnBrk="1" hangingPunct="1"/>
            <a:r>
              <a:rPr lang="en-US" sz="1600" smtClean="0">
                <a:latin typeface="Courier New" pitchFamily="49" charset="0"/>
                <a:cs typeface="Courier New" pitchFamily="49" charset="0"/>
              </a:rPr>
              <a:t>System.in</a:t>
            </a:r>
            <a:r>
              <a:rPr lang="en-US" sz="1600" smtClean="0"/>
              <a:t> is the parameter passed to the </a:t>
            </a:r>
            <a:r>
              <a:rPr lang="en-US" sz="1600" smtClean="0">
                <a:latin typeface="Courier New" pitchFamily="49" charset="0"/>
                <a:cs typeface="Courier New" pitchFamily="49" charset="0"/>
              </a:rPr>
              <a:t>Scanner</a:t>
            </a:r>
            <a:r>
              <a:rPr lang="en-US" sz="1600" smtClean="0"/>
              <a:t> constructor so that Java will know to connect the new </a:t>
            </a:r>
            <a:r>
              <a:rPr lang="en-US" sz="1600" smtClean="0">
                <a:latin typeface="Courier New" pitchFamily="49" charset="0"/>
                <a:cs typeface="Courier New" pitchFamily="49" charset="0"/>
              </a:rPr>
              <a:t>Scanner</a:t>
            </a:r>
            <a:r>
              <a:rPr lang="en-US" sz="1600" smtClean="0"/>
              <a:t> to the keyboard.  keyboard is a reference that will store the location/memory address of newly created </a:t>
            </a:r>
            <a:r>
              <a:rPr lang="en-US" sz="1600" smtClean="0">
                <a:latin typeface="Courier New" pitchFamily="49" charset="0"/>
                <a:cs typeface="Courier New" pitchFamily="49" charset="0"/>
              </a:rPr>
              <a:t>Scanner</a:t>
            </a:r>
            <a:r>
              <a:rPr lang="en-US" sz="1600" smtClean="0"/>
              <a:t> object.</a:t>
            </a:r>
          </a:p>
        </p:txBody>
      </p:sp>
    </p:spTree>
    <p:extLst>
      <p:ext uri="{BB962C8B-B14F-4D97-AF65-F5344CB8AC3E}">
        <p14:creationId xmlns:p14="http://schemas.microsoft.com/office/powerpoint/2010/main" val="185186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extLst>
      <p:ext uri="{BB962C8B-B14F-4D97-AF65-F5344CB8AC3E}">
        <p14:creationId xmlns:p14="http://schemas.microsoft.com/office/powerpoint/2010/main" val="130815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Grp="1" noChangeArrowheads="1"/>
          </p:cNvSpPr>
          <p:nvPr>
            <p:ph type="sldNum" sz="quarter" idx="5"/>
          </p:nvPr>
        </p:nvSpPr>
        <p:spPr>
          <a:noFill/>
        </p:spPr>
        <p:txBody>
          <a:bodyPr/>
          <a:lstStyle/>
          <a:p>
            <a:r>
              <a:rPr lang="en-US" smtClean="0"/>
              <a:t>©A+ Computer Science     www.apluscompsci.com                 </a:t>
            </a:r>
            <a:fld id="{5DD1D230-CF16-494B-9C13-6ABC600C7427}" type="slidenum">
              <a:rPr lang="en-US" smtClean="0"/>
              <a:pPr/>
              <a:t>6</a:t>
            </a:fld>
            <a:endParaRPr lang="en-US" sz="33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z="1600" smtClean="0"/>
              <a:t>This chart lists the Scanner methods that will be used most frequently.  More Scanner methods will be introduced later.</a:t>
            </a:r>
          </a:p>
        </p:txBody>
      </p:sp>
    </p:spTree>
    <p:extLst>
      <p:ext uri="{BB962C8B-B14F-4D97-AF65-F5344CB8AC3E}">
        <p14:creationId xmlns:p14="http://schemas.microsoft.com/office/powerpoint/2010/main" val="177253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lIns="96661" tIns="48331" rIns="96661" bIns="48331"/>
          <a:lstStyle/>
          <a:p>
            <a:endParaRPr lang="en-US" smtClean="0"/>
          </a:p>
        </p:txBody>
      </p:sp>
    </p:spTree>
    <p:extLst>
      <p:ext uri="{BB962C8B-B14F-4D97-AF65-F5344CB8AC3E}">
        <p14:creationId xmlns:p14="http://schemas.microsoft.com/office/powerpoint/2010/main" val="4172946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a:noFill/>
        </p:spPr>
        <p:txBody>
          <a:bodyPr/>
          <a:lstStyle/>
          <a:p>
            <a:r>
              <a:rPr lang="en-US" smtClean="0"/>
              <a:t>©A+ Computer Science     www.apluscompsci.com                 </a:t>
            </a:r>
            <a:fld id="{E5289CA3-666C-4B58-BBEE-86128BAFC9A5}" type="slidenum">
              <a:rPr lang="en-US" smtClean="0"/>
              <a:pPr/>
              <a:t>8</a:t>
            </a:fld>
            <a:endParaRPr lang="en-US" sz="3300" smtClean="0"/>
          </a:p>
        </p:txBody>
      </p:sp>
      <p:sp>
        <p:nvSpPr>
          <p:cNvPr id="52227" name="Rectangle 2"/>
          <p:cNvSpPr>
            <a:spLocks noGrp="1" noRot="1" noChangeAspect="1" noChangeArrowheads="1" noTextEdit="1"/>
          </p:cNvSpPr>
          <p:nvPr>
            <p:ph type="sldImg"/>
          </p:nvPr>
        </p:nvSpPr>
        <p:spPr>
          <a:xfrm>
            <a:off x="1260475" y="722313"/>
            <a:ext cx="4795838" cy="3597275"/>
          </a:xfrm>
          <a:ln/>
        </p:spPr>
      </p:sp>
      <p:sp>
        <p:nvSpPr>
          <p:cNvPr id="52228" name="Rectangle 3"/>
          <p:cNvSpPr>
            <a:spLocks noGrp="1" noChangeArrowheads="1"/>
          </p:cNvSpPr>
          <p:nvPr>
            <p:ph type="body" idx="1"/>
          </p:nvPr>
        </p:nvSpPr>
        <p:spPr>
          <a:xfrm>
            <a:off x="976313" y="4560888"/>
            <a:ext cx="5362575" cy="4319587"/>
          </a:xfrm>
          <a:noFill/>
          <a:ln/>
        </p:spPr>
        <p:txBody>
          <a:bodyPr/>
          <a:lstStyle/>
          <a:p>
            <a:pPr eaLnBrk="1" hangingPunct="1"/>
            <a:r>
              <a:rPr lang="en-US" sz="1600" smtClean="0"/>
              <a:t>The </a:t>
            </a:r>
            <a:r>
              <a:rPr lang="en-US" sz="1600" smtClean="0">
                <a:latin typeface="Courier New" pitchFamily="49" charset="0"/>
                <a:cs typeface="Courier New" pitchFamily="49" charset="0"/>
              </a:rPr>
              <a:t>nextInt()</a:t>
            </a:r>
            <a:r>
              <a:rPr lang="en-US" sz="1600" smtClean="0"/>
              <a:t> method is used to tell a Scanner object to retrieve the next integer value entered.  </a:t>
            </a:r>
          </a:p>
          <a:p>
            <a:pPr eaLnBrk="1" hangingPunct="1"/>
            <a:r>
              <a:rPr lang="en-US" sz="1600" smtClean="0"/>
              <a:t>In the example, the next integer typed in on the keyboard would be read in and placed in the integer variable num.  </a:t>
            </a:r>
          </a:p>
          <a:p>
            <a:pPr eaLnBrk="1" hangingPunct="1"/>
            <a:r>
              <a:rPr lang="en-US" sz="1600" smtClean="0">
                <a:latin typeface="Courier New" pitchFamily="49" charset="0"/>
                <a:cs typeface="Courier New" pitchFamily="49" charset="0"/>
              </a:rPr>
              <a:t>nextInt()</a:t>
            </a:r>
            <a:r>
              <a:rPr lang="en-US" sz="1600" smtClean="0"/>
              <a:t> will read up to the first whitespace value entered.</a:t>
            </a:r>
          </a:p>
          <a:p>
            <a:pPr eaLnBrk="1" hangingPunct="1"/>
            <a:r>
              <a:rPr lang="en-US" sz="1600" smtClean="0"/>
              <a:t>Whitespace would be any enter(\n), tab(\t), or space.</a:t>
            </a:r>
          </a:p>
        </p:txBody>
      </p:sp>
    </p:spTree>
    <p:extLst>
      <p:ext uri="{BB962C8B-B14F-4D97-AF65-F5344CB8AC3E}">
        <p14:creationId xmlns:p14="http://schemas.microsoft.com/office/powerpoint/2010/main" val="808097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Grp="1" noChangeArrowheads="1"/>
          </p:cNvSpPr>
          <p:nvPr>
            <p:ph type="sldNum" sz="quarter" idx="5"/>
          </p:nvPr>
        </p:nvSpPr>
        <p:spPr>
          <a:noFill/>
        </p:spPr>
        <p:txBody>
          <a:bodyPr/>
          <a:lstStyle/>
          <a:p>
            <a:r>
              <a:rPr lang="en-US" smtClean="0"/>
              <a:t>©A+ Computer Science     www.apluscompsci.com                 </a:t>
            </a:r>
            <a:fld id="{8E130EF0-0E41-42C7-BC33-EB6A2E54AB45}" type="slidenum">
              <a:rPr lang="en-US" smtClean="0"/>
              <a:pPr/>
              <a:t>9</a:t>
            </a:fld>
            <a:endParaRPr lang="en-US" sz="3300" smtClean="0"/>
          </a:p>
        </p:txBody>
      </p:sp>
      <p:sp>
        <p:nvSpPr>
          <p:cNvPr id="53251" name="Rectangle 2"/>
          <p:cNvSpPr>
            <a:spLocks noGrp="1" noRot="1" noChangeAspect="1" noChangeArrowheads="1" noTextEdit="1"/>
          </p:cNvSpPr>
          <p:nvPr>
            <p:ph type="sldImg"/>
          </p:nvPr>
        </p:nvSpPr>
        <p:spPr>
          <a:xfrm>
            <a:off x="1260475" y="722313"/>
            <a:ext cx="4795838" cy="3597275"/>
          </a:xfrm>
          <a:ln/>
        </p:spPr>
      </p:sp>
      <p:sp>
        <p:nvSpPr>
          <p:cNvPr id="53252" name="Rectangle 3"/>
          <p:cNvSpPr>
            <a:spLocks noGrp="1" noChangeArrowheads="1"/>
          </p:cNvSpPr>
          <p:nvPr>
            <p:ph type="body" idx="1"/>
          </p:nvPr>
        </p:nvSpPr>
        <p:spPr>
          <a:xfrm>
            <a:off x="976313" y="4560888"/>
            <a:ext cx="5362575" cy="4319587"/>
          </a:xfrm>
          <a:noFill/>
          <a:ln/>
        </p:spPr>
        <p:txBody>
          <a:bodyPr/>
          <a:lstStyle/>
          <a:p>
            <a:pPr eaLnBrk="1" hangingPunct="1"/>
            <a:r>
              <a:rPr lang="en-US" sz="1600" dirty="0" smtClean="0"/>
              <a:t>The </a:t>
            </a:r>
            <a:r>
              <a:rPr lang="en-US" sz="1600" dirty="0" err="1" smtClean="0">
                <a:latin typeface="Courier New" pitchFamily="49" charset="0"/>
                <a:cs typeface="Courier New" pitchFamily="49" charset="0"/>
              </a:rPr>
              <a:t>nextInt</a:t>
            </a:r>
            <a:r>
              <a:rPr lang="en-US" sz="1600" dirty="0" smtClean="0">
                <a:latin typeface="Courier New" pitchFamily="49" charset="0"/>
                <a:cs typeface="Courier New" pitchFamily="49" charset="0"/>
              </a:rPr>
              <a:t>()</a:t>
            </a:r>
            <a:r>
              <a:rPr lang="en-US" sz="1600" dirty="0" smtClean="0"/>
              <a:t> method is used to tell a Scanner object to retrieve the next integer value entered.  </a:t>
            </a:r>
          </a:p>
          <a:p>
            <a:pPr eaLnBrk="1" hangingPunct="1"/>
            <a:r>
              <a:rPr lang="en-US" sz="1600" dirty="0" smtClean="0"/>
              <a:t>In the example, the next integer typed in on the keyboard would be read in and placed in the integer variable num.  </a:t>
            </a:r>
          </a:p>
          <a:p>
            <a:pPr eaLnBrk="1" hangingPunct="1"/>
            <a:r>
              <a:rPr lang="en-US" sz="1600" dirty="0" err="1" smtClean="0">
                <a:latin typeface="Courier New" pitchFamily="49" charset="0"/>
                <a:cs typeface="Courier New" pitchFamily="49" charset="0"/>
              </a:rPr>
              <a:t>nextInt</a:t>
            </a:r>
            <a:r>
              <a:rPr lang="en-US" sz="1600" dirty="0" smtClean="0">
                <a:latin typeface="Courier New" pitchFamily="49" charset="0"/>
                <a:cs typeface="Courier New" pitchFamily="49" charset="0"/>
              </a:rPr>
              <a:t>()</a:t>
            </a:r>
            <a:r>
              <a:rPr lang="en-US" sz="1600" dirty="0" smtClean="0"/>
              <a:t> will read up to the first whitespace value entered.</a:t>
            </a:r>
          </a:p>
        </p:txBody>
      </p:sp>
    </p:spTree>
    <p:extLst>
      <p:ext uri="{BB962C8B-B14F-4D97-AF65-F5344CB8AC3E}">
        <p14:creationId xmlns:p14="http://schemas.microsoft.com/office/powerpoint/2010/main" val="445567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6" name="Slide Number Placeholder 5"/>
          <p:cNvSpPr>
            <a:spLocks noGrp="1"/>
          </p:cNvSpPr>
          <p:nvPr>
            <p:ph type="sldNum" sz="quarter" idx="12"/>
          </p:nvPr>
        </p:nvSpPr>
        <p:spPr/>
        <p:txBody>
          <a:bodyPr/>
          <a:lstStyle>
            <a:lvl1pPr>
              <a:defRPr/>
            </a:lvl1pPr>
          </a:lstStyle>
          <a:p>
            <a:pPr>
              <a:defRPr/>
            </a:pPr>
            <a:fld id="{5CFC3B8D-F2BB-47AE-9655-864D16B9796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6" name="Slide Number Placeholder 5"/>
          <p:cNvSpPr>
            <a:spLocks noGrp="1"/>
          </p:cNvSpPr>
          <p:nvPr>
            <p:ph type="sldNum" sz="quarter" idx="12"/>
          </p:nvPr>
        </p:nvSpPr>
        <p:spPr/>
        <p:txBody>
          <a:bodyPr/>
          <a:lstStyle>
            <a:lvl1pPr>
              <a:defRPr/>
            </a:lvl1pPr>
          </a:lstStyle>
          <a:p>
            <a:pPr>
              <a:defRPr/>
            </a:pPr>
            <a:fld id="{10B0483B-6418-4E49-9AD1-61AB459CAC1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6" name="Slide Number Placeholder 5"/>
          <p:cNvSpPr>
            <a:spLocks noGrp="1"/>
          </p:cNvSpPr>
          <p:nvPr>
            <p:ph type="sldNum" sz="quarter" idx="12"/>
          </p:nvPr>
        </p:nvSpPr>
        <p:spPr/>
        <p:txBody>
          <a:bodyPr/>
          <a:lstStyle>
            <a:lvl1pPr>
              <a:defRPr/>
            </a:lvl1pPr>
          </a:lstStyle>
          <a:p>
            <a:pPr>
              <a:defRPr/>
            </a:pPr>
            <a:fld id="{CD095E6E-AEDD-446A-B426-BFFE576753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6" name="Slide Number Placeholder 5"/>
          <p:cNvSpPr>
            <a:spLocks noGrp="1"/>
          </p:cNvSpPr>
          <p:nvPr>
            <p:ph type="sldNum" sz="quarter" idx="12"/>
          </p:nvPr>
        </p:nvSpPr>
        <p:spPr/>
        <p:txBody>
          <a:bodyPr/>
          <a:lstStyle>
            <a:lvl1pPr>
              <a:defRPr/>
            </a:lvl1pPr>
          </a:lstStyle>
          <a:p>
            <a:pPr>
              <a:defRPr/>
            </a:pPr>
            <a:fld id="{9644EB4D-5A3D-4BF3-82C3-893712F6F89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6" name="Slide Number Placeholder 5"/>
          <p:cNvSpPr>
            <a:spLocks noGrp="1"/>
          </p:cNvSpPr>
          <p:nvPr>
            <p:ph type="sldNum" sz="quarter" idx="12"/>
          </p:nvPr>
        </p:nvSpPr>
        <p:spPr/>
        <p:txBody>
          <a:bodyPr/>
          <a:lstStyle>
            <a:lvl1pPr>
              <a:defRPr/>
            </a:lvl1pPr>
          </a:lstStyle>
          <a:p>
            <a:pPr>
              <a:defRPr/>
            </a:pPr>
            <a:fld id="{E0004166-AC42-45CA-AF21-9A1B6740DE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7" name="Slide Number Placeholder 6"/>
          <p:cNvSpPr>
            <a:spLocks noGrp="1"/>
          </p:cNvSpPr>
          <p:nvPr>
            <p:ph type="sldNum" sz="quarter" idx="12"/>
          </p:nvPr>
        </p:nvSpPr>
        <p:spPr/>
        <p:txBody>
          <a:bodyPr/>
          <a:lstStyle>
            <a:lvl1pPr>
              <a:defRPr/>
            </a:lvl1pPr>
          </a:lstStyle>
          <a:p>
            <a:pPr>
              <a:defRPr/>
            </a:pPr>
            <a:fld id="{DEADA5FD-14D5-4B17-B97B-3731A8689C9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9" name="Slide Number Placeholder 8"/>
          <p:cNvSpPr>
            <a:spLocks noGrp="1"/>
          </p:cNvSpPr>
          <p:nvPr>
            <p:ph type="sldNum" sz="quarter" idx="12"/>
          </p:nvPr>
        </p:nvSpPr>
        <p:spPr/>
        <p:txBody>
          <a:bodyPr/>
          <a:lstStyle>
            <a:lvl1pPr>
              <a:defRPr/>
            </a:lvl1pPr>
          </a:lstStyle>
          <a:p>
            <a:pPr>
              <a:defRPr/>
            </a:pPr>
            <a:fld id="{1FC2B613-5CE8-4488-893E-E1FBCBFF33E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5" name="Slide Number Placeholder 4"/>
          <p:cNvSpPr>
            <a:spLocks noGrp="1"/>
          </p:cNvSpPr>
          <p:nvPr>
            <p:ph type="sldNum" sz="quarter" idx="12"/>
          </p:nvPr>
        </p:nvSpPr>
        <p:spPr/>
        <p:txBody>
          <a:bodyPr/>
          <a:lstStyle>
            <a:lvl1pPr>
              <a:defRPr/>
            </a:lvl1pPr>
          </a:lstStyle>
          <a:p>
            <a:pPr>
              <a:defRPr/>
            </a:pPr>
            <a:fld id="{ED203329-EF04-46EC-9A69-38D652E3E0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981200" y="6248400"/>
            <a:ext cx="6477000" cy="457200"/>
          </a:xfrm>
        </p:spPr>
        <p:txBody>
          <a:bodyPr/>
          <a:lstStyle>
            <a:lvl1pPr>
              <a:defRPr/>
            </a:lvl1pPr>
          </a:lstStyle>
          <a:p>
            <a:pPr algn="l">
              <a:defRPr/>
            </a:pPr>
            <a:r>
              <a:rPr lang="en-US" sz="1200" b="1" dirty="0" smtClean="0">
                <a:latin typeface="Arial" pitchFamily="34" charset="0"/>
                <a:cs typeface="Arial" pitchFamily="34" charset="0"/>
              </a:rPr>
              <a:t>© A+ Computer Science  -  www.apluscompsci.com</a:t>
            </a:r>
          </a:p>
          <a:p>
            <a:pPr>
              <a:defRPr/>
            </a:pPr>
            <a:fld id="{2C79F223-E209-4A76-8DB4-046A2E5E77C6}" type="slidenum">
              <a:rPr lang="en-US" smtClean="0"/>
              <a:pPr>
                <a:defRPr/>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400" y="6289930"/>
            <a:ext cx="838200" cy="42664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7" name="Slide Number Placeholder 6"/>
          <p:cNvSpPr>
            <a:spLocks noGrp="1"/>
          </p:cNvSpPr>
          <p:nvPr>
            <p:ph type="sldNum" sz="quarter" idx="12"/>
          </p:nvPr>
        </p:nvSpPr>
        <p:spPr/>
        <p:txBody>
          <a:bodyPr/>
          <a:lstStyle>
            <a:lvl1pPr>
              <a:defRPr/>
            </a:lvl1pPr>
          </a:lstStyle>
          <a:p>
            <a:pPr>
              <a:defRPr/>
            </a:pPr>
            <a:fld id="{7B0FBE17-FD08-4A80-A9F5-4D0E907053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7" name="Slide Number Placeholder 6"/>
          <p:cNvSpPr>
            <a:spLocks noGrp="1"/>
          </p:cNvSpPr>
          <p:nvPr>
            <p:ph type="sldNum" sz="quarter" idx="12"/>
          </p:nvPr>
        </p:nvSpPr>
        <p:spPr/>
        <p:txBody>
          <a:bodyPr/>
          <a:lstStyle>
            <a:lvl1pPr>
              <a:defRPr/>
            </a:lvl1pPr>
          </a:lstStyle>
          <a:p>
            <a:pPr>
              <a:defRPr/>
            </a:pPr>
            <a:fld id="{70D1C02F-D9C9-4128-B035-0E95508D684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29" name="Rectangle 5"/>
          <p:cNvSpPr>
            <a:spLocks noGrp="1" noChangeArrowheads="1"/>
          </p:cNvSpPr>
          <p:nvPr>
            <p:ph type="ftr" sz="quarter" idx="3"/>
          </p:nvPr>
        </p:nvSpPr>
        <p:spPr bwMode="auto">
          <a:xfrm>
            <a:off x="3048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062A6C47-73D2-4338-AC16-1184AB91786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INPUT</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3555" name="Rectangle 2"/>
          <p:cNvSpPr>
            <a:spLocks noChangeArrowheads="1"/>
          </p:cNvSpPr>
          <p:nvPr/>
        </p:nvSpPr>
        <p:spPr bwMode="auto">
          <a:xfrm>
            <a:off x="685800" y="3352800"/>
            <a:ext cx="6553200" cy="579438"/>
          </a:xfrm>
          <a:prstGeom prst="rect">
            <a:avLst/>
          </a:prstGeom>
          <a:solidFill>
            <a:schemeClr val="bg1"/>
          </a:solidFill>
          <a:ln w="9525">
            <a:noFill/>
            <a:miter lim="800000"/>
            <a:headEnd/>
            <a:tailEnd/>
          </a:ln>
        </p:spPr>
        <p:txBody>
          <a:bodyPr lIns="92075" tIns="46038" rIns="92075" bIns="46038">
            <a:spAutoFit/>
          </a:bodyPr>
          <a:lstStyle/>
          <a:p>
            <a:r>
              <a:rPr lang="en-US"/>
              <a:t>int num = </a:t>
            </a:r>
            <a:r>
              <a:rPr lang="en-US">
                <a:solidFill>
                  <a:srgbClr val="FF3300"/>
                </a:solidFill>
              </a:rPr>
              <a:t>keyboard</a:t>
            </a:r>
            <a:r>
              <a:rPr lang="en-US"/>
              <a:t>.</a:t>
            </a:r>
            <a:r>
              <a:rPr lang="en-US">
                <a:solidFill>
                  <a:srgbClr val="0000FF"/>
                </a:solidFill>
              </a:rPr>
              <a:t>nextInt()</a:t>
            </a:r>
            <a:r>
              <a:rPr lang="en-US"/>
              <a:t>;</a:t>
            </a:r>
          </a:p>
        </p:txBody>
      </p:sp>
      <p:sp>
        <p:nvSpPr>
          <p:cNvPr id="2355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23557" name="Line 5"/>
          <p:cNvSpPr>
            <a:spLocks noChangeShapeType="1"/>
          </p:cNvSpPr>
          <p:nvPr/>
        </p:nvSpPr>
        <p:spPr bwMode="auto">
          <a:xfrm>
            <a:off x="2895600" y="2743200"/>
            <a:ext cx="685800" cy="685800"/>
          </a:xfrm>
          <a:prstGeom prst="line">
            <a:avLst/>
          </a:prstGeom>
          <a:noFill/>
          <a:ln w="50800">
            <a:solidFill>
              <a:srgbClr val="FF0000"/>
            </a:solidFill>
            <a:round/>
            <a:headEnd/>
            <a:tailEnd type="triangle" w="med" len="med"/>
          </a:ln>
        </p:spPr>
        <p:txBody>
          <a:bodyPr/>
          <a:lstStyle/>
          <a:p>
            <a:endParaRPr lang="en-US"/>
          </a:p>
        </p:txBody>
      </p:sp>
      <p:sp>
        <p:nvSpPr>
          <p:cNvPr id="23558" name="Text Box 6"/>
          <p:cNvSpPr txBox="1">
            <a:spLocks noChangeArrowheads="1"/>
          </p:cNvSpPr>
          <p:nvPr/>
        </p:nvSpPr>
        <p:spPr bwMode="auto">
          <a:xfrm>
            <a:off x="914400" y="2209800"/>
            <a:ext cx="3890963" cy="579438"/>
          </a:xfrm>
          <a:prstGeom prst="rect">
            <a:avLst/>
          </a:prstGeom>
          <a:noFill/>
          <a:ln w="9525">
            <a:noFill/>
            <a:miter lim="800000"/>
            <a:headEnd/>
            <a:tailEnd/>
          </a:ln>
        </p:spPr>
        <p:txBody>
          <a:bodyPr wrap="none">
            <a:spAutoFit/>
          </a:bodyPr>
          <a:lstStyle/>
          <a:p>
            <a:r>
              <a:rPr lang="en-US">
                <a:solidFill>
                  <a:srgbClr val="FF3300"/>
                </a:solidFill>
              </a:rPr>
              <a:t>reference variable</a:t>
            </a:r>
          </a:p>
        </p:txBody>
      </p:sp>
      <p:sp>
        <p:nvSpPr>
          <p:cNvPr id="23559" name="Line 7"/>
          <p:cNvSpPr>
            <a:spLocks noChangeShapeType="1"/>
          </p:cNvSpPr>
          <p:nvPr/>
        </p:nvSpPr>
        <p:spPr bwMode="auto">
          <a:xfrm flipV="1">
            <a:off x="4953000" y="3962400"/>
            <a:ext cx="533400" cy="838200"/>
          </a:xfrm>
          <a:prstGeom prst="line">
            <a:avLst/>
          </a:prstGeom>
          <a:noFill/>
          <a:ln w="50800">
            <a:solidFill>
              <a:srgbClr val="0000FF"/>
            </a:solidFill>
            <a:round/>
            <a:headEnd/>
            <a:tailEnd type="triangle" w="med" len="med"/>
          </a:ln>
        </p:spPr>
        <p:txBody>
          <a:bodyPr/>
          <a:lstStyle/>
          <a:p>
            <a:endParaRPr lang="en-US"/>
          </a:p>
        </p:txBody>
      </p:sp>
      <p:sp>
        <p:nvSpPr>
          <p:cNvPr id="23560" name="Text Box 8"/>
          <p:cNvSpPr txBox="1">
            <a:spLocks noChangeArrowheads="1"/>
          </p:cNvSpPr>
          <p:nvPr/>
        </p:nvSpPr>
        <p:spPr bwMode="auto">
          <a:xfrm>
            <a:off x="3657600" y="4876800"/>
            <a:ext cx="3785011" cy="1077218"/>
          </a:xfrm>
          <a:prstGeom prst="rect">
            <a:avLst/>
          </a:prstGeom>
          <a:noFill/>
          <a:ln w="9525">
            <a:noFill/>
            <a:miter lim="800000"/>
            <a:headEnd/>
            <a:tailEnd/>
          </a:ln>
        </p:spPr>
        <p:txBody>
          <a:bodyPr wrap="none">
            <a:spAutoFit/>
          </a:bodyPr>
          <a:lstStyle/>
          <a:p>
            <a:r>
              <a:rPr lang="en-US" dirty="0">
                <a:solidFill>
                  <a:srgbClr val="0000FF"/>
                </a:solidFill>
              </a:rPr>
              <a:t>method </a:t>
            </a:r>
            <a:r>
              <a:rPr lang="en-US" dirty="0" smtClean="0">
                <a:solidFill>
                  <a:srgbClr val="0000FF"/>
                </a:solidFill>
              </a:rPr>
              <a:t>call</a:t>
            </a:r>
          </a:p>
          <a:p>
            <a:r>
              <a:rPr lang="en-US" dirty="0" smtClean="0">
                <a:solidFill>
                  <a:srgbClr val="0000FF"/>
                </a:solidFill>
              </a:rPr>
              <a:t>non-void / return</a:t>
            </a:r>
            <a:endParaRPr lang="en-US" dirty="0">
              <a:solidFill>
                <a:srgbClr val="0000FF"/>
              </a:solidFill>
            </a:endParaRP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Integer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4579" name="Rectangle 2"/>
          <p:cNvSpPr>
            <a:spLocks noChangeArrowheads="1"/>
          </p:cNvSpPr>
          <p:nvPr/>
        </p:nvSpPr>
        <p:spPr bwMode="auto">
          <a:xfrm>
            <a:off x="381000" y="1447800"/>
            <a:ext cx="8534400" cy="1077860"/>
          </a:xfrm>
          <a:prstGeom prst="rect">
            <a:avLst/>
          </a:prstGeom>
          <a:solidFill>
            <a:schemeClr val="bg1"/>
          </a:solidFill>
          <a:ln w="9525">
            <a:noFill/>
            <a:miter lim="800000"/>
            <a:headEnd/>
            <a:tailEnd/>
          </a:ln>
        </p:spPr>
        <p:txBody>
          <a:bodyPr wrap="square" lIns="92075" tIns="46038" rIns="92075" bIns="46038">
            <a:spAutoFit/>
          </a:bodyPr>
          <a:lstStyle/>
          <a:p>
            <a:endParaRPr lang="en-US" dirty="0"/>
          </a:p>
          <a:p>
            <a:r>
              <a:rPr lang="en-US" dirty="0" err="1" smtClean="0">
                <a:solidFill>
                  <a:schemeClr val="accent2"/>
                </a:solidFill>
              </a:rPr>
              <a:t>System.out.print</a:t>
            </a:r>
            <a:r>
              <a:rPr lang="en-US" dirty="0">
                <a:solidFill>
                  <a:schemeClr val="accent2"/>
                </a:solidFill>
              </a:rPr>
              <a:t>("Enter an integer :: </a:t>
            </a:r>
            <a:r>
              <a:rPr lang="en-US" dirty="0" smtClean="0">
                <a:solidFill>
                  <a:schemeClr val="accent2"/>
                </a:solidFill>
              </a:rPr>
              <a:t>");</a:t>
            </a:r>
            <a:endParaRPr lang="en-US" sz="2800" dirty="0">
              <a:solidFill>
                <a:srgbClr val="0000FF"/>
              </a:solidFill>
            </a:endParaRPr>
          </a:p>
        </p:txBody>
      </p:sp>
      <p:sp>
        <p:nvSpPr>
          <p:cNvPr id="24580"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24582" name="Text Box 5"/>
          <p:cNvSpPr txBox="1">
            <a:spLocks noChangeArrowheads="1"/>
          </p:cNvSpPr>
          <p:nvPr/>
        </p:nvSpPr>
        <p:spPr bwMode="auto">
          <a:xfrm>
            <a:off x="457200" y="2895600"/>
            <a:ext cx="7391400" cy="1076325"/>
          </a:xfrm>
          <a:prstGeom prst="rect">
            <a:avLst/>
          </a:prstGeom>
          <a:noFill/>
          <a:ln w="9525">
            <a:solidFill>
              <a:schemeClr val="accent2"/>
            </a:solidFill>
            <a:miter lim="800000"/>
            <a:headEnd/>
            <a:tailEnd/>
          </a:ln>
        </p:spPr>
        <p:txBody>
          <a:bodyPr>
            <a:spAutoFit/>
          </a:bodyPr>
          <a:lstStyle/>
          <a:p>
            <a:pPr>
              <a:spcBef>
                <a:spcPct val="50000"/>
              </a:spcBef>
            </a:pPr>
            <a:r>
              <a:rPr lang="en-US">
                <a:solidFill>
                  <a:schemeClr val="accent2"/>
                </a:solidFill>
              </a:rPr>
              <a:t>Prompts are used to tell the user</a:t>
            </a:r>
            <a:br>
              <a:rPr lang="en-US">
                <a:solidFill>
                  <a:schemeClr val="accent2"/>
                </a:solidFill>
              </a:rPr>
            </a:br>
            <a:r>
              <a:rPr lang="en-US">
                <a:solidFill>
                  <a:schemeClr val="accent2"/>
                </a:solidFill>
              </a:rPr>
              <a:t>what you want.</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Integer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6477000" y="4114800"/>
            <a:ext cx="2324100" cy="21431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int_input.java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4294967295"/>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Double</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Input</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6627" name="Rectangle 2"/>
          <p:cNvSpPr>
            <a:spLocks noChangeArrowheads="1"/>
          </p:cNvSpPr>
          <p:nvPr/>
        </p:nvSpPr>
        <p:spPr bwMode="auto">
          <a:xfrm>
            <a:off x="457200" y="1676400"/>
            <a:ext cx="8153400" cy="3870325"/>
          </a:xfrm>
          <a:prstGeom prst="rect">
            <a:avLst/>
          </a:prstGeom>
          <a:solidFill>
            <a:schemeClr val="bg1"/>
          </a:solidFill>
          <a:ln w="9525">
            <a:noFill/>
            <a:miter lim="800000"/>
            <a:headEnd/>
            <a:tailEnd/>
          </a:ln>
        </p:spPr>
        <p:txBody>
          <a:bodyPr lIns="92075" tIns="46038" rIns="92075" bIns="46038">
            <a:spAutoFit/>
          </a:bodyPr>
          <a:lstStyle/>
          <a:p>
            <a:r>
              <a:rPr lang="en-US"/>
              <a:t>Scanner keyboard = </a:t>
            </a:r>
          </a:p>
          <a:p>
            <a:r>
              <a:rPr lang="en-US"/>
              <a:t>		new Scanner(System.in); </a:t>
            </a:r>
          </a:p>
          <a:p>
            <a:endParaRPr lang="en-US"/>
          </a:p>
          <a:p>
            <a:r>
              <a:rPr lang="en-US"/>
              <a:t>out.print("Enter a double :: ");</a:t>
            </a:r>
          </a:p>
          <a:p>
            <a:r>
              <a:rPr lang="en-US"/>
              <a:t>double num = keyboard.nextDouble(); </a:t>
            </a:r>
          </a:p>
          <a:p>
            <a:endParaRPr lang="en-US"/>
          </a:p>
          <a:p>
            <a:endParaRPr lang="en-US" sz="2800">
              <a:solidFill>
                <a:srgbClr val="0000FF"/>
              </a:solidFill>
            </a:endParaRPr>
          </a:p>
          <a:p>
            <a:endParaRPr lang="en-US" sz="2800">
              <a:solidFill>
                <a:srgbClr val="0000FF"/>
              </a:solidFill>
            </a:endParaRPr>
          </a:p>
        </p:txBody>
      </p:sp>
      <p:sp>
        <p:nvSpPr>
          <p:cNvPr id="2662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Decimal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8675" name="Rectangle 2"/>
          <p:cNvSpPr>
            <a:spLocks noChangeArrowheads="1"/>
          </p:cNvSpPr>
          <p:nvPr/>
        </p:nvSpPr>
        <p:spPr bwMode="auto">
          <a:xfrm>
            <a:off x="533400" y="3352800"/>
            <a:ext cx="8077200" cy="579438"/>
          </a:xfrm>
          <a:prstGeom prst="rect">
            <a:avLst/>
          </a:prstGeom>
          <a:solidFill>
            <a:schemeClr val="bg1"/>
          </a:solidFill>
          <a:ln w="9525">
            <a:noFill/>
            <a:miter lim="800000"/>
            <a:headEnd/>
            <a:tailEnd/>
          </a:ln>
        </p:spPr>
        <p:txBody>
          <a:bodyPr lIns="92075" tIns="46038" rIns="92075" bIns="46038">
            <a:spAutoFit/>
          </a:bodyPr>
          <a:lstStyle/>
          <a:p>
            <a:r>
              <a:rPr lang="en-US"/>
              <a:t>double num = </a:t>
            </a:r>
            <a:r>
              <a:rPr lang="en-US">
                <a:solidFill>
                  <a:srgbClr val="FF3300"/>
                </a:solidFill>
              </a:rPr>
              <a:t>keyboard</a:t>
            </a:r>
            <a:r>
              <a:rPr lang="en-US"/>
              <a:t>.</a:t>
            </a:r>
            <a:r>
              <a:rPr lang="en-US">
                <a:solidFill>
                  <a:srgbClr val="0000FF"/>
                </a:solidFill>
              </a:rPr>
              <a:t>nextDouble()</a:t>
            </a:r>
            <a:r>
              <a:rPr lang="en-US"/>
              <a:t>;</a:t>
            </a:r>
          </a:p>
        </p:txBody>
      </p:sp>
      <p:sp>
        <p:nvSpPr>
          <p:cNvPr id="2867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28677" name="Line 4"/>
          <p:cNvSpPr>
            <a:spLocks noChangeShapeType="1"/>
          </p:cNvSpPr>
          <p:nvPr/>
        </p:nvSpPr>
        <p:spPr bwMode="auto">
          <a:xfrm>
            <a:off x="3429000" y="2743200"/>
            <a:ext cx="685800" cy="685800"/>
          </a:xfrm>
          <a:prstGeom prst="line">
            <a:avLst/>
          </a:prstGeom>
          <a:noFill/>
          <a:ln w="50800">
            <a:solidFill>
              <a:srgbClr val="FF0000"/>
            </a:solidFill>
            <a:round/>
            <a:headEnd/>
            <a:tailEnd type="triangle" w="med" len="med"/>
          </a:ln>
        </p:spPr>
        <p:txBody>
          <a:bodyPr/>
          <a:lstStyle/>
          <a:p>
            <a:endParaRPr lang="en-US"/>
          </a:p>
        </p:txBody>
      </p:sp>
      <p:sp>
        <p:nvSpPr>
          <p:cNvPr id="28678" name="Text Box 5"/>
          <p:cNvSpPr txBox="1">
            <a:spLocks noChangeArrowheads="1"/>
          </p:cNvSpPr>
          <p:nvPr/>
        </p:nvSpPr>
        <p:spPr bwMode="auto">
          <a:xfrm>
            <a:off x="1524000" y="2209800"/>
            <a:ext cx="3890963" cy="579438"/>
          </a:xfrm>
          <a:prstGeom prst="rect">
            <a:avLst/>
          </a:prstGeom>
          <a:noFill/>
          <a:ln w="9525">
            <a:noFill/>
            <a:miter lim="800000"/>
            <a:headEnd/>
            <a:tailEnd/>
          </a:ln>
        </p:spPr>
        <p:txBody>
          <a:bodyPr wrap="none">
            <a:spAutoFit/>
          </a:bodyPr>
          <a:lstStyle/>
          <a:p>
            <a:r>
              <a:rPr lang="en-US">
                <a:solidFill>
                  <a:srgbClr val="FF3300"/>
                </a:solidFill>
              </a:rPr>
              <a:t>reference variable</a:t>
            </a:r>
          </a:p>
        </p:txBody>
      </p:sp>
      <p:sp>
        <p:nvSpPr>
          <p:cNvPr id="28679" name="Line 6"/>
          <p:cNvSpPr>
            <a:spLocks noChangeShapeType="1"/>
          </p:cNvSpPr>
          <p:nvPr/>
        </p:nvSpPr>
        <p:spPr bwMode="auto">
          <a:xfrm flipV="1">
            <a:off x="6248400" y="3886200"/>
            <a:ext cx="533400" cy="838200"/>
          </a:xfrm>
          <a:prstGeom prst="line">
            <a:avLst/>
          </a:prstGeom>
          <a:noFill/>
          <a:ln w="50800">
            <a:solidFill>
              <a:srgbClr val="0000FF"/>
            </a:solidFill>
            <a:round/>
            <a:headEnd/>
            <a:tailEnd type="triangle" w="med" len="med"/>
          </a:ln>
        </p:spPr>
        <p:txBody>
          <a:bodyPr/>
          <a:lstStyle/>
          <a:p>
            <a:endParaRPr lang="en-US"/>
          </a:p>
        </p:txBody>
      </p:sp>
      <p:sp>
        <p:nvSpPr>
          <p:cNvPr id="28680" name="Text Box 7"/>
          <p:cNvSpPr txBox="1">
            <a:spLocks noChangeArrowheads="1"/>
          </p:cNvSpPr>
          <p:nvPr/>
        </p:nvSpPr>
        <p:spPr bwMode="auto">
          <a:xfrm>
            <a:off x="4724400" y="4800600"/>
            <a:ext cx="3785011" cy="1077218"/>
          </a:xfrm>
          <a:prstGeom prst="rect">
            <a:avLst/>
          </a:prstGeom>
          <a:noFill/>
          <a:ln w="9525">
            <a:noFill/>
            <a:miter lim="800000"/>
            <a:headEnd/>
            <a:tailEnd/>
          </a:ln>
        </p:spPr>
        <p:txBody>
          <a:bodyPr wrap="none">
            <a:spAutoFit/>
          </a:bodyPr>
          <a:lstStyle/>
          <a:p>
            <a:r>
              <a:rPr lang="en-US" dirty="0">
                <a:solidFill>
                  <a:srgbClr val="0000FF"/>
                </a:solidFill>
              </a:rPr>
              <a:t>method </a:t>
            </a:r>
            <a:r>
              <a:rPr lang="en-US" dirty="0" smtClean="0">
                <a:solidFill>
                  <a:srgbClr val="0000FF"/>
                </a:solidFill>
              </a:rPr>
              <a:t>call</a:t>
            </a:r>
          </a:p>
          <a:p>
            <a:r>
              <a:rPr lang="en-US" dirty="0">
                <a:solidFill>
                  <a:srgbClr val="0000FF"/>
                </a:solidFill>
              </a:rPr>
              <a:t>n</a:t>
            </a:r>
            <a:r>
              <a:rPr lang="en-US" dirty="0" smtClean="0">
                <a:solidFill>
                  <a:srgbClr val="0000FF"/>
                </a:solidFill>
              </a:rPr>
              <a:t>on-void / return</a:t>
            </a:r>
            <a:endParaRPr lang="en-US" dirty="0">
              <a:solidFill>
                <a:srgbClr val="0000FF"/>
              </a:solidFill>
            </a:endParaRP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Decimal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0" name="Picture 2"/>
          <p:cNvPicPr>
            <a:picLocks noChangeAspect="1" noChangeArrowheads="1"/>
          </p:cNvPicPr>
          <p:nvPr/>
        </p:nvPicPr>
        <p:blipFill>
          <a:blip r:embed="rId3" cstate="print"/>
          <a:srcRect/>
          <a:stretch>
            <a:fillRect/>
          </a:stretch>
        </p:blipFill>
        <p:spPr bwMode="auto">
          <a:xfrm>
            <a:off x="457200" y="4724400"/>
            <a:ext cx="3276600" cy="1634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381000" y="2895600"/>
            <a:ext cx="81534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double_input.java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4294967295"/>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String</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Input</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0723" name="Rectangle 2"/>
          <p:cNvSpPr>
            <a:spLocks noChangeArrowheads="1"/>
          </p:cNvSpPr>
          <p:nvPr/>
        </p:nvSpPr>
        <p:spPr bwMode="auto">
          <a:xfrm>
            <a:off x="838200" y="1905000"/>
            <a:ext cx="7620000" cy="3870325"/>
          </a:xfrm>
          <a:prstGeom prst="rect">
            <a:avLst/>
          </a:prstGeom>
          <a:solidFill>
            <a:schemeClr val="bg1"/>
          </a:solidFill>
          <a:ln w="9525">
            <a:noFill/>
            <a:miter lim="800000"/>
            <a:headEnd/>
            <a:tailEnd/>
          </a:ln>
        </p:spPr>
        <p:txBody>
          <a:bodyPr lIns="92075" tIns="46038" rIns="92075" bIns="46038">
            <a:spAutoFit/>
          </a:bodyPr>
          <a:lstStyle/>
          <a:p>
            <a:r>
              <a:rPr lang="en-US"/>
              <a:t>Scanner keyboard = </a:t>
            </a:r>
          </a:p>
          <a:p>
            <a:r>
              <a:rPr lang="en-US"/>
              <a:t>		new Scanner(System.in); </a:t>
            </a:r>
          </a:p>
          <a:p>
            <a:endParaRPr lang="en-US"/>
          </a:p>
          <a:p>
            <a:r>
              <a:rPr lang="en-US"/>
              <a:t>out.print("Enter a string :: ");</a:t>
            </a:r>
          </a:p>
          <a:p>
            <a:r>
              <a:rPr lang="en-US"/>
              <a:t>String word = keyboard.next(); </a:t>
            </a:r>
          </a:p>
          <a:p>
            <a:endParaRPr lang="en-US"/>
          </a:p>
          <a:p>
            <a:endParaRPr lang="en-US" sz="2800">
              <a:solidFill>
                <a:srgbClr val="0000FF"/>
              </a:solidFill>
            </a:endParaRPr>
          </a:p>
          <a:p>
            <a:endParaRPr lang="en-US" sz="2800">
              <a:solidFill>
                <a:srgbClr val="0000FF"/>
              </a:solidFill>
            </a:endParaRPr>
          </a:p>
        </p:txBody>
      </p:sp>
      <p:sp>
        <p:nvSpPr>
          <p:cNvPr id="30724"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String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8675" name="Rectangle 2"/>
          <p:cNvSpPr>
            <a:spLocks noChangeArrowheads="1"/>
          </p:cNvSpPr>
          <p:nvPr/>
        </p:nvSpPr>
        <p:spPr bwMode="auto">
          <a:xfrm>
            <a:off x="533400" y="3352800"/>
            <a:ext cx="8077200" cy="585418"/>
          </a:xfrm>
          <a:prstGeom prst="rect">
            <a:avLst/>
          </a:prstGeom>
          <a:solidFill>
            <a:schemeClr val="bg1"/>
          </a:solidFill>
          <a:ln w="9525">
            <a:noFill/>
            <a:miter lim="800000"/>
            <a:headEnd/>
            <a:tailEnd/>
          </a:ln>
        </p:spPr>
        <p:txBody>
          <a:bodyPr lIns="92075" tIns="46038" rIns="92075" bIns="46038">
            <a:spAutoFit/>
          </a:bodyPr>
          <a:lstStyle/>
          <a:p>
            <a:r>
              <a:rPr lang="en-US" dirty="0" smtClean="0"/>
              <a:t>String</a:t>
            </a:r>
            <a:r>
              <a:rPr lang="en-US" dirty="0" smtClean="0"/>
              <a:t> word </a:t>
            </a:r>
            <a:r>
              <a:rPr lang="en-US" dirty="0"/>
              <a:t>= </a:t>
            </a:r>
            <a:r>
              <a:rPr lang="en-US" dirty="0" err="1" smtClean="0">
                <a:solidFill>
                  <a:srgbClr val="FF3300"/>
                </a:solidFill>
              </a:rPr>
              <a:t>keyboard</a:t>
            </a:r>
            <a:r>
              <a:rPr lang="en-US" dirty="0" err="1" smtClean="0"/>
              <a:t>.</a:t>
            </a:r>
            <a:r>
              <a:rPr lang="en-US" dirty="0" err="1" smtClean="0">
                <a:solidFill>
                  <a:srgbClr val="0000FF"/>
                </a:solidFill>
              </a:rPr>
              <a:t>next</a:t>
            </a:r>
            <a:r>
              <a:rPr lang="en-US" dirty="0" smtClean="0">
                <a:solidFill>
                  <a:srgbClr val="0000FF"/>
                </a:solidFill>
              </a:rPr>
              <a:t>()</a:t>
            </a:r>
            <a:r>
              <a:rPr lang="en-US" dirty="0" smtClean="0"/>
              <a:t>;</a:t>
            </a:r>
            <a:endParaRPr lang="en-US" dirty="0"/>
          </a:p>
        </p:txBody>
      </p:sp>
      <p:sp>
        <p:nvSpPr>
          <p:cNvPr id="2867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28677" name="Line 4"/>
          <p:cNvSpPr>
            <a:spLocks noChangeShapeType="1"/>
          </p:cNvSpPr>
          <p:nvPr/>
        </p:nvSpPr>
        <p:spPr bwMode="auto">
          <a:xfrm>
            <a:off x="3429000" y="2743200"/>
            <a:ext cx="685800" cy="685800"/>
          </a:xfrm>
          <a:prstGeom prst="line">
            <a:avLst/>
          </a:prstGeom>
          <a:noFill/>
          <a:ln w="50800">
            <a:solidFill>
              <a:srgbClr val="FF0000"/>
            </a:solidFill>
            <a:round/>
            <a:headEnd/>
            <a:tailEnd type="triangle" w="med" len="med"/>
          </a:ln>
        </p:spPr>
        <p:txBody>
          <a:bodyPr/>
          <a:lstStyle/>
          <a:p>
            <a:endParaRPr lang="en-US"/>
          </a:p>
        </p:txBody>
      </p:sp>
      <p:sp>
        <p:nvSpPr>
          <p:cNvPr id="28678" name="Text Box 5"/>
          <p:cNvSpPr txBox="1">
            <a:spLocks noChangeArrowheads="1"/>
          </p:cNvSpPr>
          <p:nvPr/>
        </p:nvSpPr>
        <p:spPr bwMode="auto">
          <a:xfrm>
            <a:off x="1524000" y="2209800"/>
            <a:ext cx="3890963" cy="579438"/>
          </a:xfrm>
          <a:prstGeom prst="rect">
            <a:avLst/>
          </a:prstGeom>
          <a:noFill/>
          <a:ln w="9525">
            <a:noFill/>
            <a:miter lim="800000"/>
            <a:headEnd/>
            <a:tailEnd/>
          </a:ln>
        </p:spPr>
        <p:txBody>
          <a:bodyPr wrap="none">
            <a:spAutoFit/>
          </a:bodyPr>
          <a:lstStyle/>
          <a:p>
            <a:r>
              <a:rPr lang="en-US">
                <a:solidFill>
                  <a:srgbClr val="FF3300"/>
                </a:solidFill>
              </a:rPr>
              <a:t>reference variable</a:t>
            </a:r>
          </a:p>
        </p:txBody>
      </p:sp>
      <p:sp>
        <p:nvSpPr>
          <p:cNvPr id="28679" name="Line 6"/>
          <p:cNvSpPr>
            <a:spLocks noChangeShapeType="1"/>
          </p:cNvSpPr>
          <p:nvPr/>
        </p:nvSpPr>
        <p:spPr bwMode="auto">
          <a:xfrm flipV="1">
            <a:off x="6248400" y="3938218"/>
            <a:ext cx="76200" cy="786182"/>
          </a:xfrm>
          <a:prstGeom prst="line">
            <a:avLst/>
          </a:prstGeom>
          <a:noFill/>
          <a:ln w="50800">
            <a:solidFill>
              <a:srgbClr val="0000FF"/>
            </a:solidFill>
            <a:round/>
            <a:headEnd/>
            <a:tailEnd type="triangle" w="med" len="med"/>
          </a:ln>
        </p:spPr>
        <p:txBody>
          <a:bodyPr/>
          <a:lstStyle/>
          <a:p>
            <a:endParaRPr lang="en-US"/>
          </a:p>
        </p:txBody>
      </p:sp>
      <p:sp>
        <p:nvSpPr>
          <p:cNvPr id="28680" name="Text Box 7"/>
          <p:cNvSpPr txBox="1">
            <a:spLocks noChangeArrowheads="1"/>
          </p:cNvSpPr>
          <p:nvPr/>
        </p:nvSpPr>
        <p:spPr bwMode="auto">
          <a:xfrm>
            <a:off x="4724400" y="4800600"/>
            <a:ext cx="3785011" cy="1077218"/>
          </a:xfrm>
          <a:prstGeom prst="rect">
            <a:avLst/>
          </a:prstGeom>
          <a:noFill/>
          <a:ln w="9525">
            <a:noFill/>
            <a:miter lim="800000"/>
            <a:headEnd/>
            <a:tailEnd/>
          </a:ln>
        </p:spPr>
        <p:txBody>
          <a:bodyPr wrap="none">
            <a:spAutoFit/>
          </a:bodyPr>
          <a:lstStyle/>
          <a:p>
            <a:r>
              <a:rPr lang="en-US" dirty="0">
                <a:solidFill>
                  <a:srgbClr val="0000FF"/>
                </a:solidFill>
              </a:rPr>
              <a:t>method </a:t>
            </a:r>
            <a:r>
              <a:rPr lang="en-US" dirty="0" smtClean="0">
                <a:solidFill>
                  <a:srgbClr val="0000FF"/>
                </a:solidFill>
              </a:rPr>
              <a:t>call</a:t>
            </a:r>
          </a:p>
          <a:p>
            <a:r>
              <a:rPr lang="en-US" dirty="0">
                <a:solidFill>
                  <a:srgbClr val="0000FF"/>
                </a:solidFill>
              </a:rPr>
              <a:t>n</a:t>
            </a:r>
            <a:r>
              <a:rPr lang="en-US" dirty="0" smtClean="0">
                <a:solidFill>
                  <a:srgbClr val="0000FF"/>
                </a:solidFill>
              </a:rPr>
              <a:t>on-void / return</a:t>
            </a:r>
            <a:endParaRPr lang="en-US" dirty="0">
              <a:solidFill>
                <a:srgbClr val="0000FF"/>
              </a:solidFill>
            </a:endParaRPr>
          </a:p>
        </p:txBody>
      </p:sp>
      <p:pic>
        <p:nvPicPr>
          <p:cNvPr id="10" name="Picture 2"/>
          <p:cNvPicPr>
            <a:picLocks noChangeAspect="1" noChangeArrowheads="1"/>
          </p:cNvPicPr>
          <p:nvPr/>
        </p:nvPicPr>
        <p:blipFill>
          <a:blip r:embed="rId3" cstate="print"/>
          <a:srcRect/>
          <a:stretch>
            <a:fillRect/>
          </a:stretch>
        </p:blipFill>
        <p:spPr bwMode="auto">
          <a:xfrm>
            <a:off x="457200" y="4724400"/>
            <a:ext cx="3276600" cy="1634950"/>
          </a:xfrm>
          <a:prstGeom prst="rect">
            <a:avLst/>
          </a:prstGeom>
          <a:noFill/>
          <a:ln w="9525">
            <a:noFill/>
            <a:miter lim="800000"/>
            <a:headEnd/>
            <a:tailEnd/>
          </a:ln>
        </p:spPr>
      </p:pic>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String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405972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1200329"/>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Imports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1747" name="Rectangle 2"/>
          <p:cNvSpPr>
            <a:spLocks noChangeArrowheads="1"/>
          </p:cNvSpPr>
          <p:nvPr/>
        </p:nvSpPr>
        <p:spPr bwMode="auto">
          <a:xfrm>
            <a:off x="762000" y="1371600"/>
            <a:ext cx="7848600" cy="1554163"/>
          </a:xfrm>
          <a:prstGeom prst="rect">
            <a:avLst/>
          </a:prstGeom>
          <a:solidFill>
            <a:schemeClr val="bg1"/>
          </a:solidFill>
          <a:ln w="9525">
            <a:noFill/>
            <a:miter lim="800000"/>
            <a:headEnd/>
            <a:tailEnd/>
          </a:ln>
        </p:spPr>
        <p:txBody>
          <a:bodyPr lIns="92075" tIns="46038" rIns="92075" bIns="46038">
            <a:spAutoFit/>
          </a:bodyPr>
          <a:lstStyle/>
          <a:p>
            <a:r>
              <a:rPr lang="en-US"/>
              <a:t>out.print("Enter a string :: ");</a:t>
            </a:r>
          </a:p>
          <a:p>
            <a:r>
              <a:rPr lang="en-US"/>
              <a:t>String word = keyboard.next();</a:t>
            </a:r>
          </a:p>
          <a:p>
            <a:r>
              <a:rPr lang="en-US"/>
              <a:t>out.println(word);</a:t>
            </a:r>
            <a:r>
              <a:rPr lang="en-US" sz="2800"/>
              <a:t> </a:t>
            </a:r>
            <a:endParaRPr lang="en-US" sz="2800">
              <a:solidFill>
                <a:srgbClr val="0000FF"/>
              </a:solidFill>
            </a:endParaRPr>
          </a:p>
        </p:txBody>
      </p:sp>
      <p:sp>
        <p:nvSpPr>
          <p:cNvPr id="3174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1749" name="Text Box 5"/>
          <p:cNvSpPr txBox="1">
            <a:spLocks noChangeArrowheads="1"/>
          </p:cNvSpPr>
          <p:nvPr/>
        </p:nvSpPr>
        <p:spPr bwMode="auto">
          <a:xfrm>
            <a:off x="533400" y="4419600"/>
            <a:ext cx="8001000" cy="1569660"/>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u="sng" dirty="0">
                <a:solidFill>
                  <a:srgbClr val="FF0000"/>
                </a:solidFill>
              </a:rPr>
              <a:t>OUTPUT</a:t>
            </a:r>
          </a:p>
          <a:p>
            <a:r>
              <a:rPr lang="en-US" dirty="0"/>
              <a:t>Enter a string :: I love </a:t>
            </a:r>
            <a:r>
              <a:rPr lang="en-US" dirty="0" smtClean="0"/>
              <a:t>A+ </a:t>
            </a:r>
            <a:r>
              <a:rPr lang="en-US" dirty="0" err="1" smtClean="0"/>
              <a:t>compsci</a:t>
            </a:r>
            <a:r>
              <a:rPr lang="en-US" dirty="0" smtClean="0"/>
              <a:t>.</a:t>
            </a:r>
            <a:endParaRPr lang="en-US" dirty="0"/>
          </a:p>
          <a:p>
            <a:r>
              <a:rPr lang="en-US" dirty="0"/>
              <a:t>I</a:t>
            </a:r>
          </a:p>
        </p:txBody>
      </p:sp>
      <p:sp>
        <p:nvSpPr>
          <p:cNvPr id="31750" name="Text Box 6"/>
          <p:cNvSpPr txBox="1">
            <a:spLocks noChangeArrowheads="1"/>
          </p:cNvSpPr>
          <p:nvPr/>
        </p:nvSpPr>
        <p:spPr bwMode="auto">
          <a:xfrm>
            <a:off x="533400" y="3124200"/>
            <a:ext cx="8001000" cy="1079500"/>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u="sng" dirty="0">
                <a:solidFill>
                  <a:srgbClr val="006600"/>
                </a:solidFill>
              </a:rPr>
              <a:t>INPUT</a:t>
            </a:r>
            <a:br>
              <a:rPr lang="en-US" u="sng" dirty="0">
                <a:solidFill>
                  <a:srgbClr val="006600"/>
                </a:solidFill>
              </a:rPr>
            </a:br>
            <a:r>
              <a:rPr lang="en-US" dirty="0"/>
              <a:t>I love </a:t>
            </a:r>
            <a:r>
              <a:rPr lang="en-US" dirty="0" smtClean="0"/>
              <a:t>A+ </a:t>
            </a:r>
            <a:r>
              <a:rPr lang="en-US" dirty="0" err="1" smtClean="0"/>
              <a:t>compsci</a:t>
            </a:r>
            <a:r>
              <a:rPr lang="en-US" dirty="0" smtClean="0"/>
              <a:t>.</a:t>
            </a:r>
            <a:endParaRPr lang="en-US" dirty="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String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2771" name="Rectangle 2"/>
          <p:cNvSpPr>
            <a:spLocks noChangeArrowheads="1"/>
          </p:cNvSpPr>
          <p:nvPr/>
        </p:nvSpPr>
        <p:spPr bwMode="auto">
          <a:xfrm>
            <a:off x="457200" y="1981200"/>
            <a:ext cx="8458200" cy="3810000"/>
          </a:xfrm>
          <a:prstGeom prst="rect">
            <a:avLst/>
          </a:prstGeom>
          <a:solidFill>
            <a:schemeClr val="bg1"/>
          </a:solidFill>
          <a:ln w="9525">
            <a:noFill/>
            <a:miter lim="800000"/>
            <a:headEnd/>
            <a:tailEnd/>
          </a:ln>
        </p:spPr>
        <p:txBody>
          <a:bodyPr lIns="92075" tIns="46038" rIns="92075" bIns="46038">
            <a:spAutoFit/>
          </a:bodyPr>
          <a:lstStyle/>
          <a:p>
            <a:r>
              <a:rPr lang="en-US"/>
              <a:t>Scanner keyboard = </a:t>
            </a:r>
          </a:p>
          <a:p>
            <a:r>
              <a:rPr lang="en-US"/>
              <a:t>		new Scanner(System.in); </a:t>
            </a:r>
          </a:p>
          <a:p>
            <a:endParaRPr lang="en-US"/>
          </a:p>
          <a:p>
            <a:r>
              <a:rPr lang="en-US"/>
              <a:t>out.print("Enter a sentence :: ");</a:t>
            </a:r>
          </a:p>
          <a:p>
            <a:r>
              <a:rPr lang="en-US"/>
              <a:t>String sentence = keyboard.nextLine();</a:t>
            </a:r>
            <a:r>
              <a:rPr lang="en-US" sz="2800"/>
              <a:t> </a:t>
            </a:r>
          </a:p>
          <a:p>
            <a:endParaRPr lang="en-US" sz="2800"/>
          </a:p>
          <a:p>
            <a:endParaRPr lang="en-US" sz="2800">
              <a:solidFill>
                <a:srgbClr val="0000FF"/>
              </a:solidFill>
            </a:endParaRPr>
          </a:p>
          <a:p>
            <a:endParaRPr lang="en-US" sz="2800">
              <a:solidFill>
                <a:srgbClr val="0000FF"/>
              </a:solidFill>
            </a:endParaRPr>
          </a:p>
        </p:txBody>
      </p:sp>
      <p:sp>
        <p:nvSpPr>
          <p:cNvPr id="32772"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String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3795" name="Rectangle 2"/>
          <p:cNvSpPr>
            <a:spLocks noChangeArrowheads="1"/>
          </p:cNvSpPr>
          <p:nvPr/>
        </p:nvSpPr>
        <p:spPr bwMode="auto">
          <a:xfrm>
            <a:off x="762000" y="1371600"/>
            <a:ext cx="7315200" cy="1554163"/>
          </a:xfrm>
          <a:prstGeom prst="rect">
            <a:avLst/>
          </a:prstGeom>
          <a:solidFill>
            <a:schemeClr val="bg1"/>
          </a:solidFill>
          <a:ln w="9525">
            <a:noFill/>
            <a:miter lim="800000"/>
            <a:headEnd/>
            <a:tailEnd/>
          </a:ln>
        </p:spPr>
        <p:txBody>
          <a:bodyPr lIns="92075" tIns="46038" rIns="92075" bIns="46038">
            <a:spAutoFit/>
          </a:bodyPr>
          <a:lstStyle/>
          <a:p>
            <a:r>
              <a:rPr lang="en-US"/>
              <a:t>out.print("Enter a line :: ");</a:t>
            </a:r>
          </a:p>
          <a:p>
            <a:r>
              <a:rPr lang="en-US"/>
              <a:t>String line = keyboard.nextLine();</a:t>
            </a:r>
          </a:p>
          <a:p>
            <a:r>
              <a:rPr lang="en-US"/>
              <a:t>out.println(line);</a:t>
            </a:r>
            <a:r>
              <a:rPr lang="en-US" sz="2800"/>
              <a:t> </a:t>
            </a:r>
            <a:endParaRPr lang="en-US" sz="2800">
              <a:solidFill>
                <a:srgbClr val="0000FF"/>
              </a:solidFill>
            </a:endParaRPr>
          </a:p>
        </p:txBody>
      </p:sp>
      <p:sp>
        <p:nvSpPr>
          <p:cNvPr id="3379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3798" name="Text Box 6"/>
          <p:cNvSpPr txBox="1">
            <a:spLocks noChangeArrowheads="1"/>
          </p:cNvSpPr>
          <p:nvPr/>
        </p:nvSpPr>
        <p:spPr bwMode="auto">
          <a:xfrm>
            <a:off x="685800" y="4419600"/>
            <a:ext cx="7620000" cy="1566863"/>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a:solidFill>
                  <a:srgbClr val="FF0000"/>
                </a:solidFill>
              </a:rPr>
              <a:t>OUTPUT</a:t>
            </a:r>
          </a:p>
          <a:p>
            <a:r>
              <a:rPr lang="en-US" dirty="0"/>
              <a:t>Enter a line :: I love </a:t>
            </a:r>
            <a:r>
              <a:rPr lang="en-US" dirty="0" smtClean="0"/>
              <a:t>A+ </a:t>
            </a:r>
            <a:r>
              <a:rPr lang="en-US" dirty="0" err="1" smtClean="0"/>
              <a:t>compsci</a:t>
            </a:r>
            <a:r>
              <a:rPr lang="en-US" dirty="0" smtClean="0"/>
              <a:t>.</a:t>
            </a:r>
            <a:endParaRPr lang="en-US" dirty="0"/>
          </a:p>
          <a:p>
            <a:r>
              <a:rPr lang="en-US" dirty="0"/>
              <a:t>I love </a:t>
            </a:r>
            <a:r>
              <a:rPr lang="en-US" dirty="0" smtClean="0"/>
              <a:t>A+ </a:t>
            </a:r>
            <a:r>
              <a:rPr lang="en-US" dirty="0" err="1" smtClean="0"/>
              <a:t>compsci</a:t>
            </a:r>
            <a:r>
              <a:rPr lang="en-US" dirty="0" smtClean="0"/>
              <a:t>.</a:t>
            </a:r>
            <a:endParaRPr lang="en-US" dirty="0"/>
          </a:p>
        </p:txBody>
      </p:sp>
      <p:sp>
        <p:nvSpPr>
          <p:cNvPr id="33799" name="Text Box 7"/>
          <p:cNvSpPr txBox="1">
            <a:spLocks noChangeArrowheads="1"/>
          </p:cNvSpPr>
          <p:nvPr/>
        </p:nvSpPr>
        <p:spPr bwMode="auto">
          <a:xfrm>
            <a:off x="685800" y="3124200"/>
            <a:ext cx="7620000" cy="1079500"/>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u="sng" dirty="0">
                <a:solidFill>
                  <a:srgbClr val="006600"/>
                </a:solidFill>
              </a:rPr>
              <a:t>INPUT</a:t>
            </a:r>
            <a:br>
              <a:rPr lang="en-US" u="sng" dirty="0">
                <a:solidFill>
                  <a:srgbClr val="006600"/>
                </a:solidFill>
              </a:rPr>
            </a:br>
            <a:r>
              <a:rPr lang="en-US" dirty="0"/>
              <a:t>I </a:t>
            </a:r>
            <a:r>
              <a:rPr lang="en-US" dirty="0" smtClean="0"/>
              <a:t>love A+ </a:t>
            </a:r>
            <a:r>
              <a:rPr lang="en-US" dirty="0" err="1" smtClean="0"/>
              <a:t>compsci</a:t>
            </a:r>
            <a:r>
              <a:rPr lang="en-US" dirty="0" smtClean="0"/>
              <a:t>.</a:t>
            </a:r>
            <a:endParaRPr lang="en-US" dirty="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String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620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string_input.java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4294967295"/>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Input</a:t>
            </a:r>
          </a:p>
          <a:p>
            <a:pPr algn="ctr"/>
            <a:r>
              <a:rPr lang="en-US" sz="7200" b="1" cap="none" spc="0" dirty="0" smtClean="0">
                <a:ln w="11430">
                  <a:solidFill>
                    <a:srgbClr val="FFFF00"/>
                  </a:solidFill>
                </a:ln>
                <a:solidFill>
                  <a:srgbClr val="0066FF"/>
                </a:solidFill>
                <a:effectLst>
                  <a:outerShdw blurRad="50800" dist="39000" dir="5460000" algn="tl">
                    <a:srgbClr val="000000">
                      <a:alpha val="38000"/>
                    </a:srgbClr>
                  </a:outerShdw>
                </a:effectLst>
              </a:rPr>
              <a:t>Issues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5843" name="Rectangle 2"/>
          <p:cNvSpPr>
            <a:spLocks noChangeArrowheads="1"/>
          </p:cNvSpPr>
          <p:nvPr/>
        </p:nvSpPr>
        <p:spPr bwMode="auto">
          <a:xfrm>
            <a:off x="533400" y="1371600"/>
            <a:ext cx="8458200" cy="2227263"/>
          </a:xfrm>
          <a:prstGeom prst="rect">
            <a:avLst/>
          </a:prstGeom>
          <a:solidFill>
            <a:schemeClr val="bg1"/>
          </a:solidFill>
          <a:ln w="9525">
            <a:noFill/>
            <a:miter lim="800000"/>
            <a:headEnd/>
            <a:tailEnd/>
          </a:ln>
        </p:spPr>
        <p:txBody>
          <a:bodyPr lIns="92075" tIns="46038" rIns="92075" bIns="46038">
            <a:spAutoFit/>
          </a:bodyPr>
          <a:lstStyle/>
          <a:p>
            <a:r>
              <a:rPr lang="en-US" sz="2800"/>
              <a:t>out.print("Enter an integer :: ");</a:t>
            </a:r>
          </a:p>
          <a:p>
            <a:r>
              <a:rPr lang="en-US" sz="2800"/>
              <a:t>int num = keyboard.nextInt();</a:t>
            </a:r>
          </a:p>
          <a:p>
            <a:r>
              <a:rPr lang="en-US" sz="2800"/>
              <a:t>out.print("Enter a sentence :: ");</a:t>
            </a:r>
          </a:p>
          <a:p>
            <a:r>
              <a:rPr lang="en-US" sz="2800"/>
              <a:t>String sentence = keyboard.nextLine();</a:t>
            </a:r>
          </a:p>
          <a:p>
            <a:r>
              <a:rPr lang="en-US" sz="2800"/>
              <a:t>out.println(num + " "+sentence);</a:t>
            </a:r>
            <a:endParaRPr lang="en-US" sz="2800">
              <a:solidFill>
                <a:srgbClr val="0000FF"/>
              </a:solidFill>
            </a:endParaRPr>
          </a:p>
        </p:txBody>
      </p:sp>
      <p:sp>
        <p:nvSpPr>
          <p:cNvPr id="35844"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5846" name="Text Box 6"/>
          <p:cNvSpPr txBox="1">
            <a:spLocks noChangeArrowheads="1"/>
          </p:cNvSpPr>
          <p:nvPr/>
        </p:nvSpPr>
        <p:spPr bwMode="auto">
          <a:xfrm>
            <a:off x="609600" y="4114800"/>
            <a:ext cx="7620000" cy="181292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2800" u="sng">
                <a:solidFill>
                  <a:srgbClr val="FF0000"/>
                </a:solidFill>
              </a:rPr>
              <a:t>OUTPUT</a:t>
            </a:r>
          </a:p>
          <a:p>
            <a:r>
              <a:rPr lang="en-US" sz="2800"/>
              <a:t>Enter an integer :: 34</a:t>
            </a:r>
          </a:p>
          <a:p>
            <a:r>
              <a:rPr lang="en-US" sz="2800"/>
              <a:t>Enter a sentence :: 34</a:t>
            </a:r>
          </a:p>
          <a:p>
            <a:endParaRPr lang="en-US" sz="2800"/>
          </a:p>
        </p:txBody>
      </p:sp>
      <p:sp>
        <p:nvSpPr>
          <p:cNvPr id="35847" name="Text Box 7"/>
          <p:cNvSpPr txBox="1">
            <a:spLocks noChangeArrowheads="1"/>
          </p:cNvSpPr>
          <p:nvPr/>
        </p:nvSpPr>
        <p:spPr bwMode="auto">
          <a:xfrm>
            <a:off x="5867400" y="3886200"/>
            <a:ext cx="2590800" cy="1385888"/>
          </a:xfrm>
          <a:prstGeom prst="rect">
            <a:avLst/>
          </a:prstGeom>
          <a:solidFill>
            <a:schemeClr val="bg1"/>
          </a:solidFill>
          <a:ln w="12700">
            <a:solidFill>
              <a:srgbClr val="993300"/>
            </a:solidFill>
            <a:miter lim="800000"/>
            <a:headEnd type="none" w="sm" len="sm"/>
            <a:tailEnd type="none" w="sm" len="sm"/>
          </a:ln>
        </p:spPr>
        <p:txBody>
          <a:bodyPr>
            <a:spAutoFit/>
          </a:bodyPr>
          <a:lstStyle/>
          <a:p>
            <a:pPr eaLnBrk="0" hangingPunct="0">
              <a:spcBef>
                <a:spcPct val="50000"/>
              </a:spcBef>
            </a:pPr>
            <a:r>
              <a:rPr lang="en-US" sz="2800" u="sng">
                <a:solidFill>
                  <a:srgbClr val="006600"/>
                </a:solidFill>
              </a:rPr>
              <a:t>INPUT</a:t>
            </a:r>
            <a:br>
              <a:rPr lang="en-US" sz="2800" u="sng">
                <a:solidFill>
                  <a:srgbClr val="006600"/>
                </a:solidFill>
              </a:rPr>
            </a:br>
            <a:r>
              <a:rPr lang="en-US" sz="2800"/>
              <a:t>34</a:t>
            </a:r>
            <a:br>
              <a:rPr lang="en-US" sz="2800"/>
            </a:br>
            <a:r>
              <a:rPr lang="en-US" sz="2800"/>
              <a:t>picks up \n</a:t>
            </a:r>
          </a:p>
        </p:txBody>
      </p:sp>
      <p:sp>
        <p:nvSpPr>
          <p:cNvPr id="35848" name="Text Box 8"/>
          <p:cNvSpPr txBox="1">
            <a:spLocks noChangeArrowheads="1"/>
          </p:cNvSpPr>
          <p:nvPr/>
        </p:nvSpPr>
        <p:spPr bwMode="auto">
          <a:xfrm>
            <a:off x="3429000" y="5562600"/>
            <a:ext cx="5105400" cy="466725"/>
          </a:xfrm>
          <a:prstGeom prst="rect">
            <a:avLst/>
          </a:prstGeom>
          <a:solidFill>
            <a:schemeClr val="bg1"/>
          </a:solidFill>
          <a:ln w="9525">
            <a:solidFill>
              <a:schemeClr val="accent2"/>
            </a:solidFill>
            <a:miter lim="800000"/>
            <a:headEnd/>
            <a:tailEnd/>
          </a:ln>
        </p:spPr>
        <p:txBody>
          <a:bodyPr>
            <a:spAutoFit/>
          </a:bodyPr>
          <a:lstStyle/>
          <a:p>
            <a:pPr>
              <a:spcBef>
                <a:spcPct val="50000"/>
              </a:spcBef>
            </a:pPr>
            <a:r>
              <a:rPr lang="en-US" sz="2400">
                <a:solidFill>
                  <a:srgbClr val="0000FF"/>
                </a:solidFill>
              </a:rPr>
              <a:t>nextLine() picks up whitespace.</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Input Issues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6867" name="Rectangle 2"/>
          <p:cNvSpPr>
            <a:spLocks noChangeArrowheads="1"/>
          </p:cNvSpPr>
          <p:nvPr/>
        </p:nvSpPr>
        <p:spPr bwMode="auto">
          <a:xfrm>
            <a:off x="533400" y="1371600"/>
            <a:ext cx="8458200" cy="2654300"/>
          </a:xfrm>
          <a:prstGeom prst="rect">
            <a:avLst/>
          </a:prstGeom>
          <a:solidFill>
            <a:schemeClr val="bg1"/>
          </a:solidFill>
          <a:ln w="9525">
            <a:noFill/>
            <a:miter lim="800000"/>
            <a:headEnd/>
            <a:tailEnd/>
          </a:ln>
        </p:spPr>
        <p:txBody>
          <a:bodyPr lIns="92075" tIns="46038" rIns="92075" bIns="46038">
            <a:spAutoFit/>
          </a:bodyPr>
          <a:lstStyle/>
          <a:p>
            <a:r>
              <a:rPr lang="en-US" sz="2800"/>
              <a:t>out.print("Enter an integer :: ");</a:t>
            </a:r>
          </a:p>
          <a:p>
            <a:r>
              <a:rPr lang="en-US" sz="2800"/>
              <a:t>int num = keyboard.nextInt();</a:t>
            </a:r>
          </a:p>
          <a:p>
            <a:r>
              <a:rPr lang="en-US" sz="2800"/>
              <a:t>keyboard.nextLine();	</a:t>
            </a:r>
            <a:r>
              <a:rPr lang="en-US" sz="2400">
                <a:solidFill>
                  <a:srgbClr val="008000"/>
                </a:solidFill>
              </a:rPr>
              <a:t>//pick up whitespace</a:t>
            </a:r>
          </a:p>
          <a:p>
            <a:r>
              <a:rPr lang="en-US" sz="2800"/>
              <a:t>out.print("Enter a sentence :: ");</a:t>
            </a:r>
          </a:p>
          <a:p>
            <a:r>
              <a:rPr lang="en-US" sz="2800"/>
              <a:t>String sentence = keyboard.nextLine();</a:t>
            </a:r>
          </a:p>
          <a:p>
            <a:r>
              <a:rPr lang="en-US" sz="2800"/>
              <a:t>out.println(num + " "+sentence);</a:t>
            </a:r>
            <a:endParaRPr lang="en-US" sz="2800">
              <a:solidFill>
                <a:srgbClr val="0000FF"/>
              </a:solidFill>
            </a:endParaRPr>
          </a:p>
        </p:txBody>
      </p:sp>
      <p:sp>
        <p:nvSpPr>
          <p:cNvPr id="3686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6870" name="Text Box 5"/>
          <p:cNvSpPr txBox="1">
            <a:spLocks noChangeArrowheads="1"/>
          </p:cNvSpPr>
          <p:nvPr/>
        </p:nvSpPr>
        <p:spPr bwMode="auto">
          <a:xfrm>
            <a:off x="609600" y="4267200"/>
            <a:ext cx="7620000" cy="1812925"/>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2800" u="sng">
                <a:solidFill>
                  <a:srgbClr val="FF0000"/>
                </a:solidFill>
              </a:rPr>
              <a:t>OUTPUT</a:t>
            </a:r>
          </a:p>
          <a:p>
            <a:r>
              <a:rPr lang="en-US" sz="2800"/>
              <a:t>Enter an integer :: 34</a:t>
            </a:r>
          </a:p>
          <a:p>
            <a:r>
              <a:rPr lang="en-US" sz="2800"/>
              <a:t>Enter a sentence :: picks up \n</a:t>
            </a:r>
          </a:p>
          <a:p>
            <a:r>
              <a:rPr lang="en-US" sz="2800"/>
              <a:t>34 picks up \n</a:t>
            </a:r>
          </a:p>
        </p:txBody>
      </p:sp>
      <p:sp>
        <p:nvSpPr>
          <p:cNvPr id="36871" name="Text Box 6"/>
          <p:cNvSpPr txBox="1">
            <a:spLocks noChangeArrowheads="1"/>
          </p:cNvSpPr>
          <p:nvPr/>
        </p:nvSpPr>
        <p:spPr bwMode="auto">
          <a:xfrm>
            <a:off x="6400800" y="4191000"/>
            <a:ext cx="2362200" cy="1385888"/>
          </a:xfrm>
          <a:prstGeom prst="rect">
            <a:avLst/>
          </a:prstGeom>
          <a:solidFill>
            <a:schemeClr val="bg1"/>
          </a:solidFill>
          <a:ln w="12700">
            <a:solidFill>
              <a:srgbClr val="993300"/>
            </a:solidFill>
            <a:miter lim="800000"/>
            <a:headEnd type="none" w="sm" len="sm"/>
            <a:tailEnd type="none" w="sm" len="sm"/>
          </a:ln>
        </p:spPr>
        <p:txBody>
          <a:bodyPr>
            <a:spAutoFit/>
          </a:bodyPr>
          <a:lstStyle/>
          <a:p>
            <a:pPr eaLnBrk="0" hangingPunct="0">
              <a:spcBef>
                <a:spcPct val="50000"/>
              </a:spcBef>
            </a:pPr>
            <a:r>
              <a:rPr lang="en-US" sz="2800" u="sng">
                <a:solidFill>
                  <a:srgbClr val="006600"/>
                </a:solidFill>
              </a:rPr>
              <a:t>INPUT</a:t>
            </a:r>
            <a:br>
              <a:rPr lang="en-US" sz="2800" u="sng">
                <a:solidFill>
                  <a:srgbClr val="006600"/>
                </a:solidFill>
              </a:rPr>
            </a:br>
            <a:r>
              <a:rPr lang="en-US" sz="2800"/>
              <a:t>34</a:t>
            </a:r>
            <a:br>
              <a:rPr lang="en-US" sz="2800"/>
            </a:br>
            <a:r>
              <a:rPr lang="en-US" sz="2800"/>
              <a:t>picks up \n</a:t>
            </a:r>
          </a:p>
        </p:txBody>
      </p:sp>
      <p:sp>
        <p:nvSpPr>
          <p:cNvPr id="36872" name="Text Box 7"/>
          <p:cNvSpPr txBox="1">
            <a:spLocks noChangeArrowheads="1"/>
          </p:cNvSpPr>
          <p:nvPr/>
        </p:nvSpPr>
        <p:spPr bwMode="auto">
          <a:xfrm>
            <a:off x="3581400" y="5791200"/>
            <a:ext cx="5105400" cy="466725"/>
          </a:xfrm>
          <a:prstGeom prst="rect">
            <a:avLst/>
          </a:prstGeom>
          <a:solidFill>
            <a:schemeClr val="bg1"/>
          </a:solidFill>
          <a:ln w="9525">
            <a:solidFill>
              <a:schemeClr val="accent2"/>
            </a:solidFill>
            <a:miter lim="800000"/>
            <a:headEnd/>
            <a:tailEnd/>
          </a:ln>
        </p:spPr>
        <p:txBody>
          <a:bodyPr>
            <a:spAutoFit/>
          </a:bodyPr>
          <a:lstStyle/>
          <a:p>
            <a:pPr>
              <a:spcBef>
                <a:spcPct val="50000"/>
              </a:spcBef>
            </a:pPr>
            <a:r>
              <a:rPr lang="en-US" sz="2400">
                <a:solidFill>
                  <a:srgbClr val="0000FF"/>
                </a:solidFill>
              </a:rPr>
              <a:t>nextLine() picks up whitespace.</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Input Issues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685800" y="2895600"/>
            <a:ext cx="78486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input_issues.java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4294967295"/>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Multi</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Value Input</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extLst>
      <p:ext uri="{BB962C8B-B14F-4D97-AF65-F5344CB8AC3E}">
        <p14:creationId xmlns:p14="http://schemas.microsoft.com/office/powerpoint/2010/main" val="2471748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8915" name="Rectangle 2"/>
          <p:cNvSpPr>
            <a:spLocks noChangeArrowheads="1"/>
          </p:cNvSpPr>
          <p:nvPr/>
        </p:nvSpPr>
        <p:spPr bwMode="auto">
          <a:xfrm>
            <a:off x="304800" y="2438400"/>
            <a:ext cx="7315200" cy="3508375"/>
          </a:xfrm>
          <a:prstGeom prst="rect">
            <a:avLst/>
          </a:prstGeom>
          <a:solidFill>
            <a:schemeClr val="bg1"/>
          </a:solidFill>
          <a:ln w="9525">
            <a:noFill/>
            <a:miter lim="800000"/>
            <a:headEnd/>
            <a:tailEnd/>
          </a:ln>
        </p:spPr>
        <p:txBody>
          <a:bodyPr lIns="92075" tIns="46038" rIns="92075" bIns="46038">
            <a:spAutoFit/>
          </a:bodyPr>
          <a:lstStyle/>
          <a:p>
            <a:r>
              <a:rPr lang="en-US" sz="2800"/>
              <a:t>Scanner </a:t>
            </a:r>
            <a:r>
              <a:rPr lang="en-US" sz="2800">
                <a:solidFill>
                  <a:srgbClr val="FF3300"/>
                </a:solidFill>
              </a:rPr>
              <a:t>keyboard</a:t>
            </a:r>
            <a:r>
              <a:rPr lang="en-US" sz="2800"/>
              <a:t> = </a:t>
            </a:r>
          </a:p>
          <a:p>
            <a:r>
              <a:rPr lang="en-US" sz="2800"/>
              <a:t>		new Scanner(System.in);</a:t>
            </a:r>
          </a:p>
          <a:p>
            <a:endParaRPr lang="en-US" sz="2800"/>
          </a:p>
          <a:p>
            <a:r>
              <a:rPr lang="en-US" sz="2800"/>
              <a:t>out.println(keyboard.nextInt()); </a:t>
            </a:r>
          </a:p>
          <a:p>
            <a:r>
              <a:rPr lang="en-US" sz="2800"/>
              <a:t>out.println(keyboard.nextInt());</a:t>
            </a:r>
          </a:p>
          <a:p>
            <a:r>
              <a:rPr lang="en-US" sz="2800"/>
              <a:t>out.println(keyboard.nextInt());</a:t>
            </a:r>
          </a:p>
          <a:p>
            <a:endParaRPr lang="en-US" sz="2800">
              <a:solidFill>
                <a:srgbClr val="0000FF"/>
              </a:solidFill>
            </a:endParaRPr>
          </a:p>
          <a:p>
            <a:endParaRPr lang="en-US" sz="2800">
              <a:solidFill>
                <a:srgbClr val="0000FF"/>
              </a:solidFill>
            </a:endParaRPr>
          </a:p>
        </p:txBody>
      </p:sp>
      <p:sp>
        <p:nvSpPr>
          <p:cNvPr id="3891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8918" name="Text Box 5"/>
          <p:cNvSpPr txBox="1">
            <a:spLocks noChangeArrowheads="1"/>
          </p:cNvSpPr>
          <p:nvPr/>
        </p:nvSpPr>
        <p:spPr bwMode="auto">
          <a:xfrm>
            <a:off x="6858000" y="3733800"/>
            <a:ext cx="1981200" cy="2062103"/>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smtClean="0">
                <a:solidFill>
                  <a:srgbClr val="FF0000"/>
                </a:solidFill>
              </a:rPr>
              <a:t>OUTPUT</a:t>
            </a:r>
            <a:r>
              <a:rPr lang="en-US" dirty="0"/>
              <a:t/>
            </a:r>
            <a:br>
              <a:rPr lang="en-US" dirty="0"/>
            </a:br>
            <a:r>
              <a:rPr lang="en-US" dirty="0" smtClean="0"/>
              <a:t>7</a:t>
            </a:r>
            <a:r>
              <a:rPr lang="en-US" dirty="0"/>
              <a:t/>
            </a:r>
            <a:br>
              <a:rPr lang="en-US" dirty="0"/>
            </a:br>
            <a:r>
              <a:rPr lang="en-US" dirty="0" smtClean="0"/>
              <a:t>5</a:t>
            </a:r>
            <a:br>
              <a:rPr lang="en-US" dirty="0" smtClean="0"/>
            </a:br>
            <a:r>
              <a:rPr lang="en-US" dirty="0" smtClean="0"/>
              <a:t>3</a:t>
            </a:r>
            <a:endParaRPr lang="en-US" dirty="0"/>
          </a:p>
        </p:txBody>
      </p:sp>
      <p:sp>
        <p:nvSpPr>
          <p:cNvPr id="38919" name="Text Box 6"/>
          <p:cNvSpPr txBox="1">
            <a:spLocks noChangeArrowheads="1"/>
          </p:cNvSpPr>
          <p:nvPr/>
        </p:nvSpPr>
        <p:spPr bwMode="auto">
          <a:xfrm>
            <a:off x="6705600" y="1524000"/>
            <a:ext cx="2209800" cy="107950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a:solidFill>
                  <a:srgbClr val="006600"/>
                </a:solidFill>
              </a:rPr>
              <a:t>INPUT</a:t>
            </a:r>
            <a:br>
              <a:rPr lang="en-US" u="sng" dirty="0">
                <a:solidFill>
                  <a:srgbClr val="006600"/>
                </a:solidFill>
              </a:rPr>
            </a:br>
            <a:r>
              <a:rPr lang="en-US" dirty="0" smtClean="0"/>
              <a:t>7 5 3 1 8</a:t>
            </a:r>
            <a:endParaRPr lang="en-US" dirty="0"/>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Multiple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4294967295"/>
          </p:nvPr>
        </p:nvSpPr>
        <p:spPr>
          <a:xfrm>
            <a:off x="3048000" y="6248400"/>
            <a:ext cx="2895600" cy="457200"/>
          </a:xfrm>
          <a:noFill/>
        </p:spPr>
        <p:txBody>
          <a:bodyPr/>
          <a:lstStyle/>
          <a:p>
            <a:endParaRPr lang="en-US" b="0" dirty="0" smtClean="0">
              <a:latin typeface="Times New Roman" pitchFamily="18" charset="0"/>
            </a:endParaRPr>
          </a:p>
          <a:p>
            <a:endParaRPr lang="en-US" b="0" dirty="0" smtClean="0">
              <a:latin typeface="Times New Roman" pitchFamily="18" charset="0"/>
            </a:endParaRPr>
          </a:p>
          <a:p>
            <a:endParaRPr lang="en-US" dirty="0" smtClean="0"/>
          </a:p>
          <a:p>
            <a:r>
              <a:rPr lang="en-US" dirty="0" smtClean="0"/>
              <a:t>© A+ Computer Science  -  www.apluscompsci.com</a:t>
            </a:r>
          </a:p>
        </p:txBody>
      </p:sp>
      <p:sp>
        <p:nvSpPr>
          <p:cNvPr id="17412" name="Text Box 3"/>
          <p:cNvSpPr txBox="1">
            <a:spLocks noChangeArrowheads="1"/>
          </p:cNvSpPr>
          <p:nvPr/>
        </p:nvSpPr>
        <p:spPr bwMode="auto">
          <a:xfrm>
            <a:off x="1295400" y="1905000"/>
            <a:ext cx="6646863" cy="3046412"/>
          </a:xfrm>
          <a:prstGeom prst="rect">
            <a:avLst/>
          </a:prstGeom>
          <a:noFill/>
          <a:ln w="9525">
            <a:noFill/>
            <a:miter lim="800000"/>
            <a:headEnd/>
            <a:tailEnd/>
          </a:ln>
        </p:spPr>
        <p:txBody>
          <a:bodyPr wrap="none">
            <a:spAutoFit/>
          </a:bodyPr>
          <a:lstStyle/>
          <a:p>
            <a:r>
              <a:rPr lang="en-US" dirty="0">
                <a:solidFill>
                  <a:schemeClr val="accent2"/>
                </a:solidFill>
              </a:rPr>
              <a:t>import      </a:t>
            </a:r>
            <a:r>
              <a:rPr lang="en-US" dirty="0" err="1">
                <a:solidFill>
                  <a:schemeClr val="accent2"/>
                </a:solidFill>
              </a:rPr>
              <a:t>java.util.Scanner</a:t>
            </a:r>
            <a:r>
              <a:rPr lang="en-US" dirty="0">
                <a:solidFill>
                  <a:schemeClr val="accent2"/>
                </a:solidFill>
              </a:rPr>
              <a:t>;</a:t>
            </a:r>
          </a:p>
          <a:p>
            <a:endParaRPr lang="en-US" dirty="0">
              <a:solidFill>
                <a:schemeClr val="accent2"/>
              </a:solidFill>
            </a:endParaRPr>
          </a:p>
          <a:p>
            <a:r>
              <a:rPr lang="en-US" dirty="0"/>
              <a:t>Try to be as specific as possible</a:t>
            </a:r>
          </a:p>
          <a:p>
            <a:r>
              <a:rPr lang="en-US" dirty="0"/>
              <a:t>when using an import.</a:t>
            </a:r>
          </a:p>
          <a:p>
            <a:endParaRPr lang="en-US" dirty="0"/>
          </a:p>
          <a:p>
            <a:endParaRPr lang="en-US"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 Import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8915" name="Rectangle 2"/>
          <p:cNvSpPr>
            <a:spLocks noChangeArrowheads="1"/>
          </p:cNvSpPr>
          <p:nvPr/>
        </p:nvSpPr>
        <p:spPr bwMode="auto">
          <a:xfrm>
            <a:off x="304800" y="2438400"/>
            <a:ext cx="7315200" cy="3109185"/>
          </a:xfrm>
          <a:prstGeom prst="rect">
            <a:avLst/>
          </a:prstGeom>
          <a:solidFill>
            <a:schemeClr val="bg1"/>
          </a:solidFill>
          <a:ln w="9525">
            <a:noFill/>
            <a:miter lim="800000"/>
            <a:headEnd/>
            <a:tailEnd/>
          </a:ln>
        </p:spPr>
        <p:txBody>
          <a:bodyPr lIns="92075" tIns="46038" rIns="92075" bIns="46038">
            <a:spAutoFit/>
          </a:bodyPr>
          <a:lstStyle/>
          <a:p>
            <a:r>
              <a:rPr lang="en-US" sz="2800" dirty="0"/>
              <a:t>Scanner </a:t>
            </a:r>
            <a:r>
              <a:rPr lang="en-US" sz="2800" dirty="0">
                <a:solidFill>
                  <a:srgbClr val="FF3300"/>
                </a:solidFill>
              </a:rPr>
              <a:t>keyboard</a:t>
            </a:r>
            <a:r>
              <a:rPr lang="en-US" sz="2800" dirty="0"/>
              <a:t> = </a:t>
            </a:r>
          </a:p>
          <a:p>
            <a:r>
              <a:rPr lang="en-US" sz="2800" dirty="0"/>
              <a:t>		new Scanner(System.in);</a:t>
            </a:r>
          </a:p>
          <a:p>
            <a:endParaRPr lang="en-US" sz="2800" dirty="0"/>
          </a:p>
          <a:p>
            <a:r>
              <a:rPr lang="en-US" sz="2800" dirty="0" err="1"/>
              <a:t>out.println</a:t>
            </a:r>
            <a:r>
              <a:rPr lang="en-US" sz="2800" dirty="0" smtClean="0"/>
              <a:t>( </a:t>
            </a:r>
            <a:r>
              <a:rPr lang="en-US" sz="2800" dirty="0" err="1" smtClean="0"/>
              <a:t>keyboard.nextInt</a:t>
            </a:r>
            <a:r>
              <a:rPr lang="en-US" sz="2800" dirty="0" smtClean="0"/>
              <a:t>()    			  + </a:t>
            </a:r>
            <a:r>
              <a:rPr lang="en-US" sz="2800" dirty="0" err="1" smtClean="0"/>
              <a:t>keyboard.nextInt</a:t>
            </a:r>
            <a:r>
              <a:rPr lang="en-US" sz="2800" dirty="0" smtClean="0"/>
              <a:t>() );</a:t>
            </a:r>
            <a:endParaRPr lang="en-US" sz="2800" dirty="0"/>
          </a:p>
          <a:p>
            <a:endParaRPr lang="en-US" sz="2800" dirty="0">
              <a:solidFill>
                <a:srgbClr val="0000FF"/>
              </a:solidFill>
            </a:endParaRPr>
          </a:p>
          <a:p>
            <a:endParaRPr lang="en-US" sz="2800" dirty="0">
              <a:solidFill>
                <a:srgbClr val="0000FF"/>
              </a:solidFill>
            </a:endParaRPr>
          </a:p>
        </p:txBody>
      </p:sp>
      <p:sp>
        <p:nvSpPr>
          <p:cNvPr id="3891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8918" name="Text Box 5"/>
          <p:cNvSpPr txBox="1">
            <a:spLocks noChangeArrowheads="1"/>
          </p:cNvSpPr>
          <p:nvPr/>
        </p:nvSpPr>
        <p:spPr bwMode="auto">
          <a:xfrm>
            <a:off x="6858000" y="3733800"/>
            <a:ext cx="1981200" cy="1077218"/>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smtClean="0">
                <a:solidFill>
                  <a:srgbClr val="FF0000"/>
                </a:solidFill>
              </a:rPr>
              <a:t>OUTPUT</a:t>
            </a:r>
            <a:r>
              <a:rPr lang="en-US" dirty="0"/>
              <a:t/>
            </a:r>
            <a:br>
              <a:rPr lang="en-US" dirty="0"/>
            </a:br>
            <a:r>
              <a:rPr lang="en-US" dirty="0" smtClean="0"/>
              <a:t>12</a:t>
            </a:r>
            <a:endParaRPr lang="en-US" dirty="0"/>
          </a:p>
        </p:txBody>
      </p:sp>
      <p:sp>
        <p:nvSpPr>
          <p:cNvPr id="38919" name="Text Box 6"/>
          <p:cNvSpPr txBox="1">
            <a:spLocks noChangeArrowheads="1"/>
          </p:cNvSpPr>
          <p:nvPr/>
        </p:nvSpPr>
        <p:spPr bwMode="auto">
          <a:xfrm>
            <a:off x="6705600" y="1524000"/>
            <a:ext cx="2209800" cy="107950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a:solidFill>
                  <a:srgbClr val="006600"/>
                </a:solidFill>
              </a:rPr>
              <a:t>INPUT</a:t>
            </a:r>
            <a:br>
              <a:rPr lang="en-US" u="sng" dirty="0">
                <a:solidFill>
                  <a:srgbClr val="006600"/>
                </a:solidFill>
              </a:rPr>
            </a:br>
            <a:r>
              <a:rPr lang="en-US" dirty="0" smtClean="0"/>
              <a:t>7 5 3 1 8</a:t>
            </a:r>
            <a:endParaRPr lang="en-US" dirty="0"/>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Multiple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619697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38915" name="Rectangle 2"/>
          <p:cNvSpPr>
            <a:spLocks noChangeArrowheads="1"/>
          </p:cNvSpPr>
          <p:nvPr/>
        </p:nvSpPr>
        <p:spPr bwMode="auto">
          <a:xfrm>
            <a:off x="304800" y="2438400"/>
            <a:ext cx="7315200" cy="3109185"/>
          </a:xfrm>
          <a:prstGeom prst="rect">
            <a:avLst/>
          </a:prstGeom>
          <a:solidFill>
            <a:schemeClr val="bg1"/>
          </a:solidFill>
          <a:ln w="9525">
            <a:noFill/>
            <a:miter lim="800000"/>
            <a:headEnd/>
            <a:tailEnd/>
          </a:ln>
        </p:spPr>
        <p:txBody>
          <a:bodyPr lIns="92075" tIns="46038" rIns="92075" bIns="46038">
            <a:spAutoFit/>
          </a:bodyPr>
          <a:lstStyle/>
          <a:p>
            <a:r>
              <a:rPr lang="en-US" sz="2800" dirty="0"/>
              <a:t>Scanner </a:t>
            </a:r>
            <a:r>
              <a:rPr lang="en-US" sz="2800" dirty="0">
                <a:solidFill>
                  <a:srgbClr val="FF3300"/>
                </a:solidFill>
              </a:rPr>
              <a:t>keyboard</a:t>
            </a:r>
            <a:r>
              <a:rPr lang="en-US" sz="2800" dirty="0"/>
              <a:t> = </a:t>
            </a:r>
          </a:p>
          <a:p>
            <a:r>
              <a:rPr lang="en-US" sz="2800" dirty="0"/>
              <a:t>		new Scanner(System.in);</a:t>
            </a:r>
          </a:p>
          <a:p>
            <a:endParaRPr lang="en-US" sz="2800" dirty="0"/>
          </a:p>
          <a:p>
            <a:r>
              <a:rPr lang="en-US" sz="2800" dirty="0" err="1" smtClean="0"/>
              <a:t>int</a:t>
            </a:r>
            <a:r>
              <a:rPr lang="en-US" sz="2800" dirty="0" smtClean="0"/>
              <a:t> sum = </a:t>
            </a:r>
            <a:r>
              <a:rPr lang="en-US" sz="2800" dirty="0" err="1" smtClean="0"/>
              <a:t>keyboard.nextInt</a:t>
            </a:r>
            <a:r>
              <a:rPr lang="en-US" sz="2800" dirty="0" smtClean="0"/>
              <a:t>();</a:t>
            </a:r>
          </a:p>
          <a:p>
            <a:r>
              <a:rPr lang="en-US" sz="2800" dirty="0" smtClean="0"/>
              <a:t>sum = sum + </a:t>
            </a:r>
            <a:r>
              <a:rPr lang="en-US" sz="2800" dirty="0" err="1" smtClean="0"/>
              <a:t>keyboard.nextInt</a:t>
            </a:r>
            <a:r>
              <a:rPr lang="en-US" sz="2800" dirty="0" smtClean="0"/>
              <a:t>();</a:t>
            </a:r>
          </a:p>
          <a:p>
            <a:r>
              <a:rPr lang="en-US" sz="2800" dirty="0"/>
              <a:t>sum = sum + </a:t>
            </a:r>
            <a:r>
              <a:rPr lang="en-US" sz="2800" dirty="0" err="1"/>
              <a:t>keyboard.nextInt</a:t>
            </a:r>
            <a:r>
              <a:rPr lang="en-US" sz="2800" dirty="0"/>
              <a:t>();</a:t>
            </a:r>
          </a:p>
          <a:p>
            <a:r>
              <a:rPr lang="en-US" sz="2800" dirty="0" err="1" smtClean="0"/>
              <a:t>System.out.println</a:t>
            </a:r>
            <a:r>
              <a:rPr lang="en-US" sz="2800" dirty="0" smtClean="0"/>
              <a:t>( sum );</a:t>
            </a:r>
            <a:endParaRPr lang="en-US" sz="2800" dirty="0">
              <a:solidFill>
                <a:srgbClr val="0000FF"/>
              </a:solidFill>
            </a:endParaRPr>
          </a:p>
        </p:txBody>
      </p:sp>
      <p:sp>
        <p:nvSpPr>
          <p:cNvPr id="3891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38918" name="Text Box 5"/>
          <p:cNvSpPr txBox="1">
            <a:spLocks noChangeArrowheads="1"/>
          </p:cNvSpPr>
          <p:nvPr/>
        </p:nvSpPr>
        <p:spPr bwMode="auto">
          <a:xfrm>
            <a:off x="6858000" y="3733800"/>
            <a:ext cx="1981200" cy="1077218"/>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smtClean="0">
                <a:solidFill>
                  <a:srgbClr val="FF0000"/>
                </a:solidFill>
              </a:rPr>
              <a:t>OUTPUT</a:t>
            </a:r>
            <a:r>
              <a:rPr lang="en-US" dirty="0"/>
              <a:t/>
            </a:r>
            <a:br>
              <a:rPr lang="en-US" dirty="0"/>
            </a:br>
            <a:r>
              <a:rPr lang="en-US" dirty="0"/>
              <a:t>8</a:t>
            </a:r>
          </a:p>
        </p:txBody>
      </p:sp>
      <p:sp>
        <p:nvSpPr>
          <p:cNvPr id="38919" name="Text Box 6"/>
          <p:cNvSpPr txBox="1">
            <a:spLocks noChangeArrowheads="1"/>
          </p:cNvSpPr>
          <p:nvPr/>
        </p:nvSpPr>
        <p:spPr bwMode="auto">
          <a:xfrm>
            <a:off x="6705600" y="1524000"/>
            <a:ext cx="2209800" cy="1077218"/>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a:solidFill>
                  <a:srgbClr val="006600"/>
                </a:solidFill>
              </a:rPr>
              <a:t>INPUT</a:t>
            </a:r>
            <a:br>
              <a:rPr lang="en-US" u="sng" dirty="0">
                <a:solidFill>
                  <a:srgbClr val="006600"/>
                </a:solidFill>
              </a:rPr>
            </a:br>
            <a:r>
              <a:rPr lang="en-US" dirty="0"/>
              <a:t>3</a:t>
            </a:r>
            <a:r>
              <a:rPr lang="en-US" dirty="0" smtClean="0"/>
              <a:t> 9-4 1 8</a:t>
            </a:r>
            <a:endParaRPr lang="en-US" dirty="0"/>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Multiple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987225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2895600"/>
            <a:ext cx="7543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multi_input.java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4294967295"/>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5" name="Rectangle 4"/>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INPUT</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18435" name="Rectangle 2"/>
          <p:cNvSpPr>
            <a:spLocks noChangeArrowheads="1"/>
          </p:cNvSpPr>
          <p:nvPr/>
        </p:nvSpPr>
        <p:spPr bwMode="auto">
          <a:xfrm>
            <a:off x="396875" y="3344863"/>
            <a:ext cx="8458200" cy="2041525"/>
          </a:xfrm>
          <a:prstGeom prst="rect">
            <a:avLst/>
          </a:prstGeom>
          <a:solidFill>
            <a:schemeClr val="bg1"/>
          </a:solidFill>
          <a:ln w="9525">
            <a:noFill/>
            <a:miter lim="800000"/>
            <a:headEnd/>
            <a:tailEnd/>
          </a:ln>
        </p:spPr>
        <p:txBody>
          <a:bodyPr lIns="92075" tIns="46038" rIns="92075" bIns="46038">
            <a:spAutoFit/>
          </a:bodyPr>
          <a:lstStyle/>
          <a:p>
            <a:r>
              <a:rPr lang="en-US"/>
              <a:t>Scanner </a:t>
            </a:r>
            <a:r>
              <a:rPr lang="en-US">
                <a:solidFill>
                  <a:srgbClr val="FF3300"/>
                </a:solidFill>
              </a:rPr>
              <a:t>keyboard</a:t>
            </a:r>
            <a:r>
              <a:rPr lang="en-US"/>
              <a:t> = </a:t>
            </a:r>
          </a:p>
          <a:p>
            <a:r>
              <a:rPr lang="en-US"/>
              <a:t>		       </a:t>
            </a:r>
            <a:r>
              <a:rPr lang="en-US">
                <a:solidFill>
                  <a:srgbClr val="0000FF"/>
                </a:solidFill>
              </a:rPr>
              <a:t>new Scanner(</a:t>
            </a:r>
            <a:r>
              <a:rPr lang="en-US"/>
              <a:t>System.in</a:t>
            </a:r>
            <a:r>
              <a:rPr lang="en-US">
                <a:solidFill>
                  <a:srgbClr val="0000FF"/>
                </a:solidFill>
              </a:rPr>
              <a:t>)</a:t>
            </a:r>
            <a:r>
              <a:rPr lang="en-US"/>
              <a:t>; </a:t>
            </a:r>
          </a:p>
          <a:p>
            <a:endParaRPr lang="en-US"/>
          </a:p>
          <a:p>
            <a:endParaRPr lang="en-US"/>
          </a:p>
        </p:txBody>
      </p:sp>
      <p:sp>
        <p:nvSpPr>
          <p:cNvPr id="1843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18438" name="Line 6"/>
          <p:cNvSpPr>
            <a:spLocks noChangeShapeType="1"/>
          </p:cNvSpPr>
          <p:nvPr/>
        </p:nvSpPr>
        <p:spPr bwMode="auto">
          <a:xfrm>
            <a:off x="1463675" y="2735263"/>
            <a:ext cx="1295400" cy="685800"/>
          </a:xfrm>
          <a:prstGeom prst="line">
            <a:avLst/>
          </a:prstGeom>
          <a:noFill/>
          <a:ln w="50800">
            <a:solidFill>
              <a:srgbClr val="FF0000"/>
            </a:solidFill>
            <a:round/>
            <a:headEnd/>
            <a:tailEnd type="triangle" w="med" len="med"/>
          </a:ln>
        </p:spPr>
        <p:txBody>
          <a:bodyPr/>
          <a:lstStyle/>
          <a:p>
            <a:endParaRPr lang="en-US"/>
          </a:p>
        </p:txBody>
      </p:sp>
      <p:sp>
        <p:nvSpPr>
          <p:cNvPr id="18439" name="Text Box 7"/>
          <p:cNvSpPr txBox="1">
            <a:spLocks noChangeArrowheads="1"/>
          </p:cNvSpPr>
          <p:nvPr/>
        </p:nvSpPr>
        <p:spPr bwMode="auto">
          <a:xfrm>
            <a:off x="914400" y="2209800"/>
            <a:ext cx="3890963" cy="579438"/>
          </a:xfrm>
          <a:prstGeom prst="rect">
            <a:avLst/>
          </a:prstGeom>
          <a:noFill/>
          <a:ln w="9525">
            <a:noFill/>
            <a:miter lim="800000"/>
            <a:headEnd/>
            <a:tailEnd/>
          </a:ln>
        </p:spPr>
        <p:txBody>
          <a:bodyPr wrap="none">
            <a:spAutoFit/>
          </a:bodyPr>
          <a:lstStyle/>
          <a:p>
            <a:r>
              <a:rPr lang="en-US">
                <a:solidFill>
                  <a:srgbClr val="FF3300"/>
                </a:solidFill>
              </a:rPr>
              <a:t>reference variable</a:t>
            </a:r>
          </a:p>
        </p:txBody>
      </p:sp>
      <p:sp>
        <p:nvSpPr>
          <p:cNvPr id="18440" name="Line 8"/>
          <p:cNvSpPr>
            <a:spLocks noChangeShapeType="1"/>
          </p:cNvSpPr>
          <p:nvPr/>
        </p:nvSpPr>
        <p:spPr bwMode="auto">
          <a:xfrm flipV="1">
            <a:off x="3292475" y="4411663"/>
            <a:ext cx="533400" cy="838200"/>
          </a:xfrm>
          <a:prstGeom prst="line">
            <a:avLst/>
          </a:prstGeom>
          <a:noFill/>
          <a:ln w="50800">
            <a:solidFill>
              <a:srgbClr val="0000FF"/>
            </a:solidFill>
            <a:round/>
            <a:headEnd/>
            <a:tailEnd type="triangle" w="med" len="med"/>
          </a:ln>
        </p:spPr>
        <p:txBody>
          <a:bodyPr/>
          <a:lstStyle/>
          <a:p>
            <a:endParaRPr lang="en-US"/>
          </a:p>
        </p:txBody>
      </p:sp>
      <p:sp>
        <p:nvSpPr>
          <p:cNvPr id="18441" name="Text Box 9"/>
          <p:cNvSpPr txBox="1">
            <a:spLocks noChangeArrowheads="1"/>
          </p:cNvSpPr>
          <p:nvPr/>
        </p:nvSpPr>
        <p:spPr bwMode="auto">
          <a:xfrm>
            <a:off x="1768475" y="5402263"/>
            <a:ext cx="4181475" cy="579437"/>
          </a:xfrm>
          <a:prstGeom prst="rect">
            <a:avLst/>
          </a:prstGeom>
          <a:noFill/>
          <a:ln w="9525">
            <a:noFill/>
            <a:miter lim="800000"/>
            <a:headEnd/>
            <a:tailEnd/>
          </a:ln>
        </p:spPr>
        <p:txBody>
          <a:bodyPr wrap="none">
            <a:spAutoFit/>
          </a:bodyPr>
          <a:lstStyle/>
          <a:p>
            <a:r>
              <a:rPr lang="en-US">
                <a:solidFill>
                  <a:srgbClr val="0000FF"/>
                </a:solidFill>
              </a:rPr>
              <a:t>object instantiation</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 Creation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Scanner</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Methods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4294967295"/>
          </p:nvPr>
        </p:nvSpPr>
        <p:spPr>
          <a:xfrm>
            <a:off x="3048000" y="6248400"/>
            <a:ext cx="2895600" cy="457200"/>
          </a:xfrm>
          <a:noFill/>
        </p:spPr>
        <p:txBody>
          <a:bodyPr/>
          <a:lstStyle/>
          <a:p>
            <a:endParaRPr lang="en-US" b="0" dirty="0" smtClean="0">
              <a:latin typeface="Times New Roman" pitchFamily="18" charset="0"/>
            </a:endParaRPr>
          </a:p>
          <a:p>
            <a:endParaRPr lang="en-US" b="0" dirty="0" smtClean="0">
              <a:latin typeface="Times New Roman" pitchFamily="18" charset="0"/>
            </a:endParaRPr>
          </a:p>
          <a:p>
            <a:endParaRPr lang="en-US" dirty="0" smtClean="0"/>
          </a:p>
          <a:p>
            <a:r>
              <a:rPr lang="en-US" dirty="0" smtClean="0"/>
              <a:t>© A+ Computer Science  -  www.apluscompsci.com</a:t>
            </a:r>
          </a:p>
        </p:txBody>
      </p:sp>
      <p:graphicFrame>
        <p:nvGraphicFramePr>
          <p:cNvPr id="80944" name="Group 48"/>
          <p:cNvGraphicFramePr>
            <a:graphicFrameLocks noGrp="1"/>
          </p:cNvGraphicFramePr>
          <p:nvPr/>
        </p:nvGraphicFramePr>
        <p:xfrm>
          <a:off x="609600" y="228600"/>
          <a:ext cx="8077200" cy="5537202"/>
        </p:xfrm>
        <a:graphic>
          <a:graphicData uri="http://schemas.openxmlformats.org/drawingml/2006/table">
            <a:tbl>
              <a:tblPr/>
              <a:tblGrid>
                <a:gridCol w="2720975"/>
                <a:gridCol w="5356225"/>
              </a:tblGrid>
              <a:tr h="14128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3300"/>
                          </a:solidFill>
                          <a:effectLst/>
                          <a:latin typeface="Tahoma" pitchFamily="34" charset="0"/>
                        </a:rPr>
                        <a:t>Scanner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55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int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nextDouble()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double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nextFloat()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float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nextLong()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long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nextByte()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byte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nextShort()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short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one word String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nextLine()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multi word String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517" name="Text Box 49"/>
          <p:cNvSpPr txBox="1">
            <a:spLocks noChangeArrowheads="1"/>
          </p:cNvSpPr>
          <p:nvPr/>
        </p:nvSpPr>
        <p:spPr bwMode="auto">
          <a:xfrm>
            <a:off x="2057400" y="5867400"/>
            <a:ext cx="5105400" cy="531813"/>
          </a:xfrm>
          <a:prstGeom prst="rect">
            <a:avLst/>
          </a:prstGeom>
          <a:noFill/>
          <a:ln w="12700">
            <a:solidFill>
              <a:srgbClr val="0000FF"/>
            </a:solidFill>
            <a:miter lim="800000"/>
            <a:headEnd type="none" w="sm" len="sm"/>
            <a:tailEnd type="none" w="sm" len="sm"/>
          </a:ln>
        </p:spPr>
        <p:txBody>
          <a:bodyPr>
            <a:spAutoFit/>
          </a:bodyPr>
          <a:lstStyle/>
          <a:p>
            <a:r>
              <a:rPr lang="en-US" sz="2800">
                <a:solidFill>
                  <a:schemeClr val="accent2"/>
                </a:solidFill>
              </a:rPr>
              <a:t>import  java.util.Scanner;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098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Integer</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Input</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1507" name="Rectangle 2"/>
          <p:cNvSpPr>
            <a:spLocks noChangeArrowheads="1"/>
          </p:cNvSpPr>
          <p:nvPr/>
        </p:nvSpPr>
        <p:spPr bwMode="auto">
          <a:xfrm>
            <a:off x="685800" y="1600200"/>
            <a:ext cx="7315200" cy="3810000"/>
          </a:xfrm>
          <a:prstGeom prst="rect">
            <a:avLst/>
          </a:prstGeom>
          <a:solidFill>
            <a:schemeClr val="bg1"/>
          </a:solidFill>
          <a:ln w="9525">
            <a:noFill/>
            <a:miter lim="800000"/>
            <a:headEnd/>
            <a:tailEnd/>
          </a:ln>
        </p:spPr>
        <p:txBody>
          <a:bodyPr lIns="92075" tIns="46038" rIns="92075" bIns="46038">
            <a:spAutoFit/>
          </a:bodyPr>
          <a:lstStyle/>
          <a:p>
            <a:r>
              <a:rPr lang="en-US"/>
              <a:t>Scanner </a:t>
            </a:r>
            <a:r>
              <a:rPr lang="en-US">
                <a:solidFill>
                  <a:srgbClr val="FF3300"/>
                </a:solidFill>
              </a:rPr>
              <a:t>keyboard</a:t>
            </a:r>
            <a:r>
              <a:rPr lang="en-US"/>
              <a:t> = </a:t>
            </a:r>
          </a:p>
          <a:p>
            <a:r>
              <a:rPr lang="en-US"/>
              <a:t>		new Scanner(System.in);</a:t>
            </a:r>
          </a:p>
          <a:p>
            <a:endParaRPr lang="en-US"/>
          </a:p>
          <a:p>
            <a:r>
              <a:rPr lang="en-US">
                <a:solidFill>
                  <a:schemeClr val="tx2"/>
                </a:solidFill>
              </a:rPr>
              <a:t>out.print("Enter an integer :: ");</a:t>
            </a:r>
          </a:p>
          <a:p>
            <a:r>
              <a:rPr lang="en-US"/>
              <a:t>int num = keyboard.nextInt();</a:t>
            </a:r>
            <a:r>
              <a:rPr lang="en-US" sz="2800"/>
              <a:t> </a:t>
            </a:r>
          </a:p>
          <a:p>
            <a:endParaRPr lang="en-US" sz="2800"/>
          </a:p>
          <a:p>
            <a:endParaRPr lang="en-US" sz="2800">
              <a:solidFill>
                <a:srgbClr val="0000FF"/>
              </a:solidFill>
            </a:endParaRPr>
          </a:p>
          <a:p>
            <a:endParaRPr lang="en-US" sz="2800">
              <a:solidFill>
                <a:srgbClr val="0000FF"/>
              </a:solidFill>
            </a:endParaRPr>
          </a:p>
        </p:txBody>
      </p:sp>
      <p:sp>
        <p:nvSpPr>
          <p:cNvPr id="2150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Integer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2"/>
          <p:cNvPicPr>
            <a:picLocks noChangeAspect="1" noChangeArrowheads="1"/>
          </p:cNvPicPr>
          <p:nvPr/>
        </p:nvPicPr>
        <p:blipFill>
          <a:blip r:embed="rId3" cstate="print"/>
          <a:srcRect/>
          <a:stretch>
            <a:fillRect/>
          </a:stretch>
        </p:blipFill>
        <p:spPr bwMode="auto">
          <a:xfrm>
            <a:off x="762000" y="4800600"/>
            <a:ext cx="3276600" cy="16349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4294967295"/>
          </p:nvPr>
        </p:nvSpPr>
        <p:spPr>
          <a:xfrm>
            <a:off x="3048000" y="6248400"/>
            <a:ext cx="2895600" cy="457200"/>
          </a:xfrm>
          <a:noFill/>
        </p:spPr>
        <p:txBody>
          <a:bodyPr/>
          <a:lstStyle/>
          <a:p>
            <a:endParaRPr lang="en-US" b="0" smtClean="0">
              <a:latin typeface="Times New Roman" pitchFamily="18" charset="0"/>
            </a:endParaRPr>
          </a:p>
          <a:p>
            <a:endParaRPr lang="en-US" b="0" smtClean="0">
              <a:latin typeface="Times New Roman" pitchFamily="18" charset="0"/>
            </a:endParaRPr>
          </a:p>
          <a:p>
            <a:endParaRPr lang="en-US" smtClean="0"/>
          </a:p>
          <a:p>
            <a:r>
              <a:rPr lang="en-US" smtClean="0"/>
              <a:t>© A+ Computer Science  -  www.apluscompsci.com</a:t>
            </a:r>
          </a:p>
        </p:txBody>
      </p:sp>
      <p:sp>
        <p:nvSpPr>
          <p:cNvPr id="22531" name="Rectangle 2"/>
          <p:cNvSpPr>
            <a:spLocks noChangeArrowheads="1"/>
          </p:cNvSpPr>
          <p:nvPr/>
        </p:nvSpPr>
        <p:spPr bwMode="auto">
          <a:xfrm>
            <a:off x="685800" y="1371600"/>
            <a:ext cx="7315200" cy="1554163"/>
          </a:xfrm>
          <a:prstGeom prst="rect">
            <a:avLst/>
          </a:prstGeom>
          <a:solidFill>
            <a:schemeClr val="bg1"/>
          </a:solidFill>
          <a:ln w="9525">
            <a:noFill/>
            <a:miter lim="800000"/>
            <a:headEnd/>
            <a:tailEnd/>
          </a:ln>
        </p:spPr>
        <p:txBody>
          <a:bodyPr lIns="92075" tIns="46038" rIns="92075" bIns="46038">
            <a:spAutoFit/>
          </a:bodyPr>
          <a:lstStyle/>
          <a:p>
            <a:r>
              <a:rPr lang="en-US">
                <a:solidFill>
                  <a:schemeClr val="tx2"/>
                </a:solidFill>
              </a:rPr>
              <a:t>out.print("Enter an integer :: ");</a:t>
            </a:r>
          </a:p>
          <a:p>
            <a:r>
              <a:rPr lang="en-US"/>
              <a:t>int num = keyboard.nextInt();</a:t>
            </a:r>
          </a:p>
          <a:p>
            <a:r>
              <a:rPr lang="en-US"/>
              <a:t>out.println(num);</a:t>
            </a:r>
            <a:r>
              <a:rPr lang="en-US" sz="2800"/>
              <a:t> </a:t>
            </a:r>
            <a:endParaRPr lang="en-US" sz="2800">
              <a:solidFill>
                <a:srgbClr val="0000FF"/>
              </a:solidFill>
            </a:endParaRPr>
          </a:p>
        </p:txBody>
      </p:sp>
      <p:sp>
        <p:nvSpPr>
          <p:cNvPr id="22532"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endParaRPr lang="en-US" sz="2800"/>
          </a:p>
        </p:txBody>
      </p:sp>
      <p:sp>
        <p:nvSpPr>
          <p:cNvPr id="22535" name="Text Box 6"/>
          <p:cNvSpPr txBox="1">
            <a:spLocks noChangeArrowheads="1"/>
          </p:cNvSpPr>
          <p:nvPr/>
        </p:nvSpPr>
        <p:spPr bwMode="auto">
          <a:xfrm>
            <a:off x="685800" y="4419600"/>
            <a:ext cx="5486400" cy="1566863"/>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a:solidFill>
                  <a:srgbClr val="FF0000"/>
                </a:solidFill>
              </a:rPr>
              <a:t>OUTPUT</a:t>
            </a:r>
          </a:p>
          <a:p>
            <a:r>
              <a:rPr lang="en-US" dirty="0"/>
              <a:t>Enter an integer :: </a:t>
            </a:r>
            <a:r>
              <a:rPr lang="en-US" dirty="0" smtClean="0"/>
              <a:t>2001</a:t>
            </a:r>
            <a:endParaRPr lang="en-US" dirty="0"/>
          </a:p>
          <a:p>
            <a:r>
              <a:rPr lang="en-US" dirty="0" smtClean="0"/>
              <a:t>2001</a:t>
            </a:r>
            <a:endParaRPr lang="en-US" dirty="0"/>
          </a:p>
        </p:txBody>
      </p:sp>
      <p:sp>
        <p:nvSpPr>
          <p:cNvPr id="22536" name="Text Box 7"/>
          <p:cNvSpPr txBox="1">
            <a:spLocks noChangeArrowheads="1"/>
          </p:cNvSpPr>
          <p:nvPr/>
        </p:nvSpPr>
        <p:spPr bwMode="auto">
          <a:xfrm>
            <a:off x="685800" y="3124200"/>
            <a:ext cx="3200400" cy="107950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u="sng" dirty="0">
                <a:solidFill>
                  <a:srgbClr val="006600"/>
                </a:solidFill>
              </a:rPr>
              <a:t>INPUT</a:t>
            </a:r>
            <a:br>
              <a:rPr lang="en-US" u="sng" dirty="0">
                <a:solidFill>
                  <a:srgbClr val="006600"/>
                </a:solidFill>
              </a:rPr>
            </a:br>
            <a:r>
              <a:rPr lang="en-US" dirty="0" smtClean="0"/>
              <a:t>2001</a:t>
            </a:r>
            <a:endParaRPr lang="en-US" dirty="0"/>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Reading Integer Values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1947</Words>
  <Application>Microsoft Office PowerPoint</Application>
  <PresentationFormat>On-screen Show (4:3)</PresentationFormat>
  <Paragraphs>404</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Comic Sans MS</vt:lpstr>
      <vt:lpstr>Courier New</vt:lpstr>
      <vt:lpstr>Eraser</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dc:title>
  <dc:subject>Input</dc:subject>
  <dc:creator>A+ Computer Science</dc:creator>
  <cp:keywords>www.apluscompsci.com</cp:keywords>
  <dc:description>Input_x000d_
©A+ Computer Science_x000d_
www.apluscompsci.com</dc:description>
  <cp:lastModifiedBy>Stacey Armstrong</cp:lastModifiedBy>
  <cp:revision>168</cp:revision>
  <dcterms:created xsi:type="dcterms:W3CDTF">2002-06-22T16:18:29Z</dcterms:created>
  <dcterms:modified xsi:type="dcterms:W3CDTF">2019-06-14T19:44:03Z</dcterms:modified>
  <cp:category>www.apluscompsci.com</cp:category>
</cp:coreProperties>
</file>