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2349413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61705-9995-4ADE-B0E7-3E6B1BBBFE73}"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84484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2635633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428870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617964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4187526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04688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3631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62297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6801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385806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61705-9995-4ADE-B0E7-3E6B1BBBFE73}"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371267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61705-9995-4ADE-B0E7-3E6B1BBBFE73}" type="datetimeFigureOut">
              <a:rPr lang="en-US" smtClean="0"/>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2032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61705-9995-4ADE-B0E7-3E6B1BBBFE73}" type="datetimeFigureOut">
              <a:rPr lang="en-US" smtClean="0"/>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312521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D561705-9995-4ADE-B0E7-3E6B1BBBFE73}" type="datetimeFigureOut">
              <a:rPr lang="en-US" smtClean="0"/>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45132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61705-9995-4ADE-B0E7-3E6B1BBBFE73}"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227202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61705-9995-4ADE-B0E7-3E6B1BBBFE73}"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58401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561705-9995-4ADE-B0E7-3E6B1BBBFE73}" type="datetimeFigureOut">
              <a:rPr lang="en-US" smtClean="0"/>
              <a:t>2/5/2021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3FBA08-30A1-4418-8FAE-5CAA067BEBF7}" type="slidenum">
              <a:rPr lang="en-US" smtClean="0"/>
              <a:t>‹#›</a:t>
            </a:fld>
            <a:endParaRPr lang="en-US"/>
          </a:p>
        </p:txBody>
      </p:sp>
    </p:spTree>
    <p:extLst>
      <p:ext uri="{BB962C8B-B14F-4D97-AF65-F5344CB8AC3E}">
        <p14:creationId xmlns:p14="http://schemas.microsoft.com/office/powerpoint/2010/main" val="27405558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otel_Californi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0A50-F6DF-4D33-813B-C5BE553CF496}"/>
              </a:ext>
            </a:extLst>
          </p:cNvPr>
          <p:cNvSpPr>
            <a:spLocks noGrp="1"/>
          </p:cNvSpPr>
          <p:nvPr>
            <p:ph type="ctrTitle"/>
          </p:nvPr>
        </p:nvSpPr>
        <p:spPr/>
        <p:txBody>
          <a:bodyPr/>
          <a:lstStyle/>
          <a:p>
            <a:r>
              <a:rPr lang="en-US" dirty="0" err="1"/>
              <a:t>Revature</a:t>
            </a:r>
            <a:r>
              <a:rPr lang="en-US" dirty="0"/>
              <a:t> Project 1</a:t>
            </a:r>
          </a:p>
        </p:txBody>
      </p:sp>
      <p:sp>
        <p:nvSpPr>
          <p:cNvPr id="3" name="Subtitle 2">
            <a:extLst>
              <a:ext uri="{FF2B5EF4-FFF2-40B4-BE49-F238E27FC236}">
                <a16:creationId xmlns:a16="http://schemas.microsoft.com/office/drawing/2014/main" id="{8B2A7159-A178-414E-AC7A-D5BE92575CF0}"/>
              </a:ext>
            </a:extLst>
          </p:cNvPr>
          <p:cNvSpPr>
            <a:spLocks noGrp="1"/>
          </p:cNvSpPr>
          <p:nvPr>
            <p:ph type="subTitle" idx="1"/>
          </p:nvPr>
        </p:nvSpPr>
        <p:spPr/>
        <p:txBody>
          <a:bodyPr/>
          <a:lstStyle/>
          <a:p>
            <a:r>
              <a:rPr lang="en-US" dirty="0"/>
              <a:t>By: adam pesch</a:t>
            </a:r>
          </a:p>
        </p:txBody>
      </p:sp>
    </p:spTree>
    <p:extLst>
      <p:ext uri="{BB962C8B-B14F-4D97-AF65-F5344CB8AC3E}">
        <p14:creationId xmlns:p14="http://schemas.microsoft.com/office/powerpoint/2010/main" val="104726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AD9F-6821-4711-8E36-7E845A33E656}"/>
              </a:ext>
            </a:extLst>
          </p:cNvPr>
          <p:cNvSpPr>
            <a:spLocks noGrp="1"/>
          </p:cNvSpPr>
          <p:nvPr>
            <p:ph type="title"/>
          </p:nvPr>
        </p:nvSpPr>
        <p:spPr>
          <a:xfrm>
            <a:off x="7865806" y="643463"/>
            <a:ext cx="3706762" cy="1608124"/>
          </a:xfrm>
        </p:spPr>
        <p:txBody>
          <a:bodyPr>
            <a:normAutofit/>
          </a:bodyPr>
          <a:lstStyle/>
          <a:p>
            <a:pPr>
              <a:lnSpc>
                <a:spcPct val="90000"/>
              </a:lnSpc>
            </a:pPr>
            <a:r>
              <a:rPr lang="en-US" sz="3600" dirty="0"/>
              <a:t>Query four: American popularity</a:t>
            </a:r>
            <a:endParaRPr lang="en-US" dirty="0"/>
          </a:p>
        </p:txBody>
      </p:sp>
      <p:pic>
        <p:nvPicPr>
          <p:cNvPr id="5" name="Picture 4">
            <a:extLst>
              <a:ext uri="{FF2B5EF4-FFF2-40B4-BE49-F238E27FC236}">
                <a16:creationId xmlns:a16="http://schemas.microsoft.com/office/drawing/2014/main" id="{02E56309-5FE4-4318-BE93-BB9CDC0497E1}"/>
              </a:ext>
            </a:extLst>
          </p:cNvPr>
          <p:cNvPicPr>
            <a:picLocks noChangeAspect="1"/>
          </p:cNvPicPr>
          <p:nvPr/>
        </p:nvPicPr>
        <p:blipFill>
          <a:blip r:embed="rId3"/>
          <a:stretch>
            <a:fillRect/>
          </a:stretch>
        </p:blipFill>
        <p:spPr>
          <a:xfrm>
            <a:off x="643464" y="1984562"/>
            <a:ext cx="6897878" cy="289815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44C1CFA2-B585-46DD-BF94-59184B553BF7}"/>
              </a:ext>
            </a:extLst>
          </p:cNvPr>
          <p:cNvSpPr>
            <a:spLocks noGrp="1"/>
          </p:cNvSpPr>
          <p:nvPr>
            <p:ph idx="1"/>
          </p:nvPr>
        </p:nvSpPr>
        <p:spPr>
          <a:xfrm>
            <a:off x="7865806" y="2251587"/>
            <a:ext cx="3706762" cy="3972232"/>
          </a:xfrm>
        </p:spPr>
        <p:txBody>
          <a:bodyPr>
            <a:normAutofit/>
          </a:bodyPr>
          <a:lstStyle/>
          <a:p>
            <a:r>
              <a:rPr lang="en-US" dirty="0"/>
              <a:t>Emma </a:t>
            </a:r>
            <a:r>
              <a:rPr lang="en-US" dirty="0" err="1"/>
              <a:t>Portner’s</a:t>
            </a:r>
            <a:r>
              <a:rPr lang="en-US" dirty="0"/>
              <a:t> article has 9 million views in The Americas and only 15 thousand elsewhere</a:t>
            </a:r>
          </a:p>
          <a:p>
            <a:r>
              <a:rPr lang="en-US" dirty="0"/>
              <a:t>What was most interesting about this is how drastic the difference is between what different countries are interested in.</a:t>
            </a:r>
          </a:p>
        </p:txBody>
      </p:sp>
    </p:spTree>
    <p:extLst>
      <p:ext uri="{BB962C8B-B14F-4D97-AF65-F5344CB8AC3E}">
        <p14:creationId xmlns:p14="http://schemas.microsoft.com/office/powerpoint/2010/main" val="216464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7E1A-E791-4CF0-A930-0368B4E75647}"/>
              </a:ext>
            </a:extLst>
          </p:cNvPr>
          <p:cNvSpPr>
            <a:spLocks noGrp="1"/>
          </p:cNvSpPr>
          <p:nvPr>
            <p:ph type="title"/>
          </p:nvPr>
        </p:nvSpPr>
        <p:spPr>
          <a:xfrm>
            <a:off x="632651" y="643465"/>
            <a:ext cx="3746091" cy="5571072"/>
          </a:xfrm>
        </p:spPr>
        <p:txBody>
          <a:bodyPr>
            <a:normAutofit/>
          </a:bodyPr>
          <a:lstStyle/>
          <a:p>
            <a:r>
              <a:rPr lang="en-US" dirty="0"/>
              <a:t>Query five: Vandalized articles</a:t>
            </a:r>
          </a:p>
        </p:txBody>
      </p:sp>
      <p:sp>
        <p:nvSpPr>
          <p:cNvPr id="3" name="Content Placeholder 2">
            <a:extLst>
              <a:ext uri="{FF2B5EF4-FFF2-40B4-BE49-F238E27FC236}">
                <a16:creationId xmlns:a16="http://schemas.microsoft.com/office/drawing/2014/main" id="{5434C5F7-60DD-4691-B4F8-4FD3464068B1}"/>
              </a:ext>
            </a:extLst>
          </p:cNvPr>
          <p:cNvSpPr>
            <a:spLocks noGrp="1"/>
          </p:cNvSpPr>
          <p:nvPr>
            <p:ph idx="1"/>
          </p:nvPr>
        </p:nvSpPr>
        <p:spPr>
          <a:xfrm>
            <a:off x="4709650" y="643464"/>
            <a:ext cx="6838883" cy="3731891"/>
          </a:xfrm>
        </p:spPr>
        <p:txBody>
          <a:bodyPr>
            <a:normAutofit/>
          </a:bodyPr>
          <a:lstStyle/>
          <a:p>
            <a:r>
              <a:rPr lang="en-US" b="0" i="0" dirty="0">
                <a:effectLst/>
                <a:latin typeface="-apple-system"/>
              </a:rPr>
              <a:t>Analyze how many users will see the average vandalized </a:t>
            </a:r>
            <a:r>
              <a:rPr lang="en-US" b="0" i="0" dirty="0" err="1">
                <a:effectLst/>
                <a:latin typeface="-apple-system"/>
              </a:rPr>
              <a:t>wikipedia</a:t>
            </a:r>
            <a:r>
              <a:rPr lang="en-US" b="0" i="0" dirty="0">
                <a:effectLst/>
                <a:latin typeface="-apple-system"/>
              </a:rPr>
              <a:t> page before the offending edit is reversed.</a:t>
            </a:r>
          </a:p>
          <a:p>
            <a:r>
              <a:rPr lang="en-US" dirty="0">
                <a:latin typeface="-apple-system"/>
              </a:rPr>
              <a:t>For this query we had to pull a new dataset: Page Revision and User History</a:t>
            </a:r>
          </a:p>
          <a:p>
            <a:r>
              <a:rPr lang="en-US" dirty="0">
                <a:latin typeface="-apple-system"/>
              </a:rPr>
              <a:t>After getting the average amount of time for a revision to be edited and the average views a Wikipedia article gets per day, we can multiply them together to discover that on average, 349 users will see a vandalized Wikipedia page before the offending edit is reversed</a:t>
            </a:r>
          </a:p>
        </p:txBody>
      </p:sp>
      <p:pic>
        <p:nvPicPr>
          <p:cNvPr id="5" name="Picture 4">
            <a:extLst>
              <a:ext uri="{FF2B5EF4-FFF2-40B4-BE49-F238E27FC236}">
                <a16:creationId xmlns:a16="http://schemas.microsoft.com/office/drawing/2014/main" id="{4EFB5158-ECBC-405D-BBD2-1442E9E52905}"/>
              </a:ext>
            </a:extLst>
          </p:cNvPr>
          <p:cNvPicPr>
            <a:picLocks noChangeAspect="1"/>
          </p:cNvPicPr>
          <p:nvPr/>
        </p:nvPicPr>
        <p:blipFill>
          <a:blip r:embed="rId3"/>
          <a:stretch>
            <a:fillRect/>
          </a:stretch>
        </p:blipFill>
        <p:spPr>
          <a:xfrm>
            <a:off x="5344998" y="4139591"/>
            <a:ext cx="5568185"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AC4585D6-17E7-4298-8679-C5528796CA33}"/>
              </a:ext>
            </a:extLst>
          </p:cNvPr>
          <p:cNvPicPr>
            <a:picLocks noChangeAspect="1"/>
          </p:cNvPicPr>
          <p:nvPr/>
        </p:nvPicPr>
        <p:blipFill>
          <a:blip r:embed="rId4"/>
          <a:stretch>
            <a:fillRect/>
          </a:stretch>
        </p:blipFill>
        <p:spPr>
          <a:xfrm>
            <a:off x="5771925" y="6138982"/>
            <a:ext cx="1476581" cy="466790"/>
          </a:xfrm>
          <a:prstGeom prst="rect">
            <a:avLst/>
          </a:prstGeom>
        </p:spPr>
      </p:pic>
      <p:pic>
        <p:nvPicPr>
          <p:cNvPr id="7" name="Picture 6">
            <a:extLst>
              <a:ext uri="{FF2B5EF4-FFF2-40B4-BE49-F238E27FC236}">
                <a16:creationId xmlns:a16="http://schemas.microsoft.com/office/drawing/2014/main" id="{D9C1F6F6-672E-40E7-9F88-9F4A334FCBD6}"/>
              </a:ext>
            </a:extLst>
          </p:cNvPr>
          <p:cNvPicPr>
            <a:picLocks noChangeAspect="1"/>
          </p:cNvPicPr>
          <p:nvPr/>
        </p:nvPicPr>
        <p:blipFill>
          <a:blip r:embed="rId5"/>
          <a:stretch>
            <a:fillRect/>
          </a:stretch>
        </p:blipFill>
        <p:spPr>
          <a:xfrm>
            <a:off x="9347948" y="6138982"/>
            <a:ext cx="1495634" cy="466790"/>
          </a:xfrm>
          <a:prstGeom prst="rect">
            <a:avLst/>
          </a:prstGeom>
        </p:spPr>
      </p:pic>
    </p:spTree>
    <p:extLst>
      <p:ext uri="{BB962C8B-B14F-4D97-AF65-F5344CB8AC3E}">
        <p14:creationId xmlns:p14="http://schemas.microsoft.com/office/powerpoint/2010/main" val="301875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1FA7-1E7D-404F-AE4E-AFEFB94C3AA2}"/>
              </a:ext>
            </a:extLst>
          </p:cNvPr>
          <p:cNvSpPr>
            <a:spLocks noGrp="1"/>
          </p:cNvSpPr>
          <p:nvPr>
            <p:ph type="title"/>
          </p:nvPr>
        </p:nvSpPr>
        <p:spPr>
          <a:xfrm>
            <a:off x="685801" y="1030289"/>
            <a:ext cx="6814749" cy="1035578"/>
          </a:xfrm>
        </p:spPr>
        <p:txBody>
          <a:bodyPr>
            <a:normAutofit/>
          </a:bodyPr>
          <a:lstStyle/>
          <a:p>
            <a:pPr>
              <a:lnSpc>
                <a:spcPct val="90000"/>
              </a:lnSpc>
            </a:pPr>
            <a:r>
              <a:rPr lang="en-US" sz="3300"/>
              <a:t>Query six: international popularity</a:t>
            </a:r>
          </a:p>
        </p:txBody>
      </p:sp>
      <p:sp>
        <p:nvSpPr>
          <p:cNvPr id="3" name="Content Placeholder 2">
            <a:extLst>
              <a:ext uri="{FF2B5EF4-FFF2-40B4-BE49-F238E27FC236}">
                <a16:creationId xmlns:a16="http://schemas.microsoft.com/office/drawing/2014/main" id="{AAB7DBDB-DABB-4385-89E3-91B5F0E511D0}"/>
              </a:ext>
            </a:extLst>
          </p:cNvPr>
          <p:cNvSpPr>
            <a:spLocks noGrp="1"/>
          </p:cNvSpPr>
          <p:nvPr>
            <p:ph idx="1"/>
          </p:nvPr>
        </p:nvSpPr>
        <p:spPr>
          <a:xfrm>
            <a:off x="685801" y="2142067"/>
            <a:ext cx="6814749" cy="3649133"/>
          </a:xfrm>
        </p:spPr>
        <p:txBody>
          <a:bodyPr>
            <a:normAutofit/>
          </a:bodyPr>
          <a:lstStyle/>
          <a:p>
            <a:r>
              <a:rPr lang="en-US" dirty="0"/>
              <a:t>For my own personal query, I was interested to see what articles the rest of the world cares about, and by extension which countries use Wikipedia the most.</a:t>
            </a:r>
          </a:p>
          <a:p>
            <a:r>
              <a:rPr lang="en-US" dirty="0"/>
              <a:t>I created a table with every domain code EXCEPT English and ran the results</a:t>
            </a:r>
          </a:p>
          <a:p>
            <a:r>
              <a:rPr lang="en-US" dirty="0"/>
              <a:t>Turns out a lot of the world also cares about American politics, but there were a lot of queri</a:t>
            </a:r>
            <a:r>
              <a:rPr lang="en-US" dirty="0">
                <a:latin typeface="Calibri (Body)"/>
              </a:rPr>
              <a:t>es for </a:t>
            </a:r>
            <a:r>
              <a:rPr lang="en-US" b="0" i="0" dirty="0">
                <a:effectLst/>
                <a:latin typeface="Calibri (Body)"/>
              </a:rPr>
              <a:t>Izumi </a:t>
            </a:r>
            <a:r>
              <a:rPr lang="en-US" b="0" i="0" dirty="0" err="1">
                <a:effectLst/>
                <a:latin typeface="Calibri (Body)"/>
              </a:rPr>
              <a:t>Shirahama</a:t>
            </a:r>
            <a:r>
              <a:rPr lang="en-US" b="0" i="0" dirty="0">
                <a:effectLst/>
                <a:latin typeface="Calibri (Body)"/>
              </a:rPr>
              <a:t> as well that day. She’s also known as </a:t>
            </a:r>
            <a:r>
              <a:rPr lang="en-US" b="0" i="0" dirty="0" err="1">
                <a:effectLst/>
                <a:latin typeface="Calibri (Body)"/>
              </a:rPr>
              <a:t>Loveli</a:t>
            </a:r>
            <a:r>
              <a:rPr lang="en-US" b="0" i="0" dirty="0">
                <a:effectLst/>
                <a:latin typeface="Calibri (Body)"/>
              </a:rPr>
              <a:t>, and she is a Japanese fashion model</a:t>
            </a:r>
            <a:endParaRPr lang="en-US" dirty="0">
              <a:latin typeface="Calibri (Body)"/>
            </a:endParaRPr>
          </a:p>
        </p:txBody>
      </p:sp>
      <p:sp>
        <p:nvSpPr>
          <p:cNvPr id="16"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A5513-8641-4886-8D6F-288D3F99CA37}"/>
              </a:ext>
            </a:extLst>
          </p:cNvPr>
          <p:cNvPicPr>
            <a:picLocks noChangeAspect="1"/>
          </p:cNvPicPr>
          <p:nvPr/>
        </p:nvPicPr>
        <p:blipFill>
          <a:blip r:embed="rId3"/>
          <a:stretch>
            <a:fillRect/>
          </a:stretch>
        </p:blipFill>
        <p:spPr>
          <a:xfrm>
            <a:off x="8432670" y="3399466"/>
            <a:ext cx="2817178" cy="2636590"/>
          </a:xfrm>
          <a:prstGeom prst="roundRect">
            <a:avLst>
              <a:gd name="adj" fmla="val 5170"/>
            </a:avLst>
          </a:prstGeom>
          <a:ln w="50800" cap="sq" cmpd="dbl">
            <a:noFill/>
            <a:miter lim="800000"/>
          </a:ln>
          <a:effectLst/>
        </p:spPr>
      </p:pic>
      <p:pic>
        <p:nvPicPr>
          <p:cNvPr id="9" name="Picture 8">
            <a:extLst>
              <a:ext uri="{FF2B5EF4-FFF2-40B4-BE49-F238E27FC236}">
                <a16:creationId xmlns:a16="http://schemas.microsoft.com/office/drawing/2014/main" id="{E52B73F8-0626-41CE-B1C5-0134B174C306}"/>
              </a:ext>
            </a:extLst>
          </p:cNvPr>
          <p:cNvPicPr>
            <a:picLocks noChangeAspect="1"/>
          </p:cNvPicPr>
          <p:nvPr/>
        </p:nvPicPr>
        <p:blipFill>
          <a:blip r:embed="rId4"/>
          <a:stretch>
            <a:fillRect/>
          </a:stretch>
        </p:blipFill>
        <p:spPr>
          <a:xfrm>
            <a:off x="8316675" y="707988"/>
            <a:ext cx="3049168" cy="2691478"/>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409123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013-4A07-468D-A0E0-7DA449F112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C326101-7569-4FFC-B6A6-DAE098E7660F}"/>
              </a:ext>
            </a:extLst>
          </p:cNvPr>
          <p:cNvSpPr>
            <a:spLocks noGrp="1"/>
          </p:cNvSpPr>
          <p:nvPr>
            <p:ph idx="1"/>
          </p:nvPr>
        </p:nvSpPr>
        <p:spPr/>
        <p:txBody>
          <a:bodyPr/>
          <a:lstStyle/>
          <a:p>
            <a:r>
              <a:rPr lang="en-US" dirty="0"/>
              <a:t>To me, the most interesting queries were the popularity queries, which is why I did my own one for international views</a:t>
            </a:r>
          </a:p>
          <a:p>
            <a:r>
              <a:rPr lang="en-US" dirty="0"/>
              <a:t>The most difficult part was understanding how all the data related to each other and how to interpret it between the different databases</a:t>
            </a:r>
          </a:p>
          <a:p>
            <a:r>
              <a:rPr lang="en-US" dirty="0"/>
              <a:t>I’m excited to utilize my new knowledge on even more interesting queries in the future</a:t>
            </a:r>
          </a:p>
        </p:txBody>
      </p:sp>
    </p:spTree>
    <p:extLst>
      <p:ext uri="{BB962C8B-B14F-4D97-AF65-F5344CB8AC3E}">
        <p14:creationId xmlns:p14="http://schemas.microsoft.com/office/powerpoint/2010/main" val="305585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550D-0D26-429C-9A5E-9FA2289F9FB3}"/>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28E72855-D85B-45A3-A347-1F2539FF6247}"/>
              </a:ext>
            </a:extLst>
          </p:cNvPr>
          <p:cNvSpPr>
            <a:spLocks noGrp="1"/>
          </p:cNvSpPr>
          <p:nvPr>
            <p:ph type="subTitle" idx="1"/>
          </p:nvPr>
        </p:nvSpPr>
        <p:spPr/>
        <p:txBody>
          <a:bodyPr/>
          <a:lstStyle/>
          <a:p>
            <a:r>
              <a:rPr lang="en-US" dirty="0"/>
              <a:t>Any questions?</a:t>
            </a:r>
          </a:p>
          <a:p>
            <a:r>
              <a:rPr lang="en-US" dirty="0"/>
              <a:t>https://github.com/APCompEeng/RevatureProject1</a:t>
            </a:r>
          </a:p>
        </p:txBody>
      </p:sp>
    </p:spTree>
    <p:extLst>
      <p:ext uri="{BB962C8B-B14F-4D97-AF65-F5344CB8AC3E}">
        <p14:creationId xmlns:p14="http://schemas.microsoft.com/office/powerpoint/2010/main" val="3670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4DC2-BE82-4916-8E0C-BB23560BEC7D}"/>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F0469E4B-0003-46CD-AFE4-1B045310F31E}"/>
              </a:ext>
            </a:extLst>
          </p:cNvPr>
          <p:cNvSpPr>
            <a:spLocks noGrp="1"/>
          </p:cNvSpPr>
          <p:nvPr>
            <p:ph idx="1"/>
          </p:nvPr>
        </p:nvSpPr>
        <p:spPr/>
        <p:txBody>
          <a:bodyPr/>
          <a:lstStyle/>
          <a:p>
            <a:r>
              <a:rPr lang="en-US" dirty="0"/>
              <a:t>Project 1 was focused around analyzing Wikipedia data using big data tools</a:t>
            </a:r>
          </a:p>
          <a:p>
            <a:pPr lvl="1"/>
            <a:r>
              <a:rPr lang="en-US" dirty="0"/>
              <a:t>Wikipedia data is public and is quite vast due to its popularity</a:t>
            </a:r>
          </a:p>
          <a:p>
            <a:r>
              <a:rPr lang="en-US" dirty="0"/>
              <a:t>For this project, I mainly used Hive due to its simplicity and because when we began the project we hadn’t yet learned MapReduce</a:t>
            </a:r>
          </a:p>
          <a:p>
            <a:endParaRPr lang="en-US" dirty="0"/>
          </a:p>
        </p:txBody>
      </p:sp>
    </p:spTree>
    <p:extLst>
      <p:ext uri="{BB962C8B-B14F-4D97-AF65-F5344CB8AC3E}">
        <p14:creationId xmlns:p14="http://schemas.microsoft.com/office/powerpoint/2010/main" val="239389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EFF4-ACE4-404D-ADEE-0DB79066C1ED}"/>
              </a:ext>
            </a:extLst>
          </p:cNvPr>
          <p:cNvSpPr>
            <a:spLocks noGrp="1"/>
          </p:cNvSpPr>
          <p:nvPr>
            <p:ph type="title"/>
          </p:nvPr>
        </p:nvSpPr>
        <p:spPr>
          <a:xfrm>
            <a:off x="1327255" y="1030288"/>
            <a:ext cx="4099947" cy="1035579"/>
          </a:xfrm>
        </p:spPr>
        <p:txBody>
          <a:bodyPr>
            <a:normAutofit/>
          </a:bodyPr>
          <a:lstStyle/>
          <a:p>
            <a:pPr>
              <a:lnSpc>
                <a:spcPct val="90000"/>
              </a:lnSpc>
            </a:pPr>
            <a:r>
              <a:rPr lang="en-US" sz="3300" dirty="0"/>
              <a:t>Query one: the most traffic</a:t>
            </a:r>
          </a:p>
        </p:txBody>
      </p:sp>
      <p:sp>
        <p:nvSpPr>
          <p:cNvPr id="3" name="Content Placeholder 2">
            <a:extLst>
              <a:ext uri="{FF2B5EF4-FFF2-40B4-BE49-F238E27FC236}">
                <a16:creationId xmlns:a16="http://schemas.microsoft.com/office/drawing/2014/main" id="{9EC9002A-C861-482A-89D1-55F3689369A2}"/>
              </a:ext>
            </a:extLst>
          </p:cNvPr>
          <p:cNvSpPr>
            <a:spLocks noGrp="1"/>
          </p:cNvSpPr>
          <p:nvPr>
            <p:ph idx="1"/>
          </p:nvPr>
        </p:nvSpPr>
        <p:spPr>
          <a:xfrm>
            <a:off x="1327255" y="2142067"/>
            <a:ext cx="4099947" cy="3649133"/>
          </a:xfrm>
        </p:spPr>
        <p:txBody>
          <a:bodyPr>
            <a:normAutofit/>
          </a:bodyPr>
          <a:lstStyle/>
          <a:p>
            <a:r>
              <a:rPr lang="en-US" b="0" i="0" dirty="0">
                <a:effectLst/>
                <a:latin typeface="-apple-system"/>
              </a:rPr>
              <a:t>Which English </a:t>
            </a:r>
            <a:r>
              <a:rPr lang="en-US" dirty="0">
                <a:latin typeface="-apple-system"/>
              </a:rPr>
              <a:t>W</a:t>
            </a:r>
            <a:r>
              <a:rPr lang="en-US" b="0" i="0" dirty="0">
                <a:effectLst/>
                <a:latin typeface="-apple-system"/>
              </a:rPr>
              <a:t>ikipedia article got the most traffic on January 20, 2021?</a:t>
            </a:r>
          </a:p>
          <a:p>
            <a:r>
              <a:rPr lang="en-US" dirty="0">
                <a:latin typeface="-apple-system"/>
              </a:rPr>
              <a:t>This is probably the simplest query, we just need to get the pageviews data on that day and then sum them all together</a:t>
            </a:r>
            <a:endParaRPr lang="en-US" b="0" i="0" dirty="0">
              <a:effectLst/>
              <a:latin typeface="-apple-system"/>
            </a:endParaRPr>
          </a:p>
          <a:p>
            <a:pPr marL="0" indent="0">
              <a:buNone/>
            </a:pPr>
            <a:endParaRPr lang="en-US" dirty="0"/>
          </a:p>
        </p:txBody>
      </p:sp>
      <p:pic>
        <p:nvPicPr>
          <p:cNvPr id="7" name="Picture 6">
            <a:extLst>
              <a:ext uri="{FF2B5EF4-FFF2-40B4-BE49-F238E27FC236}">
                <a16:creationId xmlns:a16="http://schemas.microsoft.com/office/drawing/2014/main" id="{79DEF8B1-8214-4C03-B192-9F5D7E75CDC5}"/>
              </a:ext>
            </a:extLst>
          </p:cNvPr>
          <p:cNvPicPr>
            <a:picLocks noChangeAspect="1"/>
          </p:cNvPicPr>
          <p:nvPr/>
        </p:nvPicPr>
        <p:blipFill>
          <a:blip r:embed="rId3"/>
          <a:stretch>
            <a:fillRect/>
          </a:stretch>
        </p:blipFill>
        <p:spPr>
          <a:xfrm>
            <a:off x="6057694" y="3415778"/>
            <a:ext cx="5454122" cy="264442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5D6D7E6F-1BC9-4043-9468-9D45B9392B3A}"/>
              </a:ext>
            </a:extLst>
          </p:cNvPr>
          <p:cNvPicPr>
            <a:picLocks noChangeAspect="1"/>
          </p:cNvPicPr>
          <p:nvPr/>
        </p:nvPicPr>
        <p:blipFill>
          <a:blip r:embed="rId4"/>
          <a:stretch>
            <a:fillRect/>
          </a:stretch>
        </p:blipFill>
        <p:spPr>
          <a:xfrm>
            <a:off x="6057694" y="797799"/>
            <a:ext cx="5454122" cy="211347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967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A4B-D607-454A-9E51-027F9128C0F7}"/>
              </a:ext>
            </a:extLst>
          </p:cNvPr>
          <p:cNvSpPr>
            <a:spLocks noGrp="1"/>
          </p:cNvSpPr>
          <p:nvPr>
            <p:ph type="title"/>
          </p:nvPr>
        </p:nvSpPr>
        <p:spPr>
          <a:xfrm>
            <a:off x="6400800" y="609600"/>
            <a:ext cx="5147730" cy="1641987"/>
          </a:xfrm>
        </p:spPr>
        <p:txBody>
          <a:bodyPr>
            <a:normAutofit/>
          </a:bodyPr>
          <a:lstStyle/>
          <a:p>
            <a:r>
              <a:rPr lang="en-US"/>
              <a:t>Query one: the most traffic</a:t>
            </a:r>
            <a:endParaRPr lang="en-US" dirty="0"/>
          </a:p>
        </p:txBody>
      </p:sp>
      <p:sp>
        <p:nvSpPr>
          <p:cNvPr id="3" name="Content Placeholder 2">
            <a:extLst>
              <a:ext uri="{FF2B5EF4-FFF2-40B4-BE49-F238E27FC236}">
                <a16:creationId xmlns:a16="http://schemas.microsoft.com/office/drawing/2014/main" id="{3B561751-8B0F-4C8F-9CB2-654E9E21BAD6}"/>
              </a:ext>
            </a:extLst>
          </p:cNvPr>
          <p:cNvSpPr>
            <a:spLocks noGrp="1"/>
          </p:cNvSpPr>
          <p:nvPr>
            <p:ph idx="1"/>
          </p:nvPr>
        </p:nvSpPr>
        <p:spPr>
          <a:xfrm>
            <a:off x="6400800" y="2251587"/>
            <a:ext cx="5147730" cy="3637935"/>
          </a:xfrm>
        </p:spPr>
        <p:txBody>
          <a:bodyPr>
            <a:normAutofit/>
          </a:bodyPr>
          <a:lstStyle/>
          <a:p>
            <a:r>
              <a:rPr lang="en-US" dirty="0"/>
              <a:t>On January 20</a:t>
            </a:r>
            <a:r>
              <a:rPr lang="en-US" baseline="30000" dirty="0"/>
              <a:t>th</a:t>
            </a:r>
            <a:r>
              <a:rPr lang="en-US" dirty="0"/>
              <a:t>, the article that got the most traffic (not counting the main page of Wikipedia) was Joe Biden’s, which makes sense because that was the first day of his presidency</a:t>
            </a:r>
          </a:p>
          <a:p>
            <a:r>
              <a:rPr lang="en-US" dirty="0"/>
              <a:t>The rest of the top 10 is also made up of various political figures, such as the Vice President, the First Lady, and the leaving president, among others</a:t>
            </a:r>
          </a:p>
        </p:txBody>
      </p:sp>
      <p:pic>
        <p:nvPicPr>
          <p:cNvPr id="5" name="Picture 4">
            <a:extLst>
              <a:ext uri="{FF2B5EF4-FFF2-40B4-BE49-F238E27FC236}">
                <a16:creationId xmlns:a16="http://schemas.microsoft.com/office/drawing/2014/main" id="{1B0D7D39-87B9-4525-9F16-E318FACC692F}"/>
              </a:ext>
            </a:extLst>
          </p:cNvPr>
          <p:cNvPicPr>
            <a:picLocks noChangeAspect="1"/>
          </p:cNvPicPr>
          <p:nvPr/>
        </p:nvPicPr>
        <p:blipFill>
          <a:blip r:embed="rId3"/>
          <a:stretch>
            <a:fillRect/>
          </a:stretch>
        </p:blipFill>
        <p:spPr>
          <a:xfrm>
            <a:off x="648930" y="1226419"/>
            <a:ext cx="5447070" cy="40757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2337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CFC5-18F0-4EA6-9FD1-98AD8DFEBE7E}"/>
              </a:ext>
            </a:extLst>
          </p:cNvPr>
          <p:cNvSpPr>
            <a:spLocks noGrp="1"/>
          </p:cNvSpPr>
          <p:nvPr>
            <p:ph type="title"/>
          </p:nvPr>
        </p:nvSpPr>
        <p:spPr>
          <a:xfrm>
            <a:off x="7865806" y="643463"/>
            <a:ext cx="3706762" cy="1608124"/>
          </a:xfrm>
        </p:spPr>
        <p:txBody>
          <a:bodyPr>
            <a:normAutofit/>
          </a:bodyPr>
          <a:lstStyle/>
          <a:p>
            <a:pPr>
              <a:lnSpc>
                <a:spcPct val="90000"/>
              </a:lnSpc>
            </a:pPr>
            <a:r>
              <a:rPr lang="en-US" dirty="0"/>
              <a:t>Query Two: Fraction of Internal links</a:t>
            </a:r>
          </a:p>
        </p:txBody>
      </p:sp>
      <p:pic>
        <p:nvPicPr>
          <p:cNvPr id="5" name="Picture 4">
            <a:extLst>
              <a:ext uri="{FF2B5EF4-FFF2-40B4-BE49-F238E27FC236}">
                <a16:creationId xmlns:a16="http://schemas.microsoft.com/office/drawing/2014/main" id="{442B9AC9-46AA-41A9-88F7-3A2F8C4C42A4}"/>
              </a:ext>
            </a:extLst>
          </p:cNvPr>
          <p:cNvPicPr>
            <a:picLocks noChangeAspect="1"/>
          </p:cNvPicPr>
          <p:nvPr/>
        </p:nvPicPr>
        <p:blipFill>
          <a:blip r:embed="rId3"/>
          <a:stretch>
            <a:fillRect/>
          </a:stretch>
        </p:blipFill>
        <p:spPr>
          <a:xfrm>
            <a:off x="643464" y="940432"/>
            <a:ext cx="6897878" cy="498641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B264AEA-5E5F-4FE4-B2C7-62ACC4BCAC89}"/>
              </a:ext>
            </a:extLst>
          </p:cNvPr>
          <p:cNvSpPr>
            <a:spLocks noGrp="1"/>
          </p:cNvSpPr>
          <p:nvPr>
            <p:ph idx="1"/>
          </p:nvPr>
        </p:nvSpPr>
        <p:spPr>
          <a:xfrm>
            <a:off x="7865806" y="2251587"/>
            <a:ext cx="3706762" cy="3972232"/>
          </a:xfrm>
        </p:spPr>
        <p:txBody>
          <a:bodyPr>
            <a:normAutofit lnSpcReduction="10000"/>
          </a:bodyPr>
          <a:lstStyle/>
          <a:p>
            <a:r>
              <a:rPr lang="en-US" b="0" i="0" dirty="0">
                <a:effectLst/>
                <a:latin typeface="-apple-system"/>
              </a:rPr>
              <a:t>What English </a:t>
            </a:r>
            <a:r>
              <a:rPr lang="en-US" dirty="0">
                <a:latin typeface="-apple-system"/>
              </a:rPr>
              <a:t>W</a:t>
            </a:r>
            <a:r>
              <a:rPr lang="en-US" b="0" i="0" dirty="0">
                <a:effectLst/>
                <a:latin typeface="-apple-system"/>
              </a:rPr>
              <a:t>ikipedia article has the largest fraction of its readers follow an internal link to another </a:t>
            </a:r>
            <a:r>
              <a:rPr lang="en-US" dirty="0">
                <a:latin typeface="-apple-system"/>
              </a:rPr>
              <a:t>W</a:t>
            </a:r>
            <a:r>
              <a:rPr lang="en-US" b="0" i="0" dirty="0">
                <a:effectLst/>
                <a:latin typeface="-apple-system"/>
              </a:rPr>
              <a:t>ikipedia article?</a:t>
            </a:r>
          </a:p>
          <a:p>
            <a:r>
              <a:rPr lang="en-US" dirty="0">
                <a:latin typeface="-apple-system"/>
              </a:rPr>
              <a:t>We had to make the assumption that each user isn’t clicking on multiple links, or the same link multiple times, which can create error</a:t>
            </a:r>
          </a:p>
          <a:p>
            <a:r>
              <a:rPr lang="en-US" b="0" i="0" dirty="0">
                <a:effectLst/>
                <a:latin typeface="-apple-system"/>
              </a:rPr>
              <a:t>We also have to extrapolate the viewer data from one day out to an entire month, which will prove to be a problem.</a:t>
            </a:r>
          </a:p>
          <a:p>
            <a:pPr marL="0" indent="0">
              <a:buNone/>
            </a:pPr>
            <a:endParaRPr lang="en-US" dirty="0"/>
          </a:p>
        </p:txBody>
      </p:sp>
    </p:spTree>
    <p:extLst>
      <p:ext uri="{BB962C8B-B14F-4D97-AF65-F5344CB8AC3E}">
        <p14:creationId xmlns:p14="http://schemas.microsoft.com/office/powerpoint/2010/main" val="145438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701F-6534-4237-9523-EE42D5AE242A}"/>
              </a:ext>
            </a:extLst>
          </p:cNvPr>
          <p:cNvSpPr>
            <a:spLocks noGrp="1"/>
          </p:cNvSpPr>
          <p:nvPr>
            <p:ph type="title"/>
          </p:nvPr>
        </p:nvSpPr>
        <p:spPr>
          <a:xfrm>
            <a:off x="632651" y="643465"/>
            <a:ext cx="3746091" cy="5571072"/>
          </a:xfrm>
        </p:spPr>
        <p:txBody>
          <a:bodyPr>
            <a:normAutofit/>
          </a:bodyPr>
          <a:lstStyle/>
          <a:p>
            <a:r>
              <a:rPr lang="en-US" dirty="0"/>
              <a:t>Query Two: Fraction of Internal links</a:t>
            </a:r>
          </a:p>
        </p:txBody>
      </p:sp>
      <p:sp>
        <p:nvSpPr>
          <p:cNvPr id="3" name="Content Placeholder 2">
            <a:extLst>
              <a:ext uri="{FF2B5EF4-FFF2-40B4-BE49-F238E27FC236}">
                <a16:creationId xmlns:a16="http://schemas.microsoft.com/office/drawing/2014/main" id="{E7421C5F-3DA8-4D9D-9D1F-3A20AC525DF7}"/>
              </a:ext>
            </a:extLst>
          </p:cNvPr>
          <p:cNvSpPr>
            <a:spLocks noGrp="1"/>
          </p:cNvSpPr>
          <p:nvPr>
            <p:ph idx="1"/>
          </p:nvPr>
        </p:nvSpPr>
        <p:spPr>
          <a:xfrm>
            <a:off x="4709650" y="643464"/>
            <a:ext cx="6838883" cy="3731891"/>
          </a:xfrm>
        </p:spPr>
        <p:txBody>
          <a:bodyPr>
            <a:normAutofit/>
          </a:bodyPr>
          <a:lstStyle/>
          <a:p>
            <a:r>
              <a:rPr lang="en-US" dirty="0"/>
              <a:t>According to the math, the article with the largest fraction of readers clicking a link to another Wikipedia article is the one about the upcoming movie Bullet Train, which had over 65 thousand links followed off approximately 30 viewers (</a:t>
            </a:r>
            <a:r>
              <a:rPr lang="en-US" dirty="0" err="1"/>
              <a:t>total_count_view</a:t>
            </a:r>
            <a:r>
              <a:rPr lang="en-US" dirty="0"/>
              <a:t> only covers 1 day)</a:t>
            </a:r>
          </a:p>
          <a:p>
            <a:r>
              <a:rPr lang="en-US" dirty="0"/>
              <a:t>It’s important to note that the reason that this is so high is because we cannot estimate for the entire month that the clickstream data covers because of how large that data would be, and we can’t condense the clickstream data down to one day either because it wouldn’t be representative of that day, so despite the math being correct, we can still end up with these sorts of errors</a:t>
            </a:r>
          </a:p>
        </p:txBody>
      </p:sp>
      <p:pic>
        <p:nvPicPr>
          <p:cNvPr id="5" name="Picture 4">
            <a:extLst>
              <a:ext uri="{FF2B5EF4-FFF2-40B4-BE49-F238E27FC236}">
                <a16:creationId xmlns:a16="http://schemas.microsoft.com/office/drawing/2014/main" id="{F2E6CFCB-143D-4ABA-8F33-6660585CF8EA}"/>
              </a:ext>
            </a:extLst>
          </p:cNvPr>
          <p:cNvPicPr>
            <a:picLocks noChangeAspect="1"/>
          </p:cNvPicPr>
          <p:nvPr/>
        </p:nvPicPr>
        <p:blipFill>
          <a:blip r:embed="rId3"/>
          <a:stretch>
            <a:fillRect/>
          </a:stretch>
        </p:blipFill>
        <p:spPr>
          <a:xfrm>
            <a:off x="5870714" y="4542503"/>
            <a:ext cx="4516758"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077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499E-EDE4-4DFB-B3C5-C1E429CEA5FD}"/>
              </a:ext>
            </a:extLst>
          </p:cNvPr>
          <p:cNvSpPr>
            <a:spLocks noGrp="1"/>
          </p:cNvSpPr>
          <p:nvPr>
            <p:ph type="title"/>
          </p:nvPr>
        </p:nvSpPr>
        <p:spPr>
          <a:xfrm>
            <a:off x="632651" y="643465"/>
            <a:ext cx="3746091" cy="5571072"/>
          </a:xfrm>
        </p:spPr>
        <p:txBody>
          <a:bodyPr>
            <a:normAutofit/>
          </a:bodyPr>
          <a:lstStyle/>
          <a:p>
            <a:r>
              <a:rPr lang="en-US" dirty="0"/>
              <a:t>Query three: series of internal links</a:t>
            </a:r>
          </a:p>
        </p:txBody>
      </p:sp>
      <p:sp>
        <p:nvSpPr>
          <p:cNvPr id="3" name="Content Placeholder 2">
            <a:extLst>
              <a:ext uri="{FF2B5EF4-FFF2-40B4-BE49-F238E27FC236}">
                <a16:creationId xmlns:a16="http://schemas.microsoft.com/office/drawing/2014/main" id="{A3BB93F4-E112-4B1D-9545-D4A674F5EB67}"/>
              </a:ext>
            </a:extLst>
          </p:cNvPr>
          <p:cNvSpPr>
            <a:spLocks noGrp="1"/>
          </p:cNvSpPr>
          <p:nvPr>
            <p:ph idx="1"/>
          </p:nvPr>
        </p:nvSpPr>
        <p:spPr>
          <a:xfrm>
            <a:off x="4709650" y="643464"/>
            <a:ext cx="6838883" cy="3731891"/>
          </a:xfrm>
        </p:spPr>
        <p:txBody>
          <a:bodyPr>
            <a:normAutofit/>
          </a:bodyPr>
          <a:lstStyle/>
          <a:p>
            <a:r>
              <a:rPr lang="en-US" b="0" i="0" dirty="0">
                <a:effectLst/>
                <a:latin typeface="-apple-system"/>
              </a:rPr>
              <a:t>What series of </a:t>
            </a:r>
            <a:r>
              <a:rPr lang="en-US" b="0" i="0" dirty="0" err="1">
                <a:effectLst/>
                <a:latin typeface="-apple-system"/>
              </a:rPr>
              <a:t>wikipedia</a:t>
            </a:r>
            <a:r>
              <a:rPr lang="en-US" b="0" i="0" dirty="0">
                <a:effectLst/>
                <a:latin typeface="-apple-system"/>
              </a:rPr>
              <a:t> articles, starting with </a:t>
            </a:r>
            <a:r>
              <a:rPr lang="en-US" b="0" i="0" u="none" strike="noStrike" dirty="0">
                <a:effectLst/>
                <a:latin typeface="-apple-system"/>
                <a:hlinkClick r:id="rId3"/>
              </a:rPr>
              <a:t>Hotel California</a:t>
            </a:r>
            <a:r>
              <a:rPr lang="en-US" b="0" i="0" dirty="0">
                <a:effectLst/>
                <a:latin typeface="-apple-system"/>
              </a:rPr>
              <a:t>, keeps the largest fraction of its readers clicking on internal links? </a:t>
            </a:r>
          </a:p>
          <a:p>
            <a:r>
              <a:rPr lang="en-US" dirty="0">
                <a:latin typeface="-apple-system"/>
              </a:rPr>
              <a:t>For this I used the values from query 2 to multiply together. This assumes that people clicking out of a page go to other pages at the same rate. It’s not the most accurate, but it is much more cost </a:t>
            </a:r>
            <a:r>
              <a:rPr lang="en-US" dirty="0" err="1">
                <a:latin typeface="-apple-system"/>
              </a:rPr>
              <a:t>efficeint</a:t>
            </a:r>
            <a:endParaRPr lang="en-US" b="0" i="0" dirty="0">
              <a:effectLst/>
              <a:latin typeface="-apple-system"/>
            </a:endParaRPr>
          </a:p>
        </p:txBody>
      </p:sp>
      <p:pic>
        <p:nvPicPr>
          <p:cNvPr id="7" name="Picture 6">
            <a:extLst>
              <a:ext uri="{FF2B5EF4-FFF2-40B4-BE49-F238E27FC236}">
                <a16:creationId xmlns:a16="http://schemas.microsoft.com/office/drawing/2014/main" id="{CF4D3190-48B5-4582-BA3E-A75A95AB4A5B}"/>
              </a:ext>
            </a:extLst>
          </p:cNvPr>
          <p:cNvPicPr>
            <a:picLocks noChangeAspect="1"/>
          </p:cNvPicPr>
          <p:nvPr/>
        </p:nvPicPr>
        <p:blipFill>
          <a:blip r:embed="rId4"/>
          <a:stretch>
            <a:fillRect/>
          </a:stretch>
        </p:blipFill>
        <p:spPr>
          <a:xfrm>
            <a:off x="5168435" y="3666931"/>
            <a:ext cx="5789026" cy="25476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825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027-4CD5-4B1F-A483-A3B64BC6FF39}"/>
              </a:ext>
            </a:extLst>
          </p:cNvPr>
          <p:cNvSpPr>
            <a:spLocks noGrp="1"/>
          </p:cNvSpPr>
          <p:nvPr>
            <p:ph type="title"/>
          </p:nvPr>
        </p:nvSpPr>
        <p:spPr/>
        <p:txBody>
          <a:bodyPr/>
          <a:lstStyle/>
          <a:p>
            <a:r>
              <a:rPr lang="en-US" dirty="0"/>
              <a:t>Query three: series of internal links</a:t>
            </a:r>
          </a:p>
        </p:txBody>
      </p:sp>
      <p:sp>
        <p:nvSpPr>
          <p:cNvPr id="3" name="Content Placeholder 2">
            <a:extLst>
              <a:ext uri="{FF2B5EF4-FFF2-40B4-BE49-F238E27FC236}">
                <a16:creationId xmlns:a16="http://schemas.microsoft.com/office/drawing/2014/main" id="{0A589A25-C186-4B8B-9F49-57382C67C511}"/>
              </a:ext>
            </a:extLst>
          </p:cNvPr>
          <p:cNvSpPr>
            <a:spLocks noGrp="1"/>
          </p:cNvSpPr>
          <p:nvPr>
            <p:ph idx="1"/>
          </p:nvPr>
        </p:nvSpPr>
        <p:spPr>
          <a:xfrm>
            <a:off x="6237515" y="2199828"/>
            <a:ext cx="5325219" cy="3649133"/>
          </a:xfrm>
        </p:spPr>
        <p:txBody>
          <a:bodyPr/>
          <a:lstStyle/>
          <a:p>
            <a:r>
              <a:rPr lang="en-US" dirty="0"/>
              <a:t>The series of links with the highest fraction of internal links starting with Hotel California is</a:t>
            </a:r>
          </a:p>
          <a:p>
            <a:pPr lvl="1"/>
            <a:r>
              <a:rPr lang="en-US" dirty="0"/>
              <a:t>Hotel California</a:t>
            </a:r>
          </a:p>
          <a:p>
            <a:pPr lvl="1"/>
            <a:r>
              <a:rPr lang="en-US" dirty="0" err="1"/>
              <a:t>Steuart</a:t>
            </a:r>
            <a:r>
              <a:rPr lang="en-US" dirty="0"/>
              <a:t> Smith</a:t>
            </a:r>
          </a:p>
          <a:p>
            <a:pPr lvl="1"/>
            <a:r>
              <a:rPr lang="en-US" dirty="0"/>
              <a:t>Scott F. </a:t>
            </a:r>
            <a:r>
              <a:rPr lang="en-US" dirty="0" err="1"/>
              <a:t>Crago</a:t>
            </a:r>
            <a:endParaRPr lang="en-US" dirty="0"/>
          </a:p>
          <a:p>
            <a:pPr lvl="1"/>
            <a:r>
              <a:rPr lang="en-US" dirty="0"/>
              <a:t>Timothy Drury</a:t>
            </a:r>
          </a:p>
          <a:p>
            <a:r>
              <a:rPr lang="en-US" dirty="0">
                <a:latin typeface="Calibri (Body)"/>
              </a:rPr>
              <a:t>Between the 4 articles, the fraction of continuous readers is </a:t>
            </a:r>
            <a:r>
              <a:rPr lang="en-US" sz="1800" dirty="0">
                <a:latin typeface="Calibri (Body)"/>
              </a:rPr>
              <a:t>234.673999365</a:t>
            </a:r>
            <a:endParaRPr lang="en-US" dirty="0">
              <a:latin typeface="Calibri (Body)"/>
            </a:endParaRPr>
          </a:p>
        </p:txBody>
      </p:sp>
      <p:pic>
        <p:nvPicPr>
          <p:cNvPr id="7" name="Picture 6">
            <a:extLst>
              <a:ext uri="{FF2B5EF4-FFF2-40B4-BE49-F238E27FC236}">
                <a16:creationId xmlns:a16="http://schemas.microsoft.com/office/drawing/2014/main" id="{2B9F4AD9-5609-4BDB-B91D-7C51698F717F}"/>
              </a:ext>
            </a:extLst>
          </p:cNvPr>
          <p:cNvPicPr>
            <a:picLocks noChangeAspect="1"/>
          </p:cNvPicPr>
          <p:nvPr/>
        </p:nvPicPr>
        <p:blipFill>
          <a:blip r:embed="rId2"/>
          <a:stretch>
            <a:fillRect/>
          </a:stretch>
        </p:blipFill>
        <p:spPr>
          <a:xfrm>
            <a:off x="426295" y="2142067"/>
            <a:ext cx="5325218" cy="1162212"/>
          </a:xfrm>
          <a:prstGeom prst="rect">
            <a:avLst/>
          </a:prstGeom>
        </p:spPr>
      </p:pic>
      <p:pic>
        <p:nvPicPr>
          <p:cNvPr id="9" name="Picture 8">
            <a:extLst>
              <a:ext uri="{FF2B5EF4-FFF2-40B4-BE49-F238E27FC236}">
                <a16:creationId xmlns:a16="http://schemas.microsoft.com/office/drawing/2014/main" id="{4D7DF846-868D-439C-B6FA-95C066A735E3}"/>
              </a:ext>
            </a:extLst>
          </p:cNvPr>
          <p:cNvPicPr>
            <a:picLocks noChangeAspect="1"/>
          </p:cNvPicPr>
          <p:nvPr/>
        </p:nvPicPr>
        <p:blipFill>
          <a:blip r:embed="rId3"/>
          <a:stretch>
            <a:fillRect/>
          </a:stretch>
        </p:blipFill>
        <p:spPr>
          <a:xfrm>
            <a:off x="426295" y="3516389"/>
            <a:ext cx="5315692" cy="1190791"/>
          </a:xfrm>
          <a:prstGeom prst="rect">
            <a:avLst/>
          </a:prstGeom>
        </p:spPr>
      </p:pic>
      <p:pic>
        <p:nvPicPr>
          <p:cNvPr id="11" name="Picture 10">
            <a:extLst>
              <a:ext uri="{FF2B5EF4-FFF2-40B4-BE49-F238E27FC236}">
                <a16:creationId xmlns:a16="http://schemas.microsoft.com/office/drawing/2014/main" id="{7E0D9E32-94E1-42BB-A2BF-1CE31012547A}"/>
              </a:ext>
            </a:extLst>
          </p:cNvPr>
          <p:cNvPicPr>
            <a:picLocks noChangeAspect="1"/>
          </p:cNvPicPr>
          <p:nvPr/>
        </p:nvPicPr>
        <p:blipFill>
          <a:blip r:embed="rId4"/>
          <a:stretch>
            <a:fillRect/>
          </a:stretch>
        </p:blipFill>
        <p:spPr>
          <a:xfrm>
            <a:off x="426295" y="4919290"/>
            <a:ext cx="5296639" cy="1162212"/>
          </a:xfrm>
          <a:prstGeom prst="rect">
            <a:avLst/>
          </a:prstGeom>
        </p:spPr>
      </p:pic>
    </p:spTree>
    <p:extLst>
      <p:ext uri="{BB962C8B-B14F-4D97-AF65-F5344CB8AC3E}">
        <p14:creationId xmlns:p14="http://schemas.microsoft.com/office/powerpoint/2010/main" val="67190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7FFD-9555-4F63-9614-2578AFFB47B7}"/>
              </a:ext>
            </a:extLst>
          </p:cNvPr>
          <p:cNvSpPr>
            <a:spLocks noGrp="1"/>
          </p:cNvSpPr>
          <p:nvPr>
            <p:ph type="title"/>
          </p:nvPr>
        </p:nvSpPr>
        <p:spPr>
          <a:xfrm>
            <a:off x="1361187" y="1030288"/>
            <a:ext cx="4099947" cy="1035579"/>
          </a:xfrm>
        </p:spPr>
        <p:txBody>
          <a:bodyPr>
            <a:normAutofit/>
          </a:bodyPr>
          <a:lstStyle/>
          <a:p>
            <a:pPr>
              <a:lnSpc>
                <a:spcPct val="90000"/>
              </a:lnSpc>
            </a:pPr>
            <a:r>
              <a:rPr lang="en-US" sz="2500" dirty="0"/>
              <a:t>Query four: American popularity</a:t>
            </a:r>
          </a:p>
        </p:txBody>
      </p:sp>
      <p:sp>
        <p:nvSpPr>
          <p:cNvPr id="16" name="Rectangle 15">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5AD30E-29DC-44F0-B5C2-93ADAE4AABCF}"/>
              </a:ext>
            </a:extLst>
          </p:cNvPr>
          <p:cNvSpPr>
            <a:spLocks noGrp="1"/>
          </p:cNvSpPr>
          <p:nvPr>
            <p:ph idx="1"/>
          </p:nvPr>
        </p:nvSpPr>
        <p:spPr>
          <a:xfrm>
            <a:off x="824293" y="2065867"/>
            <a:ext cx="5091315" cy="4316272"/>
          </a:xfrm>
        </p:spPr>
        <p:txBody>
          <a:bodyPr>
            <a:normAutofit/>
          </a:bodyPr>
          <a:lstStyle/>
          <a:p>
            <a:r>
              <a:rPr lang="en-US" b="0" i="0" dirty="0">
                <a:effectLst/>
                <a:latin typeface="-apple-system"/>
              </a:rPr>
              <a:t>Find an example of an English </a:t>
            </a:r>
            <a:r>
              <a:rPr lang="en-US" dirty="0">
                <a:latin typeface="-apple-system"/>
              </a:rPr>
              <a:t>W</a:t>
            </a:r>
            <a:r>
              <a:rPr lang="en-US" b="0" i="0" dirty="0">
                <a:effectLst/>
                <a:latin typeface="-apple-system"/>
              </a:rPr>
              <a:t>ikipedia article that is relatively more popular in the Americas than elsewhere.</a:t>
            </a:r>
          </a:p>
          <a:p>
            <a:r>
              <a:rPr lang="en-US" b="0" i="0" dirty="0">
                <a:effectLst/>
                <a:latin typeface="-apple-system"/>
              </a:rPr>
              <a:t>There is no location data associated with the </a:t>
            </a:r>
            <a:r>
              <a:rPr lang="en-US" dirty="0">
                <a:latin typeface="-apple-system"/>
              </a:rPr>
              <a:t>W</a:t>
            </a:r>
            <a:r>
              <a:rPr lang="en-US" b="0" i="0" dirty="0">
                <a:effectLst/>
                <a:latin typeface="-apple-system"/>
              </a:rPr>
              <a:t>ikipedia pageviews data</a:t>
            </a:r>
            <a:r>
              <a:rPr lang="en-US" dirty="0">
                <a:latin typeface="-apple-system"/>
              </a:rPr>
              <a:t>. </a:t>
            </a:r>
            <a:r>
              <a:rPr lang="en-US" b="0" i="0" dirty="0">
                <a:effectLst/>
                <a:latin typeface="-apple-system"/>
              </a:rPr>
              <a:t>You'll need to make some assumptions about internet usage over the hours of the day.</a:t>
            </a:r>
          </a:p>
          <a:p>
            <a:r>
              <a:rPr lang="en-US" dirty="0">
                <a:latin typeface="-apple-system"/>
              </a:rPr>
              <a:t>I made the assumption that America would be most active from 9am EST to 6pm PST, since that would cover the work day of both continents, and the rest would be the rest of the world</a:t>
            </a:r>
            <a:endParaRPr lang="en-US" dirty="0"/>
          </a:p>
        </p:txBody>
      </p:sp>
      <p:sp>
        <p:nvSpPr>
          <p:cNvPr id="18"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D9C93C7-C6B6-490F-B291-C02785048975}"/>
              </a:ext>
            </a:extLst>
          </p:cNvPr>
          <p:cNvPicPr>
            <a:picLocks noChangeAspect="1"/>
          </p:cNvPicPr>
          <p:nvPr/>
        </p:nvPicPr>
        <p:blipFill>
          <a:blip r:embed="rId3"/>
          <a:stretch>
            <a:fillRect/>
          </a:stretch>
        </p:blipFill>
        <p:spPr>
          <a:xfrm>
            <a:off x="7144715" y="733254"/>
            <a:ext cx="3434896" cy="2497667"/>
          </a:xfrm>
          <a:prstGeom prst="roundRect">
            <a:avLst>
              <a:gd name="adj" fmla="val 5453"/>
            </a:avLst>
          </a:prstGeom>
          <a:ln w="50800" cap="sq" cmpd="dbl">
            <a:noFill/>
            <a:miter lim="800000"/>
          </a:ln>
          <a:effectLst/>
        </p:spPr>
      </p:pic>
      <p:pic>
        <p:nvPicPr>
          <p:cNvPr id="11" name="Picture 10">
            <a:extLst>
              <a:ext uri="{FF2B5EF4-FFF2-40B4-BE49-F238E27FC236}">
                <a16:creationId xmlns:a16="http://schemas.microsoft.com/office/drawing/2014/main" id="{813DB636-567C-4670-A201-01B145A8973D}"/>
              </a:ext>
            </a:extLst>
          </p:cNvPr>
          <p:cNvPicPr>
            <a:picLocks noChangeAspect="1"/>
          </p:cNvPicPr>
          <p:nvPr/>
        </p:nvPicPr>
        <p:blipFill>
          <a:blip r:embed="rId4"/>
          <a:stretch>
            <a:fillRect/>
          </a:stretch>
        </p:blipFill>
        <p:spPr>
          <a:xfrm>
            <a:off x="7195990" y="3622709"/>
            <a:ext cx="3332346" cy="249766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204975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94</TotalTime>
  <Words>889</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(Body)</vt:lpstr>
      <vt:lpstr>Calibri Light</vt:lpstr>
      <vt:lpstr>Celestial</vt:lpstr>
      <vt:lpstr>Revature Project 1</vt:lpstr>
      <vt:lpstr>Project overview</vt:lpstr>
      <vt:lpstr>Query one: the most traffic</vt:lpstr>
      <vt:lpstr>Query one: the most traffic</vt:lpstr>
      <vt:lpstr>Query Two: Fraction of Internal links</vt:lpstr>
      <vt:lpstr>Query Two: Fraction of Internal links</vt:lpstr>
      <vt:lpstr>Query three: series of internal links</vt:lpstr>
      <vt:lpstr>Query three: series of internal links</vt:lpstr>
      <vt:lpstr>Query four: American popularity</vt:lpstr>
      <vt:lpstr>Query four: American popularity</vt:lpstr>
      <vt:lpstr>Query five: Vandalized articles</vt:lpstr>
      <vt:lpstr>Query six: international popularity</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pesch</dc:creator>
  <cp:lastModifiedBy>adam pesch</cp:lastModifiedBy>
  <cp:revision>17</cp:revision>
  <dcterms:created xsi:type="dcterms:W3CDTF">2021-02-01T21:56:15Z</dcterms:created>
  <dcterms:modified xsi:type="dcterms:W3CDTF">2021-02-05T15:20:58Z</dcterms:modified>
</cp:coreProperties>
</file>